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66" r:id="rId12"/>
    <p:sldId id="267" r:id="rId13"/>
    <p:sldId id="264"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a:latin typeface="Arial Black" panose="020B0A04020102020204" charset="0"/>
                <a:cs typeface="Arial Black" panose="020B0A04020102020204" charset="0"/>
                <a:sym typeface="+mn-ea"/>
              </a:rPr>
              <a:t>Bootstrap</a:t>
            </a:r>
            <a:endParaRPr lang="en-US" sz="8800" dirty="0">
              <a:latin typeface="Arial Black" panose="020B0A04020102020204" charset="0"/>
              <a:cs typeface="Arial Black" panose="020B0A04020102020204" charset="0"/>
              <a:sym typeface="+mn-ea"/>
            </a:endParaRPr>
          </a:p>
        </p:txBody>
      </p:sp>
      <p:sp>
        <p:nvSpPr>
          <p:cNvPr id="3" name="Subtitle 2"/>
          <p:cNvSpPr>
            <a:spLocks noGrp="1"/>
          </p:cNvSpPr>
          <p:nvPr>
            <p:ph type="subTitle" idx="1"/>
          </p:nvPr>
        </p:nvSpPr>
        <p:spPr/>
        <p:txBody>
          <a:bodyPr/>
          <a:lstStyle/>
          <a:p>
            <a:r>
              <a:rPr lang="en-GB" altLang="en-US"/>
              <a:t>Unit-5 Part-1</a:t>
            </a:r>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Bootstrap Grids</a:t>
            </a:r>
            <a:br>
              <a:rPr lang="en-US"/>
            </a:br>
            <a:r>
              <a:rPr lang="en-US" sz="3100"/>
              <a:t>Bootstrap's grid system allows up to 12 columns across the page.</a:t>
            </a:r>
            <a:endParaRPr lang="en-US" sz="3100"/>
          </a:p>
        </p:txBody>
      </p:sp>
      <p:pic>
        <p:nvPicPr>
          <p:cNvPr id="4" name="Content Placeholder 3"/>
          <p:cNvPicPr>
            <a:picLocks noChangeAspect="1"/>
          </p:cNvPicPr>
          <p:nvPr>
            <p:ph idx="1"/>
          </p:nvPr>
        </p:nvPicPr>
        <p:blipFill>
          <a:blip r:embed="rId1"/>
          <a:stretch>
            <a:fillRect/>
          </a:stretch>
        </p:blipFill>
        <p:spPr>
          <a:xfrm>
            <a:off x="418465" y="1826895"/>
            <a:ext cx="11110595" cy="45104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4" name="Content Placeholder 3"/>
          <p:cNvPicPr>
            <a:picLocks noChangeAspect="1"/>
          </p:cNvPicPr>
          <p:nvPr>
            <p:ph sz="half" idx="1"/>
          </p:nvPr>
        </p:nvPicPr>
        <p:blipFill>
          <a:blip r:embed="rId1"/>
          <a:stretch>
            <a:fillRect/>
          </a:stretch>
        </p:blipFill>
        <p:spPr>
          <a:xfrm>
            <a:off x="196215" y="675005"/>
            <a:ext cx="4841875" cy="4035425"/>
          </a:xfrm>
          <a:prstGeom prst="rect">
            <a:avLst/>
          </a:prstGeom>
        </p:spPr>
      </p:pic>
      <p:pic>
        <p:nvPicPr>
          <p:cNvPr id="5" name="Content Placeholder 4"/>
          <p:cNvPicPr>
            <a:picLocks noChangeAspect="1"/>
          </p:cNvPicPr>
          <p:nvPr>
            <p:ph sz="half" idx="2"/>
          </p:nvPr>
        </p:nvPicPr>
        <p:blipFill>
          <a:blip r:embed="rId2"/>
          <a:stretch>
            <a:fillRect/>
          </a:stretch>
        </p:blipFill>
        <p:spPr>
          <a:xfrm>
            <a:off x="5381625" y="432435"/>
            <a:ext cx="5972175" cy="55143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Grid Classes</a:t>
            </a:r>
            <a:br>
              <a:rPr lang="en-US"/>
            </a:br>
            <a:endParaRPr lang="en-US"/>
          </a:p>
        </p:txBody>
      </p:sp>
      <p:sp>
        <p:nvSpPr>
          <p:cNvPr id="3" name="Content Placeholder 2"/>
          <p:cNvSpPr>
            <a:spLocks noGrp="1"/>
          </p:cNvSpPr>
          <p:nvPr>
            <p:ph idx="1"/>
          </p:nvPr>
        </p:nvSpPr>
        <p:spPr/>
        <p:txBody>
          <a:bodyPr>
            <a:normAutofit lnSpcReduction="20000"/>
          </a:bodyPr>
          <a:p>
            <a:pPr marL="0" indent="0">
              <a:buNone/>
            </a:pPr>
            <a:r>
              <a:rPr lang="en-US"/>
              <a:t>The Bootstrap grid system has four classes:</a:t>
            </a:r>
            <a:endParaRPr lang="en-US"/>
          </a:p>
          <a:p>
            <a:pPr marL="0" indent="0">
              <a:buNone/>
            </a:pPr>
            <a:endParaRPr lang="en-US"/>
          </a:p>
          <a:p>
            <a:pPr marL="0" indent="0">
              <a:buNone/>
            </a:pPr>
            <a:r>
              <a:rPr lang="en-US" b="1">
                <a:solidFill>
                  <a:srgbClr val="FF0000"/>
                </a:solidFill>
              </a:rPr>
              <a:t>xs </a:t>
            </a:r>
            <a:r>
              <a:rPr lang="en-US"/>
              <a:t>(for phones - screens less than 768px wide)</a:t>
            </a:r>
            <a:endParaRPr lang="en-US"/>
          </a:p>
          <a:p>
            <a:pPr marL="0" indent="0">
              <a:buNone/>
            </a:pPr>
            <a:r>
              <a:rPr lang="en-US" b="1">
                <a:solidFill>
                  <a:srgbClr val="FF0000"/>
                </a:solidFill>
              </a:rPr>
              <a:t>sm </a:t>
            </a:r>
            <a:r>
              <a:rPr lang="en-US"/>
              <a:t>(for tablets - screens equal to or greater than 768px wide)</a:t>
            </a:r>
            <a:endParaRPr lang="en-US"/>
          </a:p>
          <a:p>
            <a:pPr marL="0" indent="0">
              <a:buNone/>
            </a:pPr>
            <a:r>
              <a:rPr lang="en-US" b="1">
                <a:solidFill>
                  <a:srgbClr val="FF0000"/>
                </a:solidFill>
              </a:rPr>
              <a:t>md </a:t>
            </a:r>
            <a:r>
              <a:rPr lang="en-US"/>
              <a:t>(for small laptops - screens equal to or greater than 992px wide)</a:t>
            </a:r>
            <a:endParaRPr lang="en-US"/>
          </a:p>
          <a:p>
            <a:pPr marL="0" indent="0">
              <a:buNone/>
            </a:pPr>
            <a:r>
              <a:rPr lang="en-US" b="1">
                <a:solidFill>
                  <a:srgbClr val="FF0000"/>
                </a:solidFill>
              </a:rPr>
              <a:t>lg </a:t>
            </a:r>
            <a:r>
              <a:rPr lang="en-US"/>
              <a:t>(for laptops and desktops - screens equal to or greater than 1200px wide)</a:t>
            </a:r>
            <a:endParaRPr lang="en-US"/>
          </a:p>
          <a:p>
            <a:pPr marL="0" indent="0">
              <a:buNone/>
            </a:pPr>
            <a:r>
              <a:rPr lang="en-US"/>
              <a:t>The classes above can be combined to create more dynamic and flexible layouts.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3360"/>
            <a:ext cx="10515600" cy="487045"/>
          </a:xfrm>
        </p:spPr>
        <p:txBody>
          <a:bodyPr>
            <a:normAutofit fontScale="90000"/>
          </a:bodyPr>
          <a:p>
            <a:r>
              <a:rPr lang="en-US"/>
              <a:t>Bootstrap container example</a:t>
            </a:r>
            <a:endParaRPr lang="en-US"/>
          </a:p>
        </p:txBody>
      </p:sp>
      <p:sp>
        <p:nvSpPr>
          <p:cNvPr id="3" name="Content Placeholder 2"/>
          <p:cNvSpPr>
            <a:spLocks noGrp="1"/>
          </p:cNvSpPr>
          <p:nvPr>
            <p:ph idx="1"/>
          </p:nvPr>
        </p:nvSpPr>
        <p:spPr>
          <a:xfrm>
            <a:off x="838200" y="832485"/>
            <a:ext cx="10515600" cy="5831205"/>
          </a:xfrm>
        </p:spPr>
        <p:txBody>
          <a:bodyPr>
            <a:noAutofit/>
          </a:bodyPr>
          <a:p>
            <a:pPr marL="0" indent="0">
              <a:buNone/>
            </a:pPr>
            <a:r>
              <a:rPr lang="en-US" sz="1600" b="1"/>
              <a:t>&lt;!DOCTYPE html&gt;  </a:t>
            </a:r>
            <a:endParaRPr lang="en-US" sz="1600" b="1"/>
          </a:p>
          <a:p>
            <a:pPr marL="0" indent="0">
              <a:buNone/>
            </a:pPr>
            <a:r>
              <a:rPr lang="en-US" sz="1600" b="1"/>
              <a:t>&lt;html lang="en"&gt;  </a:t>
            </a:r>
            <a:endParaRPr lang="en-US" sz="1600" b="1"/>
          </a:p>
          <a:p>
            <a:pPr marL="0" indent="0">
              <a:buNone/>
            </a:pPr>
            <a:r>
              <a:rPr lang="en-US" sz="1600" b="1"/>
              <a:t>  &lt;head&gt;  </a:t>
            </a:r>
            <a:endParaRPr lang="en-US" sz="1600" b="1"/>
          </a:p>
          <a:p>
            <a:pPr marL="0" indent="0">
              <a:buNone/>
            </a:pPr>
            <a:r>
              <a:rPr lang="en-US" sz="1600" b="1"/>
              <a:t>     &lt;title&gt;Job&lt;/title&gt;  </a:t>
            </a:r>
            <a:endParaRPr lang="en-US" sz="1600" b="1"/>
          </a:p>
          <a:p>
            <a:pPr marL="0" indent="0">
              <a:buNone/>
            </a:pPr>
            <a:r>
              <a:rPr lang="en-US" sz="1600" b="1"/>
              <a:t>     &lt;link rel="stylesheet" href="https://maxcdn.bootstrapcdn.com/bootstrap/3.3.6/css/bootstrap.min.css"/&gt;  </a:t>
            </a:r>
            <a:endParaRPr lang="en-US" sz="1600" b="1"/>
          </a:p>
          <a:p>
            <a:pPr marL="0" indent="0">
              <a:buNone/>
            </a:pPr>
            <a:r>
              <a:rPr lang="en-US" sz="1600" b="1"/>
              <a:t>  &lt;/head&gt;  </a:t>
            </a:r>
            <a:endParaRPr lang="en-US" sz="1600" b="1"/>
          </a:p>
          <a:p>
            <a:pPr marL="0" indent="0">
              <a:buNone/>
            </a:pPr>
            <a:r>
              <a:rPr lang="en-US" sz="1600" b="1"/>
              <a:t>  &lt;body&gt;  </a:t>
            </a:r>
            <a:endParaRPr lang="en-US" sz="1600" b="1"/>
          </a:p>
          <a:p>
            <a:pPr marL="0" indent="0">
              <a:buNone/>
            </a:pPr>
            <a:r>
              <a:rPr lang="en-US" sz="1600" b="1">
                <a:solidFill>
                  <a:srgbClr val="FF0000"/>
                </a:solidFill>
              </a:rPr>
              <a:t>&lt;div class="container"&gt;    </a:t>
            </a:r>
            <a:endParaRPr lang="en-US" sz="1600" b="1"/>
          </a:p>
          <a:p>
            <a:pPr marL="0" indent="0">
              <a:buNone/>
            </a:pPr>
            <a:r>
              <a:rPr lang="en-US" sz="1600" b="1"/>
              <a:t>  &lt;h1&gt;Container&lt;/h1&gt;    </a:t>
            </a:r>
            <a:endParaRPr lang="en-US" sz="1600" b="1"/>
          </a:p>
          <a:p>
            <a:pPr marL="0" indent="0">
              <a:buNone/>
            </a:pPr>
            <a:r>
              <a:rPr lang="en-US" sz="1600" b="1"/>
              <a:t>  &lt;p&gt;container content&lt;/p&gt;  </a:t>
            </a:r>
            <a:endParaRPr lang="en-US" sz="1600" b="1"/>
          </a:p>
          <a:p>
            <a:pPr marL="0" indent="0">
              <a:buNone/>
            </a:pPr>
            <a:r>
              <a:rPr lang="en-US" sz="1600" b="1"/>
              <a:t>&lt;/div&gt;      </a:t>
            </a:r>
            <a:endParaRPr lang="en-US" sz="1600" b="1"/>
          </a:p>
          <a:p>
            <a:pPr marL="0" indent="0">
              <a:buNone/>
            </a:pPr>
            <a:r>
              <a:rPr lang="en-US" sz="1600" b="1">
                <a:solidFill>
                  <a:srgbClr val="FF0000"/>
                </a:solidFill>
              </a:rPr>
              <a:t>&lt;div class="container-fluid"&gt;   </a:t>
            </a:r>
            <a:r>
              <a:rPr lang="en-US" sz="1600" b="1"/>
              <a:t> </a:t>
            </a:r>
            <a:endParaRPr lang="en-US" sz="1600" b="1"/>
          </a:p>
          <a:p>
            <a:pPr marL="0" indent="0">
              <a:buNone/>
            </a:pPr>
            <a:r>
              <a:rPr lang="en-US" sz="1600" b="1"/>
              <a:t>  &lt;h1&gt;Container-fluid&lt;/h1&gt;    </a:t>
            </a:r>
            <a:endParaRPr lang="en-US" sz="1600" b="1"/>
          </a:p>
          <a:p>
            <a:pPr marL="0" indent="0">
              <a:buNone/>
            </a:pPr>
            <a:r>
              <a:rPr lang="en-US" sz="1600" b="1"/>
              <a:t>  &lt;p&gt;container-fluid content&lt;/p&gt;  </a:t>
            </a:r>
            <a:endParaRPr lang="en-US" sz="1600" b="1"/>
          </a:p>
          <a:p>
            <a:pPr marL="0" indent="0">
              <a:buNone/>
            </a:pPr>
            <a:r>
              <a:rPr lang="en-US" sz="1600" b="1"/>
              <a:t>&lt;/div&gt;   </a:t>
            </a:r>
            <a:endParaRPr lang="en-US" sz="1600" b="1"/>
          </a:p>
          <a:p>
            <a:pPr marL="0" indent="0">
              <a:buNone/>
            </a:pPr>
            <a:r>
              <a:rPr lang="en-US" sz="1600" b="1"/>
              <a:t>  &lt;script src="https://ajax.googleapis.com/ajax/libs/jquery/1.11.3/jquery.min.js"&gt;&lt;/script&gt;  </a:t>
            </a:r>
            <a:endParaRPr lang="en-US" sz="1600" b="1"/>
          </a:p>
          <a:p>
            <a:pPr marL="0" indent="0">
              <a:buNone/>
            </a:pPr>
            <a:r>
              <a:rPr lang="en-US" sz="1600" b="1"/>
              <a:t>  &lt;script src="https://maxcdn.bootstrapcdn.com/bootstrap/3.3.5/js/bootstrap.min.js"&gt;&lt;/script&gt;  </a:t>
            </a:r>
            <a:endParaRPr lang="en-US" sz="1600" b="1"/>
          </a:p>
          <a:p>
            <a:pPr marL="0" indent="0">
              <a:buNone/>
            </a:pPr>
            <a:r>
              <a:rPr lang="en-US" sz="1600" b="1"/>
              <a:t>  &lt;/body&gt;  </a:t>
            </a:r>
            <a:endParaRPr lang="en-US" sz="1600" b="1"/>
          </a:p>
          <a:p>
            <a:pPr marL="0" indent="0">
              <a:buNone/>
            </a:pPr>
            <a:r>
              <a:rPr lang="en-US" sz="1600" b="1"/>
              <a:t>&lt;/html&gt;  </a:t>
            </a:r>
            <a:endParaRPr lang="en-US" sz="16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OutPut</a:t>
            </a:r>
            <a:endParaRPr lang="en-GB" altLang="en-US"/>
          </a:p>
        </p:txBody>
      </p:sp>
      <p:sp>
        <p:nvSpPr>
          <p:cNvPr id="3" name="Content Placeholder 2"/>
          <p:cNvSpPr>
            <a:spLocks noGrp="1"/>
          </p:cNvSpPr>
          <p:nvPr>
            <p:ph idx="1"/>
          </p:nvPr>
        </p:nvSpPr>
        <p:spPr/>
        <p:txBody>
          <a:bodyPr/>
          <a:p>
            <a:pPr marL="0" indent="0">
              <a:buNone/>
            </a:pPr>
            <a:r>
              <a:rPr lang="en-US" sz="4400" b="1"/>
              <a:t>Container</a:t>
            </a:r>
            <a:endParaRPr lang="en-US" sz="4400" b="1"/>
          </a:p>
          <a:p>
            <a:pPr marL="0" indent="0">
              <a:buNone/>
            </a:pPr>
            <a:r>
              <a:rPr lang="en-US"/>
              <a:t>container content</a:t>
            </a:r>
            <a:endParaRPr lang="en-US"/>
          </a:p>
          <a:p>
            <a:pPr marL="0" indent="0">
              <a:buNone/>
            </a:pPr>
            <a:endParaRPr lang="en-US"/>
          </a:p>
          <a:p>
            <a:pPr marL="0" indent="0">
              <a:buNone/>
            </a:pPr>
            <a:r>
              <a:rPr lang="en-US" sz="4000" b="1"/>
              <a:t>Container-fluid</a:t>
            </a:r>
            <a:endParaRPr lang="en-US" sz="4000" b="1"/>
          </a:p>
          <a:p>
            <a:pPr marL="0" indent="0">
              <a:buNone/>
            </a:pPr>
            <a:r>
              <a:rPr lang="en-US"/>
              <a:t>container-fluid content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Bootstrap Jumbotron</a:t>
            </a:r>
            <a:br>
              <a:rPr lang="en-US"/>
            </a:b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A Bootstrap jumbotron specifies a big box for getting extra attention to some special content or information. </a:t>
            </a:r>
            <a:endParaRPr lang="en-US"/>
          </a:p>
          <a:p>
            <a:pPr>
              <a:buFont typeface="Wingdings" panose="05000000000000000000" charset="0"/>
              <a:buChar char="Ø"/>
            </a:pPr>
            <a:r>
              <a:rPr lang="en-US"/>
              <a:t>It is displayed as a grey box with rounded corners. </a:t>
            </a:r>
            <a:endParaRPr lang="en-US"/>
          </a:p>
          <a:p>
            <a:pPr>
              <a:buFont typeface="Wingdings" panose="05000000000000000000" charset="0"/>
              <a:buChar char="Ø"/>
            </a:pPr>
            <a:r>
              <a:rPr lang="en-US"/>
              <a:t>It can also enlarge the font sizes of the text inside it.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4645"/>
            <a:ext cx="10900410" cy="6217285"/>
          </a:xfrm>
        </p:spPr>
        <p:txBody>
          <a:bodyPr>
            <a:noAutofit/>
          </a:bodyPr>
          <a:p>
            <a:pPr marL="0" indent="0">
              <a:buNone/>
            </a:pPr>
            <a:r>
              <a:rPr lang="en-US" sz="1400" b="1"/>
              <a:t>&lt;!DOCTYPE html&gt;  </a:t>
            </a:r>
            <a:endParaRPr lang="en-US" sz="1400" b="1"/>
          </a:p>
          <a:p>
            <a:pPr marL="0" indent="0">
              <a:buNone/>
            </a:pPr>
            <a:r>
              <a:rPr lang="en-US" sz="1400" b="1"/>
              <a:t>&lt;html lang="en"&gt;  </a:t>
            </a:r>
            <a:endParaRPr lang="en-US" sz="1400" b="1"/>
          </a:p>
          <a:p>
            <a:pPr marL="0" indent="0">
              <a:buNone/>
            </a:pPr>
            <a:r>
              <a:rPr lang="en-US" sz="1400" b="1"/>
              <a:t>&lt;head&gt;  </a:t>
            </a:r>
            <a:endParaRPr lang="en-US" sz="1400" b="1"/>
          </a:p>
          <a:p>
            <a:pPr marL="0" indent="0">
              <a:buNone/>
            </a:pPr>
            <a:r>
              <a:rPr lang="en-US" sz="1400" b="1"/>
              <a:t>  &lt;title&gt;Bootstrap Example&lt;/title&gt;  </a:t>
            </a:r>
            <a:endParaRPr lang="en-US" sz="1400" b="1"/>
          </a:p>
          <a:p>
            <a:pPr marL="0" indent="0">
              <a:buNone/>
            </a:pPr>
            <a:r>
              <a:rPr lang="en-US" sz="1400" b="1"/>
              <a:t>  &lt;meta charset="utf-8"&gt;  </a:t>
            </a:r>
            <a:endParaRPr lang="en-US" sz="1400" b="1"/>
          </a:p>
          <a:p>
            <a:pPr marL="0" indent="0">
              <a:buNone/>
            </a:pPr>
            <a:r>
              <a:rPr lang="en-US" sz="1400" b="1"/>
              <a:t>  &lt;meta name="viewport" content="width=device-width, initial-scale=1"&gt;  </a:t>
            </a:r>
            <a:endParaRPr lang="en-US" sz="1400" b="1"/>
          </a:p>
          <a:p>
            <a:pPr marL="0" indent="0">
              <a:buNone/>
            </a:pPr>
            <a:r>
              <a:rPr lang="en-US" sz="1400" b="1"/>
              <a:t>  &lt;link rel="stylesheet" href="https://maxcdn.bootstrapcdn.com/bootstrap/3.3.6/css/bootstrap.min.css"&gt;  </a:t>
            </a:r>
            <a:endParaRPr lang="en-US" sz="1400" b="1"/>
          </a:p>
          <a:p>
            <a:pPr marL="0" indent="0">
              <a:buNone/>
            </a:pPr>
            <a:r>
              <a:rPr lang="en-US" sz="1400" b="1"/>
              <a:t>&lt;/head&gt;  </a:t>
            </a:r>
            <a:endParaRPr lang="en-US" sz="1400" b="1"/>
          </a:p>
          <a:p>
            <a:pPr marL="0" indent="0">
              <a:buNone/>
            </a:pPr>
            <a:r>
              <a:rPr lang="en-US" sz="1400" b="1"/>
              <a:t>&lt;body&gt;  </a:t>
            </a:r>
            <a:endParaRPr lang="en-US" sz="1400" b="1"/>
          </a:p>
          <a:p>
            <a:pPr marL="0" indent="0">
              <a:buNone/>
            </a:pPr>
            <a:r>
              <a:rPr lang="en-US" sz="1400" b="1">
                <a:solidFill>
                  <a:srgbClr val="FF0000"/>
                </a:solidFill>
              </a:rPr>
              <a:t>&lt;div class="container"&gt;  </a:t>
            </a:r>
            <a:endParaRPr lang="en-US" sz="1400" b="1">
              <a:solidFill>
                <a:srgbClr val="FF0000"/>
              </a:solidFill>
            </a:endParaRPr>
          </a:p>
          <a:p>
            <a:pPr marL="0" indent="0">
              <a:buNone/>
            </a:pPr>
            <a:r>
              <a:rPr lang="en-US" sz="1400" b="1">
                <a:solidFill>
                  <a:srgbClr val="FF0000"/>
                </a:solidFill>
              </a:rPr>
              <a:t>  &lt;div class="jumbotron"&gt;  </a:t>
            </a:r>
            <a:endParaRPr lang="en-US" sz="1400" b="1">
              <a:solidFill>
                <a:srgbClr val="FF0000"/>
              </a:solidFill>
            </a:endParaRPr>
          </a:p>
          <a:p>
            <a:pPr marL="0" indent="0">
              <a:buNone/>
            </a:pPr>
            <a:r>
              <a:rPr lang="en-US" sz="1400" b="1">
                <a:solidFill>
                  <a:srgbClr val="FF0000"/>
                </a:solidFill>
              </a:rPr>
              <a:t>    &lt;h1&gt;This is Jumbotron inside container!&lt;/h1&gt;        </a:t>
            </a:r>
            <a:endParaRPr lang="en-US" sz="1400" b="1">
              <a:solidFill>
                <a:srgbClr val="FF0000"/>
              </a:solidFill>
            </a:endParaRPr>
          </a:p>
          <a:p>
            <a:pPr marL="0" indent="0">
              <a:buNone/>
            </a:pPr>
            <a:r>
              <a:rPr lang="en-US" sz="1400" b="1">
                <a:solidFill>
                  <a:srgbClr val="FF0000"/>
                </a:solidFill>
              </a:rPr>
              <a:t>    &lt;p&gt;Jumbotron specifies a big box for getting extra attention to some special content or information.&lt;/p&gt;  </a:t>
            </a:r>
            <a:endParaRPr lang="en-US" sz="1400" b="1">
              <a:solidFill>
                <a:srgbClr val="FF0000"/>
              </a:solidFill>
            </a:endParaRPr>
          </a:p>
          <a:p>
            <a:pPr marL="0" indent="0">
              <a:buNone/>
            </a:pPr>
            <a:r>
              <a:rPr lang="en-US" sz="1400" b="1">
                <a:solidFill>
                  <a:srgbClr val="FF0000"/>
                </a:solidFill>
              </a:rPr>
              <a:t>  &lt;/div&gt;  </a:t>
            </a:r>
            <a:endParaRPr lang="en-US" sz="1400" b="1">
              <a:solidFill>
                <a:srgbClr val="FF0000"/>
              </a:solidFill>
            </a:endParaRPr>
          </a:p>
          <a:p>
            <a:pPr marL="0" indent="0">
              <a:buNone/>
            </a:pPr>
            <a:r>
              <a:rPr lang="en-US" sz="1400" b="1"/>
              <a:t>  &lt;p&gt;This is some text.&lt;/p&gt;        </a:t>
            </a:r>
            <a:endParaRPr lang="en-US" sz="1400" b="1"/>
          </a:p>
          <a:p>
            <a:pPr marL="0" indent="0">
              <a:buNone/>
            </a:pPr>
            <a:r>
              <a:rPr lang="en-US" sz="1400" b="1"/>
              <a:t>  &lt;p&gt;This is another text.&lt;/p&gt;        </a:t>
            </a:r>
            <a:endParaRPr lang="en-US" sz="1400" b="1"/>
          </a:p>
          <a:p>
            <a:pPr marL="0" indent="0">
              <a:buNone/>
            </a:pPr>
            <a:r>
              <a:rPr lang="en-US" sz="1400" b="1"/>
              <a:t>&lt;/div&gt;  </a:t>
            </a:r>
            <a:endParaRPr lang="en-US" sz="1400" b="1"/>
          </a:p>
          <a:p>
            <a:pPr marL="0" indent="0">
              <a:buNone/>
            </a:pPr>
            <a:r>
              <a:rPr lang="en-US" sz="1400" b="1"/>
              <a:t>  &lt;script src="https://ajax.googleapis.com/ajax/libs/jquery/1.12.0/jquery.min.js"&gt;&lt;/script&gt;  </a:t>
            </a:r>
            <a:endParaRPr lang="en-US" sz="1400" b="1"/>
          </a:p>
          <a:p>
            <a:pPr marL="0" indent="0">
              <a:buNone/>
            </a:pPr>
            <a:r>
              <a:rPr lang="en-US" sz="1400" b="1"/>
              <a:t>  &lt;script src="https://maxcdn.bootstrapcdn.com/bootstrap/3.3.6/js/bootstrap.min.js"&gt;&lt;/script&gt;  </a:t>
            </a:r>
            <a:endParaRPr lang="en-US" sz="1400" b="1"/>
          </a:p>
          <a:p>
            <a:pPr marL="0" indent="0">
              <a:buNone/>
            </a:pPr>
            <a:r>
              <a:rPr lang="en-US" sz="1400" b="1"/>
              <a:t>&lt;/body&gt;  </a:t>
            </a:r>
            <a:endParaRPr lang="en-US" sz="1400" b="1"/>
          </a:p>
          <a:p>
            <a:pPr marL="0" indent="0">
              <a:buNone/>
            </a:pPr>
            <a:r>
              <a:rPr lang="en-US" sz="1400" b="1"/>
              <a:t>&lt;/html&gt;  </a:t>
            </a:r>
            <a:endParaRPr lang="en-US" sz="14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Screenshot (3)"/>
          <p:cNvPicPr>
            <a:picLocks noChangeAspect="1"/>
          </p:cNvPicPr>
          <p:nvPr>
            <p:ph idx="1"/>
          </p:nvPr>
        </p:nvPicPr>
        <p:blipFill>
          <a:blip r:embed="rId1"/>
          <a:stretch>
            <a:fillRect/>
          </a:stretch>
        </p:blipFill>
        <p:spPr>
          <a:xfrm>
            <a:off x="1172845" y="711200"/>
            <a:ext cx="9561195" cy="61474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sym typeface="+mn-ea"/>
              </a:rPr>
            </a:br>
            <a:br>
              <a:rPr lang="en-US">
                <a:sym typeface="+mn-ea"/>
              </a:rPr>
            </a:br>
            <a:r>
              <a:rPr lang="en-US" b="1">
                <a:solidFill>
                  <a:srgbClr val="FF0000"/>
                </a:solidFill>
                <a:sym typeface="+mn-ea"/>
              </a:rPr>
              <a:t>Bootstrap Buttons</a:t>
            </a:r>
            <a:br>
              <a:rPr lang="en-US" b="1">
                <a:solidFill>
                  <a:srgbClr val="FF0000"/>
                </a:solidFill>
              </a:rPr>
            </a:br>
            <a:r>
              <a:rPr lang="en-US" sz="3100">
                <a:sym typeface="+mn-ea"/>
              </a:rPr>
              <a:t>There are seven styles to add a button in Bootstrap. Use the following classes to achieve the different button styles:</a:t>
            </a:r>
            <a:br>
              <a:rPr lang="en-US" sz="3100"/>
            </a:br>
            <a:br>
              <a:rPr lang="en-US"/>
            </a:br>
            <a:endParaRPr lang="en-US"/>
          </a:p>
        </p:txBody>
      </p:sp>
      <p:sp>
        <p:nvSpPr>
          <p:cNvPr id="3" name="Content Placeholder 2"/>
          <p:cNvSpPr>
            <a:spLocks noGrp="1"/>
          </p:cNvSpPr>
          <p:nvPr>
            <p:ph idx="1"/>
          </p:nvPr>
        </p:nvSpPr>
        <p:spPr/>
        <p:txBody>
          <a:bodyPr>
            <a:normAutofit/>
          </a:bodyPr>
          <a:p>
            <a:pPr marL="514350" indent="-514350">
              <a:buAutoNum type="arabicPeriod"/>
            </a:pPr>
            <a:r>
              <a:rPr lang="en-US"/>
              <a:t>.btn-default</a:t>
            </a:r>
            <a:endParaRPr lang="en-US"/>
          </a:p>
          <a:p>
            <a:pPr marL="514350" indent="-514350">
              <a:buAutoNum type="arabicPeriod"/>
            </a:pPr>
            <a:r>
              <a:rPr lang="en-US"/>
              <a:t>.btn-primary</a:t>
            </a:r>
            <a:endParaRPr lang="en-US"/>
          </a:p>
          <a:p>
            <a:pPr marL="514350" indent="-514350">
              <a:buAutoNum type="arabicPeriod"/>
            </a:pPr>
            <a:r>
              <a:rPr lang="en-US"/>
              <a:t>.btn-success</a:t>
            </a:r>
            <a:endParaRPr lang="en-US"/>
          </a:p>
          <a:p>
            <a:pPr marL="514350" indent="-514350">
              <a:buAutoNum type="arabicPeriod"/>
            </a:pPr>
            <a:r>
              <a:rPr lang="en-US"/>
              <a:t>.btn-info</a:t>
            </a:r>
            <a:endParaRPr lang="en-US"/>
          </a:p>
          <a:p>
            <a:pPr marL="514350" indent="-514350">
              <a:buAutoNum type="arabicPeriod"/>
            </a:pPr>
            <a:r>
              <a:rPr lang="en-US"/>
              <a:t>.btn-warning</a:t>
            </a:r>
            <a:endParaRPr lang="en-US"/>
          </a:p>
          <a:p>
            <a:pPr marL="514350" indent="-514350">
              <a:buAutoNum type="arabicPeriod"/>
            </a:pPr>
            <a:r>
              <a:rPr lang="en-US"/>
              <a:t>.btn-danger</a:t>
            </a:r>
            <a:endParaRPr lang="en-US"/>
          </a:p>
          <a:p>
            <a:pPr marL="514350" indent="-514350">
              <a:buAutoNum type="arabicPeriod"/>
            </a:pPr>
            <a:r>
              <a:rPr lang="en-US"/>
              <a:t>.btn-link</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14325"/>
            <a:ext cx="10515600" cy="6440170"/>
          </a:xfrm>
        </p:spPr>
        <p:txBody>
          <a:bodyPr>
            <a:noAutofit/>
          </a:bodyPr>
          <a:p>
            <a:pPr marL="0" indent="0">
              <a:buNone/>
            </a:pPr>
            <a:r>
              <a:rPr lang="en-US" sz="1600" b="1"/>
              <a:t>&lt;!DOCTYPE html&gt;  </a:t>
            </a:r>
            <a:endParaRPr lang="en-US" sz="1600" b="1"/>
          </a:p>
          <a:p>
            <a:pPr marL="0" indent="0">
              <a:buNone/>
            </a:pPr>
            <a:r>
              <a:rPr lang="en-US" sz="1600" b="1"/>
              <a:t>&lt;html lang="en"&gt;  </a:t>
            </a:r>
            <a:endParaRPr lang="en-US" sz="1600" b="1"/>
          </a:p>
          <a:p>
            <a:pPr marL="0" indent="0">
              <a:buNone/>
            </a:pPr>
            <a:r>
              <a:rPr lang="en-US" sz="1600" b="1"/>
              <a:t>  &lt;head&gt;  </a:t>
            </a:r>
            <a:endParaRPr lang="en-US" sz="1600" b="1"/>
          </a:p>
          <a:p>
            <a:pPr marL="0" indent="0">
              <a:buNone/>
            </a:pPr>
            <a:r>
              <a:rPr lang="en-US" sz="1600" b="1"/>
              <a:t>     &lt;title&gt;Job&lt;/title&gt;  </a:t>
            </a:r>
            <a:endParaRPr lang="en-US" sz="1600" b="1"/>
          </a:p>
          <a:p>
            <a:pPr marL="0" indent="0">
              <a:buNone/>
            </a:pPr>
            <a:r>
              <a:rPr lang="en-US" sz="1600" b="1"/>
              <a:t>     &lt;link rel="stylesheet" href="https://maxcdn.bootstrapcdn.com/bootstrap/3.3.6/css/bootstrap.min.css"/&gt;  </a:t>
            </a:r>
            <a:endParaRPr lang="en-US" sz="1600" b="1"/>
          </a:p>
          <a:p>
            <a:pPr marL="0" indent="0">
              <a:buNone/>
            </a:pPr>
            <a:r>
              <a:rPr lang="en-US" sz="1600" b="1"/>
              <a:t>  &lt;/head&gt;  </a:t>
            </a:r>
            <a:endParaRPr lang="en-US" sz="1600" b="1"/>
          </a:p>
          <a:p>
            <a:pPr marL="0" indent="0">
              <a:buNone/>
            </a:pPr>
            <a:r>
              <a:rPr lang="en-US" sz="1600" b="1"/>
              <a:t>  &lt;body&gt;  </a:t>
            </a:r>
            <a:endParaRPr lang="en-US" sz="1600" b="1"/>
          </a:p>
          <a:p>
            <a:pPr marL="0" indent="0">
              <a:buNone/>
            </a:pPr>
            <a:r>
              <a:rPr lang="en-US" sz="1600" b="1"/>
              <a:t>    &lt;h1&gt;Button Example!&lt;/h1&gt;  </a:t>
            </a:r>
            <a:endParaRPr lang="en-US" sz="1600" b="1"/>
          </a:p>
          <a:p>
            <a:pPr marL="0" indent="0">
              <a:buNone/>
            </a:pPr>
            <a:r>
              <a:rPr lang="en-US" sz="1600" b="1">
                <a:solidFill>
                  <a:srgbClr val="FF0000"/>
                </a:solidFill>
              </a:rPr>
              <a:t>&lt;button class="btn btn-default"&gt;default&lt;/button&gt;  </a:t>
            </a:r>
            <a:endParaRPr lang="en-US" sz="1600" b="1">
              <a:solidFill>
                <a:srgbClr val="FF0000"/>
              </a:solidFill>
            </a:endParaRPr>
          </a:p>
          <a:p>
            <a:pPr marL="0" indent="0">
              <a:buNone/>
            </a:pPr>
            <a:r>
              <a:rPr lang="en-US" sz="1600" b="1">
                <a:solidFill>
                  <a:srgbClr val="FF0000"/>
                </a:solidFill>
              </a:rPr>
              <a:t>&lt;button class="btn btn-primary"&gt;primary&lt;/button&gt;  </a:t>
            </a:r>
            <a:endParaRPr lang="en-US" sz="1600" b="1">
              <a:solidFill>
                <a:srgbClr val="FF0000"/>
              </a:solidFill>
            </a:endParaRPr>
          </a:p>
          <a:p>
            <a:pPr marL="0" indent="0">
              <a:buNone/>
            </a:pPr>
            <a:r>
              <a:rPr lang="en-US" sz="1600" b="1">
                <a:solidFill>
                  <a:srgbClr val="FF0000"/>
                </a:solidFill>
              </a:rPr>
              <a:t>&lt;button class="btn btn-danger"&gt;danger&lt;/button&gt;  </a:t>
            </a:r>
            <a:endParaRPr lang="en-US" sz="1600" b="1">
              <a:solidFill>
                <a:srgbClr val="FF0000"/>
              </a:solidFill>
            </a:endParaRPr>
          </a:p>
          <a:p>
            <a:pPr marL="0" indent="0">
              <a:buNone/>
            </a:pPr>
            <a:r>
              <a:rPr lang="en-US" sz="1600" b="1">
                <a:solidFill>
                  <a:srgbClr val="FF0000"/>
                </a:solidFill>
              </a:rPr>
              <a:t>&lt;button class="btn btn-success"&gt;success&lt;/button&gt;  </a:t>
            </a:r>
            <a:endParaRPr lang="en-US" sz="1600" b="1">
              <a:solidFill>
                <a:srgbClr val="FF0000"/>
              </a:solidFill>
            </a:endParaRPr>
          </a:p>
          <a:p>
            <a:pPr marL="0" indent="0">
              <a:buNone/>
            </a:pPr>
            <a:r>
              <a:rPr lang="en-US" sz="1600" b="1">
                <a:solidFill>
                  <a:srgbClr val="FF0000"/>
                </a:solidFill>
              </a:rPr>
              <a:t>&lt;button class="btn btn-info"&gt;info&lt;/button&gt;  </a:t>
            </a:r>
            <a:endParaRPr lang="en-US" sz="1600" b="1">
              <a:solidFill>
                <a:srgbClr val="FF0000"/>
              </a:solidFill>
            </a:endParaRPr>
          </a:p>
          <a:p>
            <a:pPr marL="0" indent="0">
              <a:buNone/>
            </a:pPr>
            <a:r>
              <a:rPr lang="en-US" sz="1600" b="1">
                <a:solidFill>
                  <a:srgbClr val="FF0000"/>
                </a:solidFill>
              </a:rPr>
              <a:t>&lt;button class="btn btn-warning"&gt;warning&lt;/button&gt;  </a:t>
            </a:r>
            <a:endParaRPr lang="en-US" sz="1600" b="1">
              <a:solidFill>
                <a:srgbClr val="FF0000"/>
              </a:solidFill>
            </a:endParaRPr>
          </a:p>
          <a:p>
            <a:pPr marL="0" indent="0">
              <a:buNone/>
            </a:pPr>
            <a:r>
              <a:rPr lang="en-US" sz="1600" b="1">
                <a:solidFill>
                  <a:srgbClr val="FF0000"/>
                </a:solidFill>
              </a:rPr>
              <a:t>&lt;button class="btn btn-link"&gt;Link&lt;/button&gt;  </a:t>
            </a:r>
            <a:endParaRPr lang="en-US" sz="1600" b="1">
              <a:solidFill>
                <a:srgbClr val="FF0000"/>
              </a:solidFill>
            </a:endParaRPr>
          </a:p>
          <a:p>
            <a:pPr marL="0" indent="0">
              <a:buNone/>
            </a:pPr>
            <a:r>
              <a:rPr lang="en-US" sz="1600" b="1"/>
              <a:t>&lt;script src="https://ajax.googleapis.com/ajax/libs/jquery/1.11.3/jquery.min.js"&gt;&lt;/script&gt;  </a:t>
            </a:r>
            <a:endParaRPr lang="en-US" sz="1600" b="1"/>
          </a:p>
          <a:p>
            <a:pPr marL="0" indent="0">
              <a:buNone/>
            </a:pPr>
            <a:r>
              <a:rPr lang="en-US" sz="1600" b="1"/>
              <a:t>  &lt;script src="https://maxcdn.bootstrapcdn.com/bootstrap/3.3.5/js/bootstrap.min.js"&gt;&lt;/script&gt;  </a:t>
            </a:r>
            <a:endParaRPr lang="en-US" sz="1600" b="1"/>
          </a:p>
          <a:p>
            <a:pPr marL="0" indent="0">
              <a:buNone/>
            </a:pPr>
            <a:r>
              <a:rPr lang="en-US" sz="1600" b="1"/>
              <a:t>  &lt;/body&gt;  </a:t>
            </a:r>
            <a:endParaRPr lang="en-US" sz="1600" b="1"/>
          </a:p>
          <a:p>
            <a:pPr marL="0" indent="0">
              <a:buNone/>
            </a:pPr>
            <a:r>
              <a:rPr lang="en-US" sz="1600" b="1"/>
              <a:t>&lt;/html&gt;  </a:t>
            </a:r>
            <a:endParaRPr lang="en-US" sz="1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What is Bootstrap</a:t>
            </a:r>
            <a:endParaRPr lang="en-US"/>
          </a:p>
        </p:txBody>
      </p:sp>
      <p:sp>
        <p:nvSpPr>
          <p:cNvPr id="3" name="Content Placeholder 2"/>
          <p:cNvSpPr>
            <a:spLocks noGrp="1"/>
          </p:cNvSpPr>
          <p:nvPr>
            <p:ph idx="1"/>
          </p:nvPr>
        </p:nvSpPr>
        <p:spPr/>
        <p:txBody>
          <a:bodyPr>
            <a:normAutofit fontScale="90000"/>
          </a:bodyPr>
          <a:p>
            <a:endParaRPr lang="en-US"/>
          </a:p>
          <a:p>
            <a:r>
              <a:rPr lang="en-US"/>
              <a:t>Bootstrap is the most popular HTML, CSS and JavaScript framework for developing a responsive and mobile friendly website.</a:t>
            </a:r>
            <a:endParaRPr lang="en-US"/>
          </a:p>
          <a:p>
            <a:r>
              <a:rPr lang="en-US"/>
              <a:t>It is absolutely free to download and use.</a:t>
            </a:r>
            <a:endParaRPr lang="en-US"/>
          </a:p>
          <a:p>
            <a:r>
              <a:rPr lang="en-US"/>
              <a:t>It is a front-end framework used for easier and faster web development.</a:t>
            </a:r>
            <a:endParaRPr lang="en-US"/>
          </a:p>
          <a:p>
            <a:r>
              <a:rPr lang="en-US"/>
              <a:t>It includes HTML and CSS based design templates for typography, forms, buttons, tables, navigation, modals, image carousels and many others.</a:t>
            </a:r>
            <a:endParaRPr lang="en-US"/>
          </a:p>
          <a:p>
            <a:r>
              <a:rPr lang="en-US"/>
              <a:t>It can also use JavaScript plug-ins.</a:t>
            </a:r>
            <a:endParaRPr lang="en-US"/>
          </a:p>
          <a:p>
            <a:r>
              <a:rPr lang="en-US"/>
              <a:t>It facilitates you to create responsive designs.</a:t>
            </a:r>
            <a:endParaRPr lang="en-US"/>
          </a:p>
          <a:p>
            <a:pPr marL="0" indent="0">
              <a:buNone/>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7" name="Content Placeholder 3" descr="Screenshot (4)"/>
          <p:cNvPicPr>
            <a:picLocks noChangeAspect="1"/>
          </p:cNvPicPr>
          <p:nvPr>
            <p:ph idx="1"/>
          </p:nvPr>
        </p:nvPicPr>
        <p:blipFill>
          <a:blip r:embed="rId1"/>
          <a:srcRect l="49036" t="24719" r="398" b="37064"/>
          <a:stretch>
            <a:fillRect/>
          </a:stretch>
        </p:blipFill>
        <p:spPr>
          <a:xfrm>
            <a:off x="838200" y="456565"/>
            <a:ext cx="9915525" cy="57207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Bootstrap Tables</a:t>
            </a:r>
            <a:br>
              <a:rPr lang="en-US"/>
            </a:br>
            <a:r>
              <a:rPr lang="en-US" sz="3100"/>
              <a:t>We can create different types of Bootstrap tables by using different classes to style them.</a:t>
            </a:r>
            <a:endParaRPr lang="en-US" sz="3100"/>
          </a:p>
        </p:txBody>
      </p:sp>
      <p:sp>
        <p:nvSpPr>
          <p:cNvPr id="3" name="Content Placeholder 2"/>
          <p:cNvSpPr>
            <a:spLocks noGrp="1"/>
          </p:cNvSpPr>
          <p:nvPr>
            <p:ph idx="1"/>
          </p:nvPr>
        </p:nvSpPr>
        <p:spPr>
          <a:xfrm>
            <a:off x="838200" y="1825625"/>
            <a:ext cx="10515600" cy="5032375"/>
          </a:xfrm>
        </p:spPr>
        <p:txBody>
          <a:bodyPr>
            <a:noAutofit/>
          </a:bodyPr>
          <a:p>
            <a:r>
              <a:rPr lang="en-US" sz="900" b="1"/>
              <a:t>&lt;!DOCTYPE html&gt;  </a:t>
            </a:r>
            <a:endParaRPr lang="en-US" sz="900" b="1"/>
          </a:p>
          <a:p>
            <a:pPr marL="0" indent="0">
              <a:buNone/>
            </a:pPr>
            <a:r>
              <a:rPr lang="en-US" sz="900" b="1"/>
              <a:t>&lt;html lang="en"&gt;  </a:t>
            </a:r>
            <a:endParaRPr lang="en-US" sz="900" b="1"/>
          </a:p>
          <a:p>
            <a:pPr marL="0" indent="0">
              <a:buNone/>
            </a:pPr>
            <a:r>
              <a:rPr lang="en-US" sz="900" b="1"/>
              <a:t>  &lt;head&gt;  </a:t>
            </a:r>
            <a:endParaRPr lang="en-US" sz="900" b="1"/>
          </a:p>
          <a:p>
            <a:pPr marL="0" indent="0">
              <a:buNone/>
            </a:pPr>
            <a:r>
              <a:rPr lang="en-US" sz="900" b="1"/>
              <a:t>     &lt;title&gt;Job&lt;/title&gt;  </a:t>
            </a:r>
            <a:endParaRPr lang="en-US" sz="900" b="1"/>
          </a:p>
          <a:p>
            <a:pPr marL="0" indent="0">
              <a:buNone/>
            </a:pPr>
            <a:r>
              <a:rPr lang="en-US" sz="900" b="1"/>
              <a:t>     &lt;link rel="stylesheet" href="https://maxcdn.bootstrapcdn.com/bootstrap/3.3.6/css/bootstrap.min.css"/&gt;  </a:t>
            </a:r>
            <a:endParaRPr lang="en-US" sz="900" b="1"/>
          </a:p>
          <a:p>
            <a:pPr marL="0" indent="0">
              <a:buNone/>
            </a:pPr>
            <a:r>
              <a:rPr lang="en-US" sz="900" b="1"/>
              <a:t>  &lt;/head&gt;  </a:t>
            </a:r>
            <a:endParaRPr lang="en-US" sz="900" b="1"/>
          </a:p>
          <a:p>
            <a:pPr marL="0" indent="0">
              <a:buNone/>
            </a:pPr>
            <a:r>
              <a:rPr lang="en-US" sz="900" b="1"/>
              <a:t>  &lt;body&gt;  </a:t>
            </a:r>
            <a:endParaRPr lang="en-US" sz="900" b="1"/>
          </a:p>
          <a:p>
            <a:pPr marL="0" indent="0">
              <a:buNone/>
            </a:pPr>
            <a:r>
              <a:rPr lang="en-US" sz="900" b="1">
                <a:solidFill>
                  <a:srgbClr val="FF0000"/>
                </a:solidFill>
              </a:rPr>
              <a:t>&lt;div class="container"&gt;  </a:t>
            </a:r>
            <a:endParaRPr lang="en-US" sz="900" b="1">
              <a:solidFill>
                <a:srgbClr val="FF0000"/>
              </a:solidFill>
            </a:endParaRPr>
          </a:p>
          <a:p>
            <a:pPr marL="0" indent="0">
              <a:buNone/>
            </a:pPr>
            <a:r>
              <a:rPr lang="en-US" sz="900" b="1">
                <a:solidFill>
                  <a:srgbClr val="FF0000"/>
                </a:solidFill>
              </a:rPr>
              <a:t>  &lt;h1&gt;Basic Table Example&lt;/h1&gt;  </a:t>
            </a:r>
            <a:endParaRPr lang="en-US" sz="900" b="1">
              <a:solidFill>
                <a:srgbClr val="FF0000"/>
              </a:solidFill>
            </a:endParaRPr>
          </a:p>
          <a:p>
            <a:pPr marL="0" indent="0">
              <a:buNone/>
            </a:pPr>
            <a:r>
              <a:rPr lang="en-US" sz="900" b="1">
                <a:solidFill>
                  <a:srgbClr val="FF0000"/>
                </a:solidFill>
              </a:rPr>
              <a:t>&lt;table class="table"&gt;  </a:t>
            </a:r>
            <a:endParaRPr lang="en-US" sz="900" b="1">
              <a:solidFill>
                <a:srgbClr val="FF0000"/>
              </a:solidFill>
            </a:endParaRPr>
          </a:p>
          <a:p>
            <a:pPr marL="0" indent="0">
              <a:buNone/>
            </a:pPr>
            <a:r>
              <a:rPr lang="en-US" sz="900" b="1">
                <a:solidFill>
                  <a:srgbClr val="FF0000"/>
                </a:solidFill>
              </a:rPr>
              <a:t>  &lt;tr&gt;&lt;th&gt;Id&lt;/th&gt;&lt;th&gt;Name&lt;/th&gt;&lt;th&gt;Age&lt;/th&gt;&lt;/tr&gt;  </a:t>
            </a:r>
            <a:endParaRPr lang="en-US" sz="900" b="1">
              <a:solidFill>
                <a:srgbClr val="FF0000"/>
              </a:solidFill>
            </a:endParaRPr>
          </a:p>
          <a:p>
            <a:pPr marL="0" indent="0">
              <a:buNone/>
            </a:pPr>
            <a:r>
              <a:rPr lang="en-US" sz="900" b="1">
                <a:solidFill>
                  <a:srgbClr val="FF0000"/>
                </a:solidFill>
              </a:rPr>
              <a:t>  &lt;tr&gt;&lt;td&gt;101&lt;/td&gt;&lt;td&gt;Rahul&lt;/td&gt;&lt;td&gt;23&lt;/td&gt;&lt;/tr&gt;  </a:t>
            </a:r>
            <a:endParaRPr lang="en-US" sz="900" b="1">
              <a:solidFill>
                <a:srgbClr val="FF0000"/>
              </a:solidFill>
            </a:endParaRPr>
          </a:p>
          <a:p>
            <a:pPr marL="0" indent="0">
              <a:buNone/>
            </a:pPr>
            <a:r>
              <a:rPr lang="en-US" sz="900" b="1">
                <a:solidFill>
                  <a:srgbClr val="FF0000"/>
                </a:solidFill>
              </a:rPr>
              <a:t>  &lt;tr&gt;&lt;td&gt;102&lt;/td&gt;&lt;td&gt;Umesh&lt;/td&gt;&lt;td&gt;22&lt;/td&gt;&lt;/tr&gt;  </a:t>
            </a:r>
            <a:endParaRPr lang="en-US" sz="900" b="1">
              <a:solidFill>
                <a:srgbClr val="FF0000"/>
              </a:solidFill>
            </a:endParaRPr>
          </a:p>
          <a:p>
            <a:pPr marL="0" indent="0">
              <a:buNone/>
            </a:pPr>
            <a:r>
              <a:rPr lang="en-US" sz="900" b="1">
                <a:solidFill>
                  <a:srgbClr val="FF0000"/>
                </a:solidFill>
              </a:rPr>
              <a:t>  &lt;tr&gt;&lt;td&gt;103&lt;/td&gt;&lt;td&gt;Max&lt;/td&gt;&lt;td&gt;29&lt;/td&gt;&lt;/tr&gt;  </a:t>
            </a:r>
            <a:endParaRPr lang="en-US" sz="900" b="1">
              <a:solidFill>
                <a:srgbClr val="FF0000"/>
              </a:solidFill>
            </a:endParaRPr>
          </a:p>
          <a:p>
            <a:pPr marL="0" indent="0">
              <a:buNone/>
            </a:pPr>
            <a:r>
              <a:rPr lang="en-US" sz="900" b="1">
                <a:solidFill>
                  <a:srgbClr val="FF0000"/>
                </a:solidFill>
              </a:rPr>
              <a:t>  &lt;tr&gt;&lt;td&gt;104&lt;/td&gt;&lt;td&gt;Ajeet&lt;/td&gt;&lt;td&gt;21&lt;/td&gt;&lt;/tr&gt;  </a:t>
            </a:r>
            <a:endParaRPr lang="en-US" sz="900" b="1">
              <a:solidFill>
                <a:srgbClr val="FF0000"/>
              </a:solidFill>
            </a:endParaRPr>
          </a:p>
          <a:p>
            <a:pPr marL="0" indent="0">
              <a:buNone/>
            </a:pPr>
            <a:r>
              <a:rPr lang="en-US" sz="900" b="1">
                <a:solidFill>
                  <a:srgbClr val="FF0000"/>
                </a:solidFill>
              </a:rPr>
              <a:t>&lt;/table&gt;  </a:t>
            </a:r>
            <a:endParaRPr lang="en-US" sz="900" b="1">
              <a:solidFill>
                <a:srgbClr val="FF0000"/>
              </a:solidFill>
            </a:endParaRPr>
          </a:p>
          <a:p>
            <a:pPr marL="0" indent="0">
              <a:buNone/>
            </a:pPr>
            <a:r>
              <a:rPr lang="en-US" sz="900" b="1">
                <a:solidFill>
                  <a:srgbClr val="FF0000"/>
                </a:solidFill>
              </a:rPr>
              <a:t>&lt;/div&gt;  </a:t>
            </a:r>
            <a:endParaRPr lang="en-US" sz="900" b="1">
              <a:solidFill>
                <a:srgbClr val="FF0000"/>
              </a:solidFill>
            </a:endParaRPr>
          </a:p>
          <a:p>
            <a:pPr marL="0" indent="0">
              <a:buNone/>
            </a:pPr>
            <a:r>
              <a:rPr lang="en-US" sz="900" b="1"/>
              <a:t>&lt;script src="https://ajax.googleapis.com/ajax/libs/jquery/1.11.3/jquery.min.js"&gt;&lt;/script&gt;  </a:t>
            </a:r>
            <a:endParaRPr lang="en-US" sz="900" b="1"/>
          </a:p>
          <a:p>
            <a:pPr marL="0" indent="0">
              <a:buNone/>
            </a:pPr>
            <a:r>
              <a:rPr lang="en-US" sz="900" b="1"/>
              <a:t>  &lt;script src="https://maxcdn.bootstrapcdn.com/bootstrap/3.3.5/js/bootstrap.min.js"&gt;&lt;/script&gt;  </a:t>
            </a:r>
            <a:endParaRPr lang="en-US" sz="900" b="1"/>
          </a:p>
          <a:p>
            <a:pPr marL="0" indent="0">
              <a:buNone/>
            </a:pPr>
            <a:r>
              <a:rPr lang="en-US" sz="900" b="1"/>
              <a:t>  &lt;/body&gt;  </a:t>
            </a:r>
            <a:endParaRPr lang="en-US" sz="900" b="1"/>
          </a:p>
          <a:p>
            <a:pPr marL="0" indent="0">
              <a:buNone/>
            </a:pPr>
            <a:r>
              <a:rPr lang="en-US" sz="900" b="1"/>
              <a:t>&lt;/html&gt;  </a:t>
            </a:r>
            <a:endParaRPr lang="en-US" sz="9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Basic Table Example</a:t>
            </a:r>
            <a:endParaRPr lang="en-US"/>
          </a:p>
          <a:p>
            <a:pPr marL="0" indent="0">
              <a:buNone/>
            </a:pPr>
            <a:r>
              <a:rPr lang="en-US"/>
              <a:t>Id	</a:t>
            </a:r>
            <a:r>
              <a:rPr lang="en-GB" altLang="en-US"/>
              <a:t>	</a:t>
            </a:r>
            <a:r>
              <a:rPr lang="en-US"/>
              <a:t>Name</a:t>
            </a:r>
            <a:r>
              <a:rPr lang="en-GB" altLang="en-US"/>
              <a:t>	</a:t>
            </a:r>
            <a:r>
              <a:rPr lang="en-US"/>
              <a:t>	Age</a:t>
            </a:r>
            <a:endParaRPr lang="en-US"/>
          </a:p>
          <a:p>
            <a:pPr marL="0" indent="0">
              <a:buNone/>
            </a:pPr>
            <a:r>
              <a:rPr lang="en-US"/>
              <a:t>101	</a:t>
            </a:r>
            <a:r>
              <a:rPr lang="en-GB" altLang="en-US"/>
              <a:t>	</a:t>
            </a:r>
            <a:r>
              <a:rPr lang="en-US"/>
              <a:t>Rahul</a:t>
            </a:r>
            <a:r>
              <a:rPr lang="en-GB" altLang="en-US"/>
              <a:t>	</a:t>
            </a:r>
            <a:r>
              <a:rPr lang="en-US"/>
              <a:t>	23</a:t>
            </a:r>
            <a:endParaRPr lang="en-US"/>
          </a:p>
          <a:p>
            <a:pPr marL="0" indent="0">
              <a:buNone/>
            </a:pPr>
            <a:r>
              <a:rPr lang="en-US"/>
              <a:t>102	</a:t>
            </a:r>
            <a:r>
              <a:rPr lang="en-GB" altLang="en-US"/>
              <a:t>	</a:t>
            </a:r>
            <a:r>
              <a:rPr lang="en-US"/>
              <a:t>Umesh	22</a:t>
            </a:r>
            <a:endParaRPr lang="en-US"/>
          </a:p>
          <a:p>
            <a:pPr marL="0" indent="0">
              <a:buNone/>
            </a:pPr>
            <a:r>
              <a:rPr lang="en-US"/>
              <a:t>103	</a:t>
            </a:r>
            <a:r>
              <a:rPr lang="en-GB" altLang="en-US"/>
              <a:t>	</a:t>
            </a:r>
            <a:r>
              <a:rPr lang="en-US"/>
              <a:t>Max</a:t>
            </a:r>
            <a:r>
              <a:rPr lang="en-GB" altLang="en-US"/>
              <a:t>	</a:t>
            </a:r>
            <a:r>
              <a:rPr lang="en-US"/>
              <a:t>	29</a:t>
            </a:r>
            <a:endParaRPr lang="en-US"/>
          </a:p>
          <a:p>
            <a:pPr marL="0" indent="0">
              <a:buNone/>
            </a:pPr>
            <a:r>
              <a:rPr lang="en-US"/>
              <a:t>104	</a:t>
            </a:r>
            <a:r>
              <a:rPr lang="en-GB" altLang="en-US"/>
              <a:t>	</a:t>
            </a:r>
            <a:r>
              <a:rPr lang="en-US"/>
              <a:t>Ajeet</a:t>
            </a:r>
            <a:r>
              <a:rPr lang="en-GB" altLang="en-US"/>
              <a:t>	</a:t>
            </a:r>
            <a:r>
              <a:rPr lang="en-US"/>
              <a:t>	21</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Bootstrap Alerts</a:t>
            </a:r>
            <a:br>
              <a:rPr lang="en-US"/>
            </a:br>
            <a:endParaRPr lang="en-US"/>
          </a:p>
        </p:txBody>
      </p:sp>
      <p:sp>
        <p:nvSpPr>
          <p:cNvPr id="3" name="Content Placeholder 2"/>
          <p:cNvSpPr>
            <a:spLocks noGrp="1"/>
          </p:cNvSpPr>
          <p:nvPr>
            <p:ph idx="1"/>
          </p:nvPr>
        </p:nvSpPr>
        <p:spPr/>
        <p:txBody>
          <a:bodyPr>
            <a:normAutofit fontScale="90000" lnSpcReduction="10000"/>
          </a:bodyPr>
          <a:p>
            <a:pPr marL="0" indent="0">
              <a:buNone/>
            </a:pPr>
            <a:r>
              <a:rPr lang="en-US"/>
              <a:t>Bootstrap Alerts are used to provide an easy way to create predefined alert messages. </a:t>
            </a:r>
            <a:endParaRPr lang="en-US"/>
          </a:p>
          <a:p>
            <a:pPr marL="0" indent="0">
              <a:buNone/>
            </a:pPr>
            <a:r>
              <a:rPr lang="en-US"/>
              <a:t>Alert adds a style to your messages to make it more appealing to the users.</a:t>
            </a:r>
            <a:endParaRPr lang="en-US"/>
          </a:p>
          <a:p>
            <a:pPr marL="0" indent="0">
              <a:buNone/>
            </a:pPr>
            <a:endParaRPr lang="en-US"/>
          </a:p>
          <a:p>
            <a:pPr marL="0" indent="0">
              <a:buNone/>
            </a:pPr>
            <a:r>
              <a:rPr lang="en-US"/>
              <a:t>There are four classes that are used within &lt;div&gt; element for alerts.</a:t>
            </a:r>
            <a:endParaRPr lang="en-US"/>
          </a:p>
          <a:p>
            <a:pPr marL="0" indent="0">
              <a:buNone/>
            </a:pPr>
            <a:endParaRPr lang="en-US"/>
          </a:p>
          <a:p>
            <a:pPr marL="457200" indent="-457200">
              <a:buAutoNum type="arabicPeriod"/>
            </a:pPr>
            <a:r>
              <a:rPr lang="en-US">
                <a:solidFill>
                  <a:srgbClr val="FF0000"/>
                </a:solidFill>
              </a:rPr>
              <a:t>.alert-success</a:t>
            </a:r>
            <a:endParaRPr lang="en-US">
              <a:solidFill>
                <a:srgbClr val="FF0000"/>
              </a:solidFill>
            </a:endParaRPr>
          </a:p>
          <a:p>
            <a:pPr marL="457200" indent="-457200">
              <a:buAutoNum type="arabicPeriod"/>
            </a:pPr>
            <a:r>
              <a:rPr lang="en-US">
                <a:solidFill>
                  <a:srgbClr val="FF0000"/>
                </a:solidFill>
              </a:rPr>
              <a:t>.alert-info</a:t>
            </a:r>
            <a:endParaRPr lang="en-US">
              <a:solidFill>
                <a:srgbClr val="FF0000"/>
              </a:solidFill>
            </a:endParaRPr>
          </a:p>
          <a:p>
            <a:pPr marL="457200" indent="-457200">
              <a:buAutoNum type="arabicPeriod"/>
            </a:pPr>
            <a:r>
              <a:rPr lang="en-US">
                <a:solidFill>
                  <a:srgbClr val="FF0000"/>
                </a:solidFill>
              </a:rPr>
              <a:t>.alert-warning</a:t>
            </a:r>
            <a:endParaRPr lang="en-US">
              <a:solidFill>
                <a:srgbClr val="FF0000"/>
              </a:solidFill>
            </a:endParaRPr>
          </a:p>
          <a:p>
            <a:pPr marL="457200" indent="-457200">
              <a:buAutoNum type="arabicPeriod"/>
            </a:pPr>
            <a:r>
              <a:rPr lang="en-US">
                <a:solidFill>
                  <a:srgbClr val="FF0000"/>
                </a:solidFill>
              </a:rPr>
              <a:t>.alert-danger</a:t>
            </a:r>
            <a:endParaRPr lang="en-US">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43205"/>
            <a:ext cx="10515600" cy="7258685"/>
          </a:xfrm>
        </p:spPr>
        <p:txBody>
          <a:bodyPr>
            <a:noAutofit/>
          </a:bodyPr>
          <a:p>
            <a:pPr marL="0" indent="0">
              <a:buNone/>
            </a:pPr>
            <a:r>
              <a:rPr lang="en-US" sz="1000" b="1"/>
              <a:t> &lt;!DOCTYPE html&gt;  </a:t>
            </a:r>
            <a:endParaRPr lang="en-US" sz="1000" b="1"/>
          </a:p>
          <a:p>
            <a:pPr marL="0" indent="0">
              <a:buNone/>
            </a:pPr>
            <a:r>
              <a:rPr lang="en-US" sz="1000" b="1"/>
              <a:t>&lt;html lang="en"&gt;  </a:t>
            </a:r>
            <a:endParaRPr lang="en-US" sz="1000" b="1"/>
          </a:p>
          <a:p>
            <a:pPr marL="0" indent="0">
              <a:buNone/>
            </a:pPr>
            <a:r>
              <a:rPr lang="en-US" sz="1000" b="1"/>
              <a:t>&lt;head&gt;  </a:t>
            </a:r>
            <a:endParaRPr lang="en-US" sz="1000" b="1"/>
          </a:p>
          <a:p>
            <a:pPr marL="0" indent="0">
              <a:buNone/>
            </a:pPr>
            <a:r>
              <a:rPr lang="en-US" sz="1000" b="1"/>
              <a:t>  &lt;title&gt;Bootstrap Example&lt;/title&gt;  </a:t>
            </a:r>
            <a:endParaRPr lang="en-US" sz="1000" b="1"/>
          </a:p>
          <a:p>
            <a:pPr marL="0" indent="0">
              <a:buNone/>
            </a:pPr>
            <a:r>
              <a:rPr lang="en-US" sz="1000" b="1"/>
              <a:t>  &lt;meta charset="utf-8"&gt;  </a:t>
            </a:r>
            <a:endParaRPr lang="en-US" sz="1000" b="1"/>
          </a:p>
          <a:p>
            <a:pPr marL="0" indent="0">
              <a:buNone/>
            </a:pPr>
            <a:r>
              <a:rPr lang="en-US" sz="1000" b="1"/>
              <a:t>  &lt;meta name="viewport" content="width=device-width, initial-scale=1"&gt;  </a:t>
            </a:r>
            <a:endParaRPr lang="en-US" sz="1000" b="1"/>
          </a:p>
          <a:p>
            <a:pPr marL="0" indent="0">
              <a:buNone/>
            </a:pPr>
            <a:r>
              <a:rPr lang="en-US" sz="1000" b="1"/>
              <a:t>  &lt;link rel="stylesheet" href="https://maxcdn.bootstrapcdn.com/bootstrap/3.3.6/css/bootstrap.min.css"&gt;  </a:t>
            </a:r>
            <a:endParaRPr lang="en-US" sz="1000" b="1"/>
          </a:p>
          <a:p>
            <a:pPr marL="0" indent="0">
              <a:buNone/>
            </a:pPr>
            <a:r>
              <a:rPr lang="en-US" sz="1000" b="1"/>
              <a:t>  &lt;script src="https://ajax.googleapis.com/ajax/libs/jquery/1.12.0/jquery.min.js"&gt;&lt;/script&gt;  </a:t>
            </a:r>
            <a:endParaRPr lang="en-US" sz="1000" b="1"/>
          </a:p>
          <a:p>
            <a:pPr marL="0" indent="0">
              <a:buNone/>
            </a:pPr>
            <a:r>
              <a:rPr lang="en-US" sz="1000" b="1"/>
              <a:t>  &lt;script src="https://maxcdn.bootstrapcdn.com/bootstrap/3.3.6/js/bootstrap.min.js"&gt;&lt;/script&gt;  </a:t>
            </a:r>
            <a:endParaRPr lang="en-US" sz="1000" b="1"/>
          </a:p>
          <a:p>
            <a:pPr marL="0" indent="0">
              <a:buNone/>
            </a:pPr>
            <a:r>
              <a:rPr lang="en-US" sz="1000" b="1"/>
              <a:t>&lt;/head&gt;  </a:t>
            </a:r>
            <a:endParaRPr lang="en-US" sz="1000" b="1"/>
          </a:p>
          <a:p>
            <a:pPr marL="0" indent="0">
              <a:buNone/>
            </a:pPr>
            <a:r>
              <a:rPr lang="en-US" sz="1000" b="1"/>
              <a:t>&lt;body&gt;  </a:t>
            </a:r>
            <a:endParaRPr lang="en-US" sz="1000" b="1"/>
          </a:p>
          <a:p>
            <a:pPr marL="0" indent="0">
              <a:buNone/>
            </a:pPr>
            <a:r>
              <a:rPr lang="en-US" sz="1000" b="1">
                <a:solidFill>
                  <a:srgbClr val="FF0000"/>
                </a:solidFill>
              </a:rPr>
              <a:t>&lt;div class="container"&gt;  </a:t>
            </a:r>
            <a:endParaRPr lang="en-US" sz="1000" b="1">
              <a:solidFill>
                <a:srgbClr val="FF0000"/>
              </a:solidFill>
            </a:endParaRPr>
          </a:p>
          <a:p>
            <a:pPr marL="0" indent="0">
              <a:buNone/>
            </a:pPr>
            <a:r>
              <a:rPr lang="en-US" sz="1000" b="1">
                <a:solidFill>
                  <a:srgbClr val="FF0000"/>
                </a:solidFill>
              </a:rPr>
              <a:t>  &lt;h2&gt;Alerts&lt;/h2&gt;  </a:t>
            </a:r>
            <a:endParaRPr lang="en-US" sz="1000" b="1">
              <a:solidFill>
                <a:srgbClr val="FF0000"/>
              </a:solidFill>
            </a:endParaRPr>
          </a:p>
          <a:p>
            <a:pPr marL="0" indent="0">
              <a:buNone/>
            </a:pPr>
            <a:r>
              <a:rPr lang="en-US" sz="1000" b="1">
                <a:solidFill>
                  <a:srgbClr val="FF0000"/>
                </a:solidFill>
              </a:rPr>
              <a:t>  &lt;div class="alert alert-success"&gt;  </a:t>
            </a:r>
            <a:endParaRPr lang="en-US" sz="1000" b="1">
              <a:solidFill>
                <a:srgbClr val="FF0000"/>
              </a:solidFill>
            </a:endParaRPr>
          </a:p>
          <a:p>
            <a:pPr marL="0" indent="0">
              <a:buNone/>
            </a:pPr>
            <a:r>
              <a:rPr lang="en-US" sz="1000" b="1">
                <a:solidFill>
                  <a:srgbClr val="FF0000"/>
                </a:solidFill>
              </a:rPr>
              <a:t>    &lt;strong&gt;Success!&lt;/strong&gt; This alert box indicates a successful or positive action.  </a:t>
            </a:r>
            <a:endParaRPr lang="en-US" sz="1000" b="1">
              <a:solidFill>
                <a:srgbClr val="FF0000"/>
              </a:solidFill>
            </a:endParaRPr>
          </a:p>
          <a:p>
            <a:pPr marL="0" indent="0">
              <a:buNone/>
            </a:pPr>
            <a:r>
              <a:rPr lang="en-US" sz="1000" b="1">
                <a:solidFill>
                  <a:srgbClr val="FF0000"/>
                </a:solidFill>
              </a:rPr>
              <a:t>  &lt;/div&gt;  </a:t>
            </a:r>
            <a:endParaRPr lang="en-US" sz="1000" b="1">
              <a:solidFill>
                <a:srgbClr val="FF0000"/>
              </a:solidFill>
            </a:endParaRPr>
          </a:p>
          <a:p>
            <a:pPr marL="0" indent="0">
              <a:buNone/>
            </a:pPr>
            <a:r>
              <a:rPr lang="en-US" sz="1000" b="1">
                <a:solidFill>
                  <a:srgbClr val="FF0000"/>
                </a:solidFill>
              </a:rPr>
              <a:t>  &lt;div class="alert alert-info"&gt;  </a:t>
            </a:r>
            <a:endParaRPr lang="en-US" sz="1000" b="1">
              <a:solidFill>
                <a:srgbClr val="FF0000"/>
              </a:solidFill>
            </a:endParaRPr>
          </a:p>
          <a:p>
            <a:pPr marL="0" indent="0">
              <a:buNone/>
            </a:pPr>
            <a:r>
              <a:rPr lang="en-US" sz="1000" b="1">
                <a:solidFill>
                  <a:srgbClr val="FF0000"/>
                </a:solidFill>
              </a:rPr>
              <a:t>    &lt;strong&gt;Info!&lt;/strong&gt; This alert box indicates a neutral informative change or action.  </a:t>
            </a:r>
            <a:endParaRPr lang="en-US" sz="1000" b="1">
              <a:solidFill>
                <a:srgbClr val="FF0000"/>
              </a:solidFill>
            </a:endParaRPr>
          </a:p>
          <a:p>
            <a:pPr marL="0" indent="0">
              <a:buNone/>
            </a:pPr>
            <a:r>
              <a:rPr lang="en-US" sz="1000" b="1">
                <a:solidFill>
                  <a:srgbClr val="FF0000"/>
                </a:solidFill>
              </a:rPr>
              <a:t>  &lt;/div&gt;  </a:t>
            </a:r>
            <a:endParaRPr lang="en-US" sz="1000" b="1">
              <a:solidFill>
                <a:srgbClr val="FF0000"/>
              </a:solidFill>
            </a:endParaRPr>
          </a:p>
          <a:p>
            <a:pPr marL="0" indent="0">
              <a:buNone/>
            </a:pPr>
            <a:r>
              <a:rPr lang="en-US" sz="1000" b="1">
                <a:solidFill>
                  <a:srgbClr val="FF0000"/>
                </a:solidFill>
              </a:rPr>
              <a:t>  &lt;div class="alert alert-warning"&gt;  </a:t>
            </a:r>
            <a:endParaRPr lang="en-US" sz="1000" b="1">
              <a:solidFill>
                <a:srgbClr val="FF0000"/>
              </a:solidFill>
            </a:endParaRPr>
          </a:p>
          <a:p>
            <a:pPr marL="0" indent="0">
              <a:buNone/>
            </a:pPr>
            <a:r>
              <a:rPr lang="en-US" sz="1000" b="1">
                <a:solidFill>
                  <a:srgbClr val="FF0000"/>
                </a:solidFill>
              </a:rPr>
              <a:t>    &lt;strong&gt;Warning!&lt;/strong&gt; This alert box indicates a warning that might need attention.  </a:t>
            </a:r>
            <a:endParaRPr lang="en-US" sz="1000" b="1">
              <a:solidFill>
                <a:srgbClr val="FF0000"/>
              </a:solidFill>
            </a:endParaRPr>
          </a:p>
          <a:p>
            <a:pPr marL="0" indent="0">
              <a:buNone/>
            </a:pPr>
            <a:r>
              <a:rPr lang="en-US" sz="1000" b="1">
                <a:solidFill>
                  <a:srgbClr val="FF0000"/>
                </a:solidFill>
              </a:rPr>
              <a:t>  &lt;/div&gt;  </a:t>
            </a:r>
            <a:endParaRPr lang="en-US" sz="1000" b="1">
              <a:solidFill>
                <a:srgbClr val="FF0000"/>
              </a:solidFill>
            </a:endParaRPr>
          </a:p>
          <a:p>
            <a:pPr marL="0" indent="0">
              <a:buNone/>
            </a:pPr>
            <a:r>
              <a:rPr lang="en-US" sz="1000" b="1">
                <a:solidFill>
                  <a:srgbClr val="FF0000"/>
                </a:solidFill>
              </a:rPr>
              <a:t>  &lt;div class="alert alert-danger"&gt;  </a:t>
            </a:r>
            <a:endParaRPr lang="en-US" sz="1000" b="1">
              <a:solidFill>
                <a:srgbClr val="FF0000"/>
              </a:solidFill>
            </a:endParaRPr>
          </a:p>
          <a:p>
            <a:pPr marL="0" indent="0">
              <a:buNone/>
            </a:pPr>
            <a:r>
              <a:rPr lang="en-US" sz="1000" b="1">
                <a:solidFill>
                  <a:srgbClr val="FF0000"/>
                </a:solidFill>
              </a:rPr>
              <a:t>    &lt;strong&gt;Danger!&lt;/strong&gt; This alert box indicates a dangerous or potentially negative action.  </a:t>
            </a:r>
            <a:endParaRPr lang="en-US" sz="1000" b="1">
              <a:solidFill>
                <a:srgbClr val="FF0000"/>
              </a:solidFill>
            </a:endParaRPr>
          </a:p>
          <a:p>
            <a:pPr marL="0" indent="0">
              <a:buNone/>
            </a:pPr>
            <a:r>
              <a:rPr lang="en-US" sz="1000" b="1">
                <a:solidFill>
                  <a:srgbClr val="FF0000"/>
                </a:solidFill>
              </a:rPr>
              <a:t>&lt;/div&gt;  </a:t>
            </a:r>
            <a:endParaRPr lang="en-US" sz="1000" b="1">
              <a:solidFill>
                <a:srgbClr val="FF0000"/>
              </a:solidFill>
            </a:endParaRPr>
          </a:p>
          <a:p>
            <a:pPr marL="0" indent="0">
              <a:buNone/>
            </a:pPr>
            <a:r>
              <a:rPr lang="en-US" sz="1000" b="1">
                <a:solidFill>
                  <a:srgbClr val="FF0000"/>
                </a:solidFill>
              </a:rPr>
              <a:t>&lt;/div&gt;  </a:t>
            </a:r>
            <a:endParaRPr lang="en-US" sz="1000" b="1">
              <a:solidFill>
                <a:srgbClr val="FF0000"/>
              </a:solidFill>
            </a:endParaRPr>
          </a:p>
          <a:p>
            <a:pPr marL="0" indent="0">
              <a:buNone/>
            </a:pPr>
            <a:r>
              <a:rPr lang="en-US" sz="1000" b="1"/>
              <a:t>&lt;/body&gt;  </a:t>
            </a:r>
            <a:endParaRPr lang="en-US" sz="1000" b="1"/>
          </a:p>
          <a:p>
            <a:pPr marL="0" indent="0">
              <a:buNone/>
            </a:pPr>
            <a:r>
              <a:rPr lang="en-US" sz="1000" b="1"/>
              <a:t>&lt;/html&gt;  </a:t>
            </a:r>
            <a:endParaRPr lang="en-US" sz="10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a:p>
            <a:endParaRPr lang="en-US"/>
          </a:p>
        </p:txBody>
      </p:sp>
      <p:pic>
        <p:nvPicPr>
          <p:cNvPr id="6" name="Content Placeholder 5" descr="Screenshot (5)"/>
          <p:cNvPicPr>
            <a:picLocks noChangeAspect="1"/>
          </p:cNvPicPr>
          <p:nvPr>
            <p:ph sz="half" idx="2"/>
          </p:nvPr>
        </p:nvPicPr>
        <p:blipFill>
          <a:blip r:embed="rId1"/>
          <a:srcRect l="47778" t="25845" r="2796" b="2691"/>
          <a:stretch>
            <a:fillRect/>
          </a:stretch>
        </p:blipFill>
        <p:spPr>
          <a:xfrm>
            <a:off x="1095375" y="828675"/>
            <a:ext cx="8747125" cy="559879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5625"/>
            <a:ext cx="10079990" cy="4351655"/>
          </a:xfrm>
        </p:spPr>
        <p:txBody>
          <a:bodyPr/>
          <a:p>
            <a:pPr marL="0" indent="0">
              <a:buNone/>
            </a:pPr>
            <a:r>
              <a:rPr lang="en-US" sz="4800" b="1">
                <a:solidFill>
                  <a:srgbClr val="FF0000"/>
                </a:solidFill>
              </a:rPr>
              <a:t>Bootstrap Forms</a:t>
            </a:r>
            <a:endParaRPr lang="en-US" sz="4800" b="1">
              <a:solidFill>
                <a:srgbClr val="FF0000"/>
              </a:solidFill>
            </a:endParaRPr>
          </a:p>
          <a:p>
            <a:pPr marL="0" indent="0">
              <a:buNone/>
            </a:pPr>
            <a:r>
              <a:rPr lang="en-US"/>
              <a:t>In Bootstrap, there are three types of form layouts:</a:t>
            </a:r>
            <a:endParaRPr lang="en-US"/>
          </a:p>
          <a:p>
            <a:pPr marL="0" indent="0">
              <a:buNone/>
            </a:pPr>
            <a:endParaRPr lang="en-US"/>
          </a:p>
          <a:p>
            <a:pPr marL="514350" indent="-514350">
              <a:buAutoNum type="arabicPeriod"/>
            </a:pPr>
            <a:r>
              <a:rPr lang="en-US"/>
              <a:t>Vertical form (this is default)</a:t>
            </a:r>
            <a:endParaRPr lang="en-US"/>
          </a:p>
          <a:p>
            <a:pPr marL="514350" indent="-514350">
              <a:buAutoNum type="arabicPeriod"/>
            </a:pPr>
            <a:r>
              <a:rPr lang="en-US"/>
              <a:t>Horizontal form</a:t>
            </a:r>
            <a:endParaRPr lang="en-US"/>
          </a:p>
          <a:p>
            <a:pPr marL="514350" indent="-514350">
              <a:buAutoNum type="arabicPeriod"/>
            </a:pPr>
            <a:r>
              <a:rPr lang="en-US"/>
              <a:t>Inline form</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46760" y="213995"/>
            <a:ext cx="10912475" cy="6430010"/>
          </a:xfrm>
        </p:spPr>
        <p:txBody>
          <a:bodyPr>
            <a:noAutofit/>
          </a:bodyPr>
          <a:p>
            <a:pPr marL="0" indent="0">
              <a:buNone/>
            </a:pPr>
            <a:r>
              <a:rPr lang="en-US" sz="1200" b="1"/>
              <a:t>&lt;!DOCTYPE html&gt;  </a:t>
            </a:r>
            <a:endParaRPr lang="en-US" sz="1200" b="1"/>
          </a:p>
          <a:p>
            <a:pPr marL="0" indent="0">
              <a:buNone/>
            </a:pPr>
            <a:r>
              <a:rPr lang="en-US" sz="1200" b="1"/>
              <a:t>&lt;html lang="en"&gt;  </a:t>
            </a:r>
            <a:endParaRPr lang="en-US" sz="1200" b="1"/>
          </a:p>
          <a:p>
            <a:pPr marL="0" indent="0">
              <a:buNone/>
            </a:pPr>
            <a:r>
              <a:rPr lang="en-US" sz="1200" b="1"/>
              <a:t>  &lt;head&gt;  </a:t>
            </a:r>
            <a:endParaRPr lang="en-US" sz="1200" b="1"/>
          </a:p>
          <a:p>
            <a:pPr marL="0" indent="0">
              <a:buNone/>
            </a:pPr>
            <a:r>
              <a:rPr lang="en-US" sz="1200" b="1"/>
              <a:t>     &lt;title&gt;Bootstrap example&lt;/title&gt;  </a:t>
            </a:r>
            <a:endParaRPr lang="en-US" sz="1200" b="1"/>
          </a:p>
          <a:p>
            <a:pPr marL="0" indent="0">
              <a:buNone/>
            </a:pPr>
            <a:r>
              <a:rPr lang="en-US" sz="1200" b="1"/>
              <a:t>     &lt;link rel="stylesheet" href="https://maxcdn.bootstrapcdn.com/bootstrap/3.3.6/css/bootstrap.min.css"/&gt;  </a:t>
            </a:r>
            <a:endParaRPr lang="en-US" sz="1200" b="1"/>
          </a:p>
          <a:p>
            <a:pPr marL="0" indent="0">
              <a:buNone/>
            </a:pPr>
            <a:r>
              <a:rPr lang="en-US" sz="1200" b="1"/>
              <a:t>  &lt;/head&gt;  </a:t>
            </a:r>
            <a:endParaRPr lang="en-US" sz="1200" b="1"/>
          </a:p>
          <a:p>
            <a:pPr marL="0" indent="0">
              <a:buNone/>
            </a:pPr>
            <a:r>
              <a:rPr lang="en-US" sz="1200" b="1"/>
              <a:t>  &lt;body&gt;  </a:t>
            </a:r>
            <a:endParaRPr lang="en-US" sz="1200" b="1"/>
          </a:p>
          <a:p>
            <a:pPr marL="0" indent="0">
              <a:buNone/>
            </a:pPr>
            <a:r>
              <a:rPr lang="en-US" sz="1200" b="1">
                <a:solidFill>
                  <a:srgbClr val="FF0000"/>
                </a:solidFill>
              </a:rPr>
              <a:t>&lt;div class="container"&gt;  </a:t>
            </a:r>
            <a:endParaRPr lang="en-US" sz="1200" b="1">
              <a:solidFill>
                <a:srgbClr val="FF0000"/>
              </a:solidFill>
            </a:endParaRPr>
          </a:p>
          <a:p>
            <a:pPr marL="0" indent="0">
              <a:buNone/>
            </a:pPr>
            <a:r>
              <a:rPr lang="en-US" sz="1200" b="1">
                <a:solidFill>
                  <a:srgbClr val="FF0000"/>
                </a:solidFill>
              </a:rPr>
              <a:t>  &lt;h1&gt;Vertical Form Example&lt;/h1&gt;  </a:t>
            </a:r>
            <a:endParaRPr lang="en-US" sz="1200" b="1">
              <a:solidFill>
                <a:srgbClr val="FF0000"/>
              </a:solidFill>
            </a:endParaRPr>
          </a:p>
          <a:p>
            <a:pPr marL="0" indent="0">
              <a:buNone/>
            </a:pPr>
            <a:r>
              <a:rPr lang="en-US" sz="1200" b="1">
                <a:solidFill>
                  <a:srgbClr val="FF0000"/>
                </a:solidFill>
              </a:rPr>
              <a:t>  &lt;form style="width:300px"&gt;  </a:t>
            </a:r>
            <a:endParaRPr lang="en-US" sz="1200" b="1">
              <a:solidFill>
                <a:srgbClr val="FF0000"/>
              </a:solidFill>
            </a:endParaRPr>
          </a:p>
          <a:p>
            <a:pPr marL="0" indent="0">
              <a:buNone/>
            </a:pPr>
            <a:r>
              <a:rPr lang="en-US" sz="1200" b="1">
                <a:solidFill>
                  <a:srgbClr val="FF0000"/>
                </a:solidFill>
              </a:rPr>
              <a:t>  &lt;div class="form-group"&gt;  </a:t>
            </a:r>
            <a:endParaRPr lang="en-US" sz="1200" b="1">
              <a:solidFill>
                <a:srgbClr val="FF0000"/>
              </a:solidFill>
            </a:endParaRPr>
          </a:p>
          <a:p>
            <a:pPr marL="0" indent="0">
              <a:buNone/>
            </a:pPr>
            <a:r>
              <a:rPr lang="en-US" sz="1200" b="1">
                <a:solidFill>
                  <a:srgbClr val="FF0000"/>
                </a:solidFill>
              </a:rPr>
              <a:t>    &lt;label for="exampleInputEmail1"&gt;Email address&lt;/label&gt;  </a:t>
            </a:r>
            <a:endParaRPr lang="en-US" sz="1200" b="1">
              <a:solidFill>
                <a:srgbClr val="FF0000"/>
              </a:solidFill>
            </a:endParaRPr>
          </a:p>
          <a:p>
            <a:pPr marL="0" indent="0">
              <a:buNone/>
            </a:pPr>
            <a:r>
              <a:rPr lang="en-US" sz="1200" b="1">
                <a:solidFill>
                  <a:srgbClr val="FF0000"/>
                </a:solidFill>
              </a:rPr>
              <a:t>    &lt;input type="email" class="form-control" id="exampleInputEmail1" placeholder="Email"&gt;  </a:t>
            </a:r>
            <a:endParaRPr lang="en-US" sz="1200" b="1">
              <a:solidFill>
                <a:srgbClr val="FF0000"/>
              </a:solidFill>
            </a:endParaRPr>
          </a:p>
          <a:p>
            <a:pPr marL="0" indent="0">
              <a:buNone/>
            </a:pPr>
            <a:r>
              <a:rPr lang="en-US" sz="1200" b="1">
                <a:solidFill>
                  <a:srgbClr val="FF0000"/>
                </a:solidFill>
              </a:rPr>
              <a:t>  &lt;/div&gt;  </a:t>
            </a:r>
            <a:endParaRPr lang="en-US" sz="1200" b="1">
              <a:solidFill>
                <a:srgbClr val="FF0000"/>
              </a:solidFill>
            </a:endParaRPr>
          </a:p>
          <a:p>
            <a:pPr marL="0" indent="0">
              <a:buNone/>
            </a:pPr>
            <a:r>
              <a:rPr lang="en-US" sz="1200" b="1">
                <a:solidFill>
                  <a:srgbClr val="FF0000"/>
                </a:solidFill>
              </a:rPr>
              <a:t>  &lt;div class="form-group"&gt;  </a:t>
            </a:r>
            <a:endParaRPr lang="en-US" sz="1200" b="1">
              <a:solidFill>
                <a:srgbClr val="FF0000"/>
              </a:solidFill>
            </a:endParaRPr>
          </a:p>
          <a:p>
            <a:pPr marL="0" indent="0">
              <a:buNone/>
            </a:pPr>
            <a:r>
              <a:rPr lang="en-US" sz="1200" b="1">
                <a:solidFill>
                  <a:srgbClr val="FF0000"/>
                </a:solidFill>
              </a:rPr>
              <a:t>    &lt;label for="exampleInputPassword1"&gt;Password&lt;/label&gt;  </a:t>
            </a:r>
            <a:endParaRPr lang="en-US" sz="1200" b="1">
              <a:solidFill>
                <a:srgbClr val="FF0000"/>
              </a:solidFill>
            </a:endParaRPr>
          </a:p>
          <a:p>
            <a:pPr marL="0" indent="0">
              <a:buNone/>
            </a:pPr>
            <a:r>
              <a:rPr lang="en-US" sz="1200" b="1">
                <a:solidFill>
                  <a:srgbClr val="FF0000"/>
                </a:solidFill>
              </a:rPr>
              <a:t>    &lt;input type="password" class="form-control" id="exampleInputPassword1" placeholder="Password"&gt;  </a:t>
            </a:r>
            <a:endParaRPr lang="en-US" sz="1200" b="1">
              <a:solidFill>
                <a:srgbClr val="FF0000"/>
              </a:solidFill>
            </a:endParaRPr>
          </a:p>
          <a:p>
            <a:pPr marL="0" indent="0">
              <a:buNone/>
            </a:pPr>
            <a:r>
              <a:rPr lang="en-US" sz="1200" b="1">
                <a:solidFill>
                  <a:srgbClr val="FF0000"/>
                </a:solidFill>
              </a:rPr>
              <a:t>  &lt;/div&gt;  </a:t>
            </a:r>
            <a:endParaRPr lang="en-US" sz="1200" b="1">
              <a:solidFill>
                <a:srgbClr val="FF0000"/>
              </a:solidFill>
            </a:endParaRPr>
          </a:p>
          <a:p>
            <a:pPr marL="0" indent="0">
              <a:buNone/>
            </a:pPr>
            <a:r>
              <a:rPr lang="en-US" sz="1200" b="1">
                <a:solidFill>
                  <a:srgbClr val="FF0000"/>
                </a:solidFill>
              </a:rPr>
              <a:t>  &lt;button type="submit" class="btn btn-default"&gt;Login&lt;/button&gt;  </a:t>
            </a:r>
            <a:endParaRPr lang="en-US" sz="1200" b="1">
              <a:solidFill>
                <a:srgbClr val="FF0000"/>
              </a:solidFill>
            </a:endParaRPr>
          </a:p>
          <a:p>
            <a:pPr marL="0" indent="0">
              <a:buNone/>
            </a:pPr>
            <a:r>
              <a:rPr lang="en-US" sz="1200" b="1">
                <a:solidFill>
                  <a:srgbClr val="FF0000"/>
                </a:solidFill>
              </a:rPr>
              <a:t>&lt;/form&gt;  </a:t>
            </a:r>
            <a:endParaRPr lang="en-US" sz="1200" b="1">
              <a:solidFill>
                <a:srgbClr val="FF0000"/>
              </a:solidFill>
            </a:endParaRPr>
          </a:p>
          <a:p>
            <a:pPr marL="0" indent="0">
              <a:buNone/>
            </a:pPr>
            <a:r>
              <a:rPr lang="en-US" sz="1200" b="1">
                <a:solidFill>
                  <a:srgbClr val="FF0000"/>
                </a:solidFill>
              </a:rPr>
              <a:t>&lt;/div&gt;  </a:t>
            </a:r>
            <a:endParaRPr lang="en-US" sz="1200" b="1">
              <a:solidFill>
                <a:srgbClr val="FF0000"/>
              </a:solidFill>
            </a:endParaRPr>
          </a:p>
          <a:p>
            <a:pPr marL="0" indent="0">
              <a:buNone/>
            </a:pPr>
            <a:r>
              <a:rPr lang="en-US" sz="1200" b="1"/>
              <a:t>&lt;script src="https://ajax.googleapis.com/ajax/libs/jquery/1.11.3/jquery.min.js"&gt;&lt;/script&gt;  </a:t>
            </a:r>
            <a:endParaRPr lang="en-US" sz="1200" b="1"/>
          </a:p>
          <a:p>
            <a:pPr marL="0" indent="0">
              <a:buNone/>
            </a:pPr>
            <a:r>
              <a:rPr lang="en-US" sz="1200" b="1"/>
              <a:t>  &lt;script src="https://maxcdn.bootstrapcdn.com/bootstrap/3.3.5/js/bootstrap.min.js"&gt;&lt;/script&gt;  </a:t>
            </a:r>
            <a:endParaRPr lang="en-US" sz="1200" b="1"/>
          </a:p>
          <a:p>
            <a:pPr marL="0" indent="0">
              <a:buNone/>
            </a:pPr>
            <a:r>
              <a:rPr lang="en-US" sz="1200" b="1"/>
              <a:t>  &lt;/body&gt;  </a:t>
            </a:r>
            <a:endParaRPr lang="en-US" sz="1200" b="1"/>
          </a:p>
          <a:p>
            <a:pPr marL="0" indent="0">
              <a:buNone/>
            </a:pPr>
            <a:r>
              <a:rPr lang="en-US" sz="1200" b="1"/>
              <a:t>&lt;/html&gt;  </a:t>
            </a:r>
            <a:endParaRPr lang="en-US" sz="12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7" name="Text Placeholder 6"/>
          <p:cNvSpPr>
            <a:spLocks noGrp="1"/>
          </p:cNvSpPr>
          <p:nvPr>
            <p:ph type="body" sz="half" idx="2"/>
          </p:nvPr>
        </p:nvSpPr>
        <p:spPr/>
        <p:txBody>
          <a:bodyPr/>
          <a:p>
            <a:endParaRPr lang="en-US"/>
          </a:p>
        </p:txBody>
      </p:sp>
      <p:pic>
        <p:nvPicPr>
          <p:cNvPr id="5" name="Content Placeholder 4" descr="Screenshot (6)"/>
          <p:cNvPicPr>
            <a:picLocks noChangeAspect="1"/>
          </p:cNvPicPr>
          <p:nvPr>
            <p:ph idx="1"/>
          </p:nvPr>
        </p:nvPicPr>
        <p:blipFill>
          <a:blip r:embed="rId1"/>
          <a:srcRect l="47535" t="24836" b="2302"/>
          <a:stretch>
            <a:fillRect/>
          </a:stretch>
        </p:blipFill>
        <p:spPr>
          <a:xfrm>
            <a:off x="1316990" y="910590"/>
            <a:ext cx="9865360" cy="520128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half" idx="2"/>
          </p:nvPr>
        </p:nvSpPr>
        <p:spPr>
          <a:xfrm>
            <a:off x="840105" y="312420"/>
            <a:ext cx="10818495" cy="6276975"/>
          </a:xfrm>
        </p:spPr>
        <p:txBody>
          <a:bodyPr>
            <a:normAutofit lnSpcReduction="20000"/>
          </a:bodyPr>
          <a:p>
            <a:r>
              <a:rPr lang="en-US" sz="2800" b="1">
                <a:solidFill>
                  <a:srgbClr val="FF0000"/>
                </a:solidFill>
              </a:rPr>
              <a:t>Bootstrap Examples</a:t>
            </a:r>
            <a:endParaRPr lang="en-US" sz="2800" b="1">
              <a:solidFill>
                <a:srgbClr val="FF0000"/>
              </a:solidFill>
            </a:endParaRPr>
          </a:p>
          <a:p>
            <a:pPr marL="342900" indent="-342900">
              <a:buAutoNum type="arabicPeriod"/>
            </a:pPr>
            <a:r>
              <a:rPr lang="en-US">
                <a:solidFill>
                  <a:srgbClr val="FF0000"/>
                </a:solidFill>
              </a:rPr>
              <a:t>Bootstrap Jumbotron</a:t>
            </a:r>
            <a:endParaRPr lang="en-US">
              <a:solidFill>
                <a:srgbClr val="FF0000"/>
              </a:solidFill>
            </a:endParaRPr>
          </a:p>
          <a:p>
            <a:pPr marL="342900" indent="-342900">
              <a:buAutoNum type="arabicPeriod"/>
            </a:pPr>
            <a:r>
              <a:rPr lang="en-US">
                <a:solidFill>
                  <a:srgbClr val="FF0000"/>
                </a:solidFill>
              </a:rPr>
              <a:t>Bootstrap Button</a:t>
            </a:r>
            <a:endParaRPr lang="en-US">
              <a:solidFill>
                <a:srgbClr val="FF0000"/>
              </a:solidFill>
            </a:endParaRPr>
          </a:p>
          <a:p>
            <a:pPr marL="342900" indent="-342900">
              <a:buAutoNum type="arabicPeriod"/>
            </a:pPr>
            <a:r>
              <a:rPr lang="en-US">
                <a:solidFill>
                  <a:srgbClr val="FF0000"/>
                </a:solidFill>
              </a:rPr>
              <a:t>Bootstrap Grid</a:t>
            </a:r>
            <a:endParaRPr lang="en-US">
              <a:solidFill>
                <a:srgbClr val="FF0000"/>
              </a:solidFill>
            </a:endParaRPr>
          </a:p>
          <a:p>
            <a:pPr marL="342900" indent="-342900">
              <a:buAutoNum type="arabicPeriod"/>
            </a:pPr>
            <a:r>
              <a:rPr lang="en-US">
                <a:solidFill>
                  <a:srgbClr val="FF0000"/>
                </a:solidFill>
              </a:rPr>
              <a:t>Bootstrap Table</a:t>
            </a:r>
            <a:endParaRPr lang="en-US"/>
          </a:p>
          <a:p>
            <a:pPr marL="342900" indent="-342900">
              <a:buAutoNum type="arabicPeriod"/>
            </a:pPr>
            <a:r>
              <a:rPr lang="en-US">
                <a:solidFill>
                  <a:srgbClr val="FF0000"/>
                </a:solidFill>
              </a:rPr>
              <a:t>Bootstrap Form </a:t>
            </a:r>
            <a:endParaRPr lang="en-US">
              <a:solidFill>
                <a:srgbClr val="FF0000"/>
              </a:solidFill>
            </a:endParaRPr>
          </a:p>
          <a:p>
            <a:pPr marL="342900" indent="-342900">
              <a:buAutoNum type="arabicPeriod"/>
            </a:pPr>
            <a:r>
              <a:rPr lang="en-US"/>
              <a:t>Bootstrap Alert</a:t>
            </a:r>
            <a:endParaRPr lang="en-US"/>
          </a:p>
          <a:p>
            <a:pPr marL="342900" indent="-342900">
              <a:buAutoNum type="arabicPeriod"/>
            </a:pPr>
            <a:r>
              <a:rPr lang="en-US"/>
              <a:t>Bootstrap Wells</a:t>
            </a:r>
            <a:endParaRPr lang="en-US"/>
          </a:p>
          <a:p>
            <a:pPr marL="342900" indent="-342900">
              <a:buAutoNum type="arabicPeriod"/>
            </a:pPr>
            <a:r>
              <a:rPr lang="en-US"/>
              <a:t>Bootstrap Badge &amp; Label</a:t>
            </a:r>
            <a:endParaRPr lang="en-US"/>
          </a:p>
          <a:p>
            <a:pPr marL="342900" indent="-342900">
              <a:buAutoNum type="arabicPeriod"/>
            </a:pPr>
            <a:r>
              <a:rPr lang="en-US"/>
              <a:t>Bootstrap Panels</a:t>
            </a:r>
            <a:endParaRPr lang="en-US"/>
          </a:p>
          <a:p>
            <a:pPr marL="342900" indent="-342900">
              <a:buAutoNum type="arabicPeriod"/>
            </a:pPr>
            <a:r>
              <a:rPr lang="en-US"/>
              <a:t>Bootstrap Pagination</a:t>
            </a:r>
            <a:endParaRPr lang="en-US"/>
          </a:p>
          <a:p>
            <a:pPr marL="342900" indent="-342900">
              <a:buAutoNum type="arabicPeriod"/>
            </a:pPr>
            <a:r>
              <a:rPr lang="en-US"/>
              <a:t>Bootstrap Pager</a:t>
            </a:r>
            <a:endParaRPr lang="en-US"/>
          </a:p>
          <a:p>
            <a:pPr marL="342900" indent="-342900">
              <a:buAutoNum type="arabicPeriod"/>
            </a:pPr>
            <a:r>
              <a:rPr lang="en-US"/>
              <a:t>Bootstrap Image</a:t>
            </a:r>
            <a:endParaRPr lang="en-US"/>
          </a:p>
          <a:p>
            <a:pPr marL="342900" indent="-342900">
              <a:buAutoNum type="arabicPeriod"/>
            </a:pPr>
            <a:r>
              <a:rPr lang="en-US"/>
              <a:t>Bootstrap Glyphicon</a:t>
            </a:r>
            <a:endParaRPr lang="en-US"/>
          </a:p>
          <a:p>
            <a:pPr marL="342900" indent="-342900">
              <a:buAutoNum type="arabicPeriod"/>
            </a:pPr>
            <a:r>
              <a:rPr lang="en-US"/>
              <a:t>Bootstrap Carousel</a:t>
            </a:r>
            <a:endParaRPr lang="en-US"/>
          </a:p>
          <a:p>
            <a:pPr marL="342900" indent="-342900">
              <a:buAutoNum type="arabicPeriod"/>
            </a:pPr>
            <a:r>
              <a:rPr lang="en-US"/>
              <a:t>Bootstrap Progress Bar</a:t>
            </a:r>
            <a:endParaRPr lang="en-US"/>
          </a:p>
          <a:p>
            <a:pPr marL="342900" indent="-342900">
              <a:buAutoNum type="arabicPeriod"/>
            </a:pPr>
            <a:r>
              <a:rPr lang="en-US"/>
              <a:t>Bootstrap List Group</a:t>
            </a:r>
            <a:endParaRPr lang="en-US"/>
          </a:p>
          <a:p>
            <a:pPr marL="342900" indent="-342900">
              <a:buAutoNum type="arabicPeriod"/>
            </a:pPr>
            <a:r>
              <a:rPr lang="en-US"/>
              <a:t>Bootstrap Dropdown</a:t>
            </a:r>
            <a:endParaRPr lang="en-US"/>
          </a:p>
          <a:p>
            <a:pPr marL="342900" indent="-342900">
              <a:buAutoNum type="arabicPeriod"/>
            </a:pPr>
            <a:r>
              <a:rPr lang="en-US"/>
              <a:t>Bootstrap Collapse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What is Bootstrap</a:t>
            </a:r>
            <a:endParaRPr lang="en-US"/>
          </a:p>
        </p:txBody>
      </p:sp>
      <p:pic>
        <p:nvPicPr>
          <p:cNvPr id="4" name="Content Placeholder 3"/>
          <p:cNvPicPr>
            <a:picLocks noChangeAspect="1"/>
          </p:cNvPicPr>
          <p:nvPr>
            <p:ph idx="1"/>
          </p:nvPr>
        </p:nvPicPr>
        <p:blipFill>
          <a:blip r:embed="rId1"/>
          <a:stretch>
            <a:fillRect/>
          </a:stretch>
        </p:blipFill>
        <p:spPr>
          <a:xfrm>
            <a:off x="1782445" y="1683385"/>
            <a:ext cx="9741535" cy="438848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Text Placeholder 3"/>
          <p:cNvSpPr>
            <a:spLocks noGrp="1"/>
          </p:cNvSpPr>
          <p:nvPr>
            <p:ph type="body" sz="half" idx="2"/>
          </p:nvPr>
        </p:nvSpPr>
        <p:spPr/>
        <p:txBody>
          <a:bodyPr/>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Text Placeholder 3"/>
          <p:cNvSpPr>
            <a:spLocks noGrp="1"/>
          </p:cNvSpPr>
          <p:nvPr>
            <p:ph type="body" sz="half" idx="2"/>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Why use Bootstrap</a:t>
            </a:r>
            <a:br>
              <a:rPr lang="en-US"/>
            </a:br>
            <a:endParaRPr lang="en-US"/>
          </a:p>
        </p:txBody>
      </p:sp>
      <p:sp>
        <p:nvSpPr>
          <p:cNvPr id="3" name="Content Placeholder 2"/>
          <p:cNvSpPr>
            <a:spLocks noGrp="1"/>
          </p:cNvSpPr>
          <p:nvPr>
            <p:ph idx="1"/>
          </p:nvPr>
        </p:nvSpPr>
        <p:spPr/>
        <p:txBody>
          <a:bodyPr/>
          <a:p>
            <a:pPr marL="0" indent="0">
              <a:buNone/>
            </a:pPr>
            <a:endParaRPr lang="en-US"/>
          </a:p>
          <a:p>
            <a:r>
              <a:rPr lang="en-US"/>
              <a:t>It is very easy to use. Anybody having basic knowledge of HTML and CSS can use Bootstrap.</a:t>
            </a:r>
            <a:endParaRPr lang="en-US"/>
          </a:p>
          <a:p>
            <a:r>
              <a:rPr lang="en-US"/>
              <a:t>It facilitates users to develop a responsive website.</a:t>
            </a:r>
            <a:endParaRPr lang="en-US"/>
          </a:p>
          <a:p>
            <a:r>
              <a:rPr lang="en-US"/>
              <a:t>It is compatible on most of browsers like Chrome, Firefox, Internet Explorer, Safari and Opera etc.</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What is a responsive website</a:t>
            </a:r>
            <a:br>
              <a:rPr lang="en-US"/>
            </a:br>
            <a:endParaRPr lang="en-US"/>
          </a:p>
        </p:txBody>
      </p:sp>
      <p:sp>
        <p:nvSpPr>
          <p:cNvPr id="3" name="Content Placeholder 2"/>
          <p:cNvSpPr>
            <a:spLocks noGrp="1"/>
          </p:cNvSpPr>
          <p:nvPr>
            <p:ph idx="1"/>
          </p:nvPr>
        </p:nvSpPr>
        <p:spPr/>
        <p:txBody>
          <a:bodyPr/>
          <a:p>
            <a:r>
              <a:rPr lang="en-US"/>
              <a:t>A website is called responsive website which can automatically adjust itself to look good on all devices, from smart phones to desktops etc.</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What Bootstrap package contains</a:t>
            </a:r>
            <a:br>
              <a:rPr lang="en-US"/>
            </a:br>
            <a:endParaRPr lang="en-US"/>
          </a:p>
        </p:txBody>
      </p:sp>
      <p:sp>
        <p:nvSpPr>
          <p:cNvPr id="3" name="Content Placeholder 2"/>
          <p:cNvSpPr>
            <a:spLocks noGrp="1"/>
          </p:cNvSpPr>
          <p:nvPr>
            <p:ph idx="1"/>
          </p:nvPr>
        </p:nvSpPr>
        <p:spPr/>
        <p:txBody>
          <a:bodyPr>
            <a:normAutofit fontScale="60000"/>
          </a:bodyPr>
          <a:p>
            <a:r>
              <a:rPr lang="en-US" b="1">
                <a:solidFill>
                  <a:srgbClr val="FF0000"/>
                </a:solidFill>
              </a:rPr>
              <a:t>Scaffolding:</a:t>
            </a:r>
            <a:r>
              <a:rPr lang="en-US"/>
              <a:t> Bootstrap provides a basic structure with Grid System, link styles, and background.</a:t>
            </a:r>
            <a:endParaRPr lang="en-US"/>
          </a:p>
          <a:p>
            <a:pPr marL="0" indent="0">
              <a:buNone/>
            </a:pPr>
            <a:endParaRPr lang="en-US"/>
          </a:p>
          <a:p>
            <a:r>
              <a:rPr lang="en-US" b="1">
                <a:solidFill>
                  <a:srgbClr val="FF0000"/>
                </a:solidFill>
              </a:rPr>
              <a:t>CSS:</a:t>
            </a:r>
            <a:r>
              <a:rPr lang="en-US"/>
              <a:t> Bootstrap comes with the feature of global CSS settings, fundamental HTML elements style and an advanced grid system.</a:t>
            </a:r>
            <a:endParaRPr lang="en-US"/>
          </a:p>
          <a:p>
            <a:endParaRPr lang="en-US"/>
          </a:p>
          <a:p>
            <a:r>
              <a:rPr lang="en-US" b="1">
                <a:solidFill>
                  <a:srgbClr val="FF0000"/>
                </a:solidFill>
              </a:rPr>
              <a:t>Components:</a:t>
            </a:r>
            <a:r>
              <a:rPr lang="en-US"/>
              <a:t> Bootstrap contains a lot of reusable components built to provide iconography, dropdowns, navigation, alerts, pop-overs, and much more.</a:t>
            </a:r>
            <a:endParaRPr lang="en-US"/>
          </a:p>
          <a:p>
            <a:endParaRPr lang="en-US"/>
          </a:p>
          <a:p>
            <a:r>
              <a:rPr lang="en-US" b="1">
                <a:solidFill>
                  <a:srgbClr val="FF0000"/>
                </a:solidFill>
              </a:rPr>
              <a:t>JavaScript Plugins:</a:t>
            </a:r>
            <a:r>
              <a:rPr lang="en-US"/>
              <a:t> Bootstrap also contains a lot of custom jQuery plugins. You can easily include them all, or one by one.</a:t>
            </a:r>
            <a:endParaRPr lang="en-US"/>
          </a:p>
          <a:p>
            <a:endParaRPr lang="en-US"/>
          </a:p>
          <a:p>
            <a:r>
              <a:rPr lang="en-US" b="1">
                <a:solidFill>
                  <a:srgbClr val="FF0000"/>
                </a:solidFill>
              </a:rPr>
              <a:t>Customize:</a:t>
            </a:r>
            <a:r>
              <a:rPr lang="en-US"/>
              <a:t> Bootstrap components are customizable and you can customize Bootstrap's components, LESS variables, and jQuery plugins to get your own style.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What is Bootstrap 4?</a:t>
            </a:r>
            <a:endParaRPr lang="en-US"/>
          </a:p>
        </p:txBody>
      </p:sp>
      <p:sp>
        <p:nvSpPr>
          <p:cNvPr id="3" name="Content Placeholder 2"/>
          <p:cNvSpPr>
            <a:spLocks noGrp="1"/>
          </p:cNvSpPr>
          <p:nvPr>
            <p:ph idx="1"/>
          </p:nvPr>
        </p:nvSpPr>
        <p:spPr/>
        <p:txBody>
          <a:bodyPr/>
          <a:p>
            <a:endParaRPr lang="en-US"/>
          </a:p>
          <a:p>
            <a:r>
              <a:rPr lang="en-US"/>
              <a:t>Bootstrap is the newest and latest version of Bootstrap. It is the most popular HTML, CSS, JavaScript framework for developing responsive, mobile first websites.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Bootstrap Container</a:t>
            </a:r>
            <a:br>
              <a:rPr lang="en-US"/>
            </a:br>
            <a:endParaRPr lang="en-US"/>
          </a:p>
        </p:txBody>
      </p:sp>
      <p:sp>
        <p:nvSpPr>
          <p:cNvPr id="3" name="Content Placeholder 2"/>
          <p:cNvSpPr>
            <a:spLocks noGrp="1"/>
          </p:cNvSpPr>
          <p:nvPr>
            <p:ph idx="1"/>
          </p:nvPr>
        </p:nvSpPr>
        <p:spPr/>
        <p:txBody>
          <a:bodyPr>
            <a:normAutofit fontScale="90000" lnSpcReduction="10000"/>
          </a:bodyPr>
          <a:p>
            <a:r>
              <a:rPr lang="en-US"/>
              <a:t>In Bootstrap, container is used to set the content's margins dealing with the responsive behaviors of your layout. It contains the row elements and the row elements are the container of columns (known as grid system).</a:t>
            </a:r>
            <a:endParaRPr lang="en-US"/>
          </a:p>
          <a:p>
            <a:endParaRPr lang="en-US"/>
          </a:p>
          <a:p>
            <a:r>
              <a:rPr lang="en-US"/>
              <a:t>The container class is used to create boxed content.</a:t>
            </a:r>
            <a:endParaRPr lang="en-US"/>
          </a:p>
          <a:p>
            <a:endParaRPr lang="en-US"/>
          </a:p>
          <a:p>
            <a:r>
              <a:rPr lang="en-US"/>
              <a:t>There are two container classes in Bootstrap:</a:t>
            </a:r>
            <a:endParaRPr lang="en-US"/>
          </a:p>
          <a:p>
            <a:endParaRPr lang="en-US"/>
          </a:p>
          <a:p>
            <a:r>
              <a:rPr lang="en-US"/>
              <a:t>container</a:t>
            </a:r>
            <a:endParaRPr lang="en-US"/>
          </a:p>
          <a:p>
            <a:r>
              <a:rPr lang="en-US"/>
              <a:t>container-fluid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54965"/>
            <a:ext cx="10515600" cy="6075680"/>
          </a:xfrm>
        </p:spPr>
        <p:txBody>
          <a:bodyPr>
            <a:noAutofit/>
          </a:bodyPr>
          <a:p>
            <a:pPr marL="0" indent="0">
              <a:buNone/>
            </a:pPr>
            <a:r>
              <a:rPr lang="en-US" sz="2400"/>
              <a:t>&lt;html&gt;  </a:t>
            </a:r>
            <a:endParaRPr lang="en-US" sz="2400"/>
          </a:p>
          <a:p>
            <a:pPr marL="0" indent="0">
              <a:buNone/>
            </a:pPr>
            <a:r>
              <a:rPr lang="en-US" sz="2400"/>
              <a:t> &lt;body&gt;  </a:t>
            </a:r>
            <a:endParaRPr lang="en-US" sz="2400"/>
          </a:p>
          <a:p>
            <a:pPr marL="0" indent="0">
              <a:buNone/>
            </a:pPr>
            <a:r>
              <a:rPr lang="en-US" sz="2400"/>
              <a:t>  &lt;div class="container"&gt;  </a:t>
            </a:r>
            <a:endParaRPr lang="en-US" sz="2400"/>
          </a:p>
          <a:p>
            <a:pPr marL="0" indent="0">
              <a:buNone/>
            </a:pPr>
            <a:r>
              <a:rPr lang="en-US" sz="2400"/>
              <a:t>   &lt;div class="row"&gt;  </a:t>
            </a:r>
            <a:endParaRPr lang="en-US" sz="2400"/>
          </a:p>
          <a:p>
            <a:pPr marL="0" indent="0">
              <a:buNone/>
            </a:pPr>
            <a:r>
              <a:rPr lang="en-US" sz="2400"/>
              <a:t>     &lt;div class="col-md-xx"&gt;&lt;/div&gt;  </a:t>
            </a:r>
            <a:endParaRPr lang="en-US" sz="2400"/>
          </a:p>
          <a:p>
            <a:pPr marL="0" indent="0">
              <a:buNone/>
            </a:pPr>
            <a:r>
              <a:rPr lang="en-US" sz="2400"/>
              <a:t>       ...  </a:t>
            </a:r>
            <a:endParaRPr lang="en-US" sz="2400"/>
          </a:p>
          <a:p>
            <a:pPr marL="0" indent="0">
              <a:buNone/>
            </a:pPr>
            <a:r>
              <a:rPr lang="en-US" sz="2400"/>
              <a:t>   &lt;/div&gt;  </a:t>
            </a:r>
            <a:endParaRPr lang="en-US" sz="2400"/>
          </a:p>
          <a:p>
            <a:pPr marL="0" indent="0">
              <a:buNone/>
            </a:pPr>
            <a:r>
              <a:rPr lang="en-US" sz="2400"/>
              <a:t>   &lt;div class="row"&gt;  </a:t>
            </a:r>
            <a:endParaRPr lang="en-US" sz="2400"/>
          </a:p>
          <a:p>
            <a:pPr marL="0" indent="0">
              <a:buNone/>
            </a:pPr>
            <a:r>
              <a:rPr lang="en-US" sz="2400"/>
              <a:t>     &lt;div class="col-md-xx"&gt;&lt;/div&gt;  </a:t>
            </a:r>
            <a:endParaRPr lang="en-US" sz="2400"/>
          </a:p>
          <a:p>
            <a:pPr marL="0" indent="0">
              <a:buNone/>
            </a:pPr>
            <a:r>
              <a:rPr lang="en-US" sz="2400"/>
              <a:t>       ...  </a:t>
            </a:r>
            <a:endParaRPr lang="en-US" sz="2400"/>
          </a:p>
          <a:p>
            <a:pPr marL="0" indent="0">
              <a:buNone/>
            </a:pPr>
            <a:r>
              <a:rPr lang="en-US" sz="2400"/>
              <a:t>   &lt;/div&gt;  </a:t>
            </a:r>
            <a:endParaRPr lang="en-US" sz="2400"/>
          </a:p>
          <a:p>
            <a:pPr marL="0" indent="0">
              <a:buNone/>
            </a:pPr>
            <a:r>
              <a:rPr lang="en-US" sz="2400"/>
              <a:t>  &lt;/div&gt;  </a:t>
            </a:r>
            <a:endParaRPr lang="en-US" sz="2400"/>
          </a:p>
          <a:p>
            <a:pPr marL="0" indent="0">
              <a:buNone/>
            </a:pPr>
            <a:r>
              <a:rPr lang="en-US" sz="2400"/>
              <a:t> &lt;/body&gt;  </a:t>
            </a:r>
            <a:endParaRPr lang="en-US" sz="2400"/>
          </a:p>
          <a:p>
            <a:pPr marL="0" indent="0">
              <a:buNone/>
            </a:pPr>
            <a:r>
              <a:rPr lang="en-US" sz="2400"/>
              <a:t>&lt;/html&gt;  </a:t>
            </a:r>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9380</Words>
  <Application>WPS Presentation</Application>
  <PresentationFormat>Widescreen</PresentationFormat>
  <Paragraphs>295</Paragraphs>
  <Slides>31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SimSun</vt:lpstr>
      <vt:lpstr>Wingdings</vt:lpstr>
      <vt:lpstr>Calibri Light</vt:lpstr>
      <vt:lpstr>Calibri</vt:lpstr>
      <vt:lpstr>Microsoft YaHei</vt:lpstr>
      <vt:lpstr>Arial Unicode MS</vt:lpstr>
      <vt:lpstr>Arial Black</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
  <cp:lastModifiedBy>91701</cp:lastModifiedBy>
  <cp:revision>2</cp:revision>
  <dcterms:created xsi:type="dcterms:W3CDTF">2023-06-20T03:11:39Z</dcterms:created>
  <dcterms:modified xsi:type="dcterms:W3CDTF">2023-06-20T03:12:35Z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1E3CEDF8E9684294A933B4A1BA4BFC8B</vt:lpwstr>
  </property>
  <property fmtid="{D5CDD505-2E9C-101B-9397-08002B2CF9AE}" pid="3" name="KSOProductBuildVer">
    <vt:lpwstr>1033-11.2.0.11537</vt:lpwstr>
  </property>
</Properties>
</file>