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09FEA92-1EA5-41CF-B1E9-5220DCA600A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FEA92-1EA5-41CF-B1E9-5220DCA600A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9FEA92-1EA5-41CF-B1E9-5220DCA600A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4F3993-2746-499B-BE51-164C40C188AB}" type="datetimeFigureOut">
              <a:rPr lang="en-US" smtClean="0"/>
              <a:pPr/>
              <a:t>6/22/2023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9FEA92-1EA5-41CF-B1E9-5220DCA600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F4F3993-2746-499B-BE51-164C40C188AB}" type="datetimeFigureOut">
              <a:rPr lang="en-US" smtClean="0"/>
              <a:pPr/>
              <a:t>6/22/2023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09FEA92-1EA5-41CF-B1E9-5220DCA600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F4F3993-2746-499B-BE51-164C40C188AB}" type="datetimeFigureOut">
              <a:rPr lang="en-US" smtClean="0"/>
              <a:pPr/>
              <a:t>6/22/2023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09FEA92-1EA5-41CF-B1E9-5220DCA600A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mputer_architecture" TargetMode="External"/><Relationship Id="rId7" Type="http://schemas.openxmlformats.org/officeDocument/2006/relationships/hyperlink" Target="https://en.wikipedia.org/wiki/Multiprocessing" TargetMode="External"/><Relationship Id="rId2" Type="http://schemas.openxmlformats.org/officeDocument/2006/relationships/hyperlink" Target="https://en.wikipedia.org/wiki/Shared_memory_architecture" TargetMode="External"/><Relationship Id="rId1" Type="http://schemas.openxmlformats.org/officeDocument/2006/relationships/slideLayout" Target="../slideLayouts/slideLayout2.xml"/><Relationship Id="rId6" Type="http://schemas.openxmlformats.org/officeDocument/2006/relationships/hyperlink" Target="https://en.wikipedia.org/wiki/Central_processing_unit" TargetMode="External"/><Relationship Id="rId5" Type="http://schemas.openxmlformats.org/officeDocument/2006/relationships/hyperlink" Target="https://en.wikipedia.org/wiki/CPU_cache" TargetMode="External"/><Relationship Id="rId4" Type="http://schemas.openxmlformats.org/officeDocument/2006/relationships/hyperlink" Target="https://en.wikipedia.org/wiki/Cache_(comput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whatis/definition/processor" TargetMode="External"/><Relationship Id="rId2" Type="http://schemas.openxmlformats.org/officeDocument/2006/relationships/hyperlink" Target="https://www.techtarget.com/whatis/definition/instru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networking/definition/encoding-and-decoding" TargetMode="External"/><Relationship Id="rId2" Type="http://schemas.openxmlformats.org/officeDocument/2006/relationships/hyperlink" Target="https://www.techtarget.com/whatis/definition/register"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operan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networking/definition/throughpu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91"/>
            <a:ext cx="8643998" cy="6572271"/>
          </a:xfrm>
        </p:spPr>
        <p:txBody>
          <a:bodyPr>
            <a:normAutofit/>
          </a:bodyPr>
          <a:lstStyle/>
          <a:p>
            <a:pPr algn="l"/>
            <a:r>
              <a:rPr lang="en-US" b="1" dirty="0" smtClean="0">
                <a:solidFill>
                  <a:srgbClr val="FF0000"/>
                </a:solidFill>
              </a:rPr>
              <a:t>VI  Performance enhancement:- </a:t>
            </a:r>
            <a:r>
              <a:rPr lang="en-US" b="1" dirty="0"/>
              <a:t>techniques</a:t>
            </a:r>
            <a:r>
              <a:rPr lang="en-US" dirty="0"/>
              <a:t>: Pipelining: Basic concepts of </a:t>
            </a:r>
            <a:r>
              <a:rPr lang="en-US" dirty="0" smtClean="0"/>
              <a:t>pipelining, Through </a:t>
            </a:r>
            <a:r>
              <a:rPr lang="en-US" dirty="0"/>
              <a:t>put </a:t>
            </a:r>
            <a:r>
              <a:rPr lang="en-US" dirty="0" smtClean="0"/>
              <a:t>and speedup</a:t>
            </a:r>
            <a:r>
              <a:rPr lang="en-US" dirty="0"/>
              <a:t>, pipeline hazards.</a:t>
            </a:r>
            <a:br>
              <a:rPr lang="en-US" dirty="0"/>
            </a:br>
            <a:r>
              <a:rPr lang="en-US" b="1" dirty="0"/>
              <a:t>Parallel processing</a:t>
            </a:r>
            <a:r>
              <a:rPr lang="en-US" dirty="0"/>
              <a:t>: Introduction to parallel processing, Introduction to Network, Cache coherence</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62"/>
            <a:ext cx="7772400" cy="914400"/>
          </a:xfrm>
        </p:spPr>
        <p:txBody>
          <a:bodyPr/>
          <a:lstStyle/>
          <a:p>
            <a:r>
              <a:rPr lang="en-US" dirty="0" smtClean="0"/>
              <a:t>Pipeline Hazards</a:t>
            </a:r>
            <a:endParaRPr lang="en-US" dirty="0"/>
          </a:p>
        </p:txBody>
      </p:sp>
      <p:sp>
        <p:nvSpPr>
          <p:cNvPr id="3" name="Content Placeholder 2"/>
          <p:cNvSpPr>
            <a:spLocks noGrp="1"/>
          </p:cNvSpPr>
          <p:nvPr>
            <p:ph idx="1"/>
          </p:nvPr>
        </p:nvSpPr>
        <p:spPr>
          <a:xfrm>
            <a:off x="571472" y="642918"/>
            <a:ext cx="8286776" cy="6215082"/>
          </a:xfrm>
        </p:spPr>
        <p:txBody>
          <a:bodyPr>
            <a:noAutofit/>
          </a:bodyPr>
          <a:lstStyle/>
          <a:p>
            <a:pPr algn="just"/>
            <a:r>
              <a:rPr lang="en-US" sz="2000" b="1" dirty="0" smtClean="0">
                <a:latin typeface="Times New Roman" pitchFamily="18" charset="0"/>
                <a:cs typeface="Times New Roman" pitchFamily="18" charset="0"/>
              </a:rPr>
              <a:t>What are Pipeline Hazards?</a:t>
            </a:r>
          </a:p>
          <a:p>
            <a:pPr algn="just"/>
            <a:r>
              <a:rPr lang="en-US" sz="2000" dirty="0" smtClean="0">
                <a:latin typeface="Times New Roman" pitchFamily="18" charset="0"/>
                <a:cs typeface="Times New Roman" pitchFamily="18" charset="0"/>
              </a:rPr>
              <a:t>As we all know, the CPU’s speed is limited by memory. There’s one more case to consider, i.e. a few instructions are at some stage of execution in a pipelined design. There is a chance that these sets of instructions will become dependent on one another, reducing the pipeline’s pace. Dependencies arise for a variety of reasons, which we will examine shortly. The dependencies in the pipeline are referred to as hazards since they put the execution at risk.</a:t>
            </a:r>
          </a:p>
          <a:p>
            <a:pPr algn="just"/>
            <a:r>
              <a:rPr lang="en-US" sz="2000" dirty="0" smtClean="0">
                <a:latin typeface="Times New Roman" pitchFamily="18" charset="0"/>
                <a:cs typeface="Times New Roman" pitchFamily="18" charset="0"/>
              </a:rPr>
              <a:t> A hazard, in essence, prevents an instruction present in the pipe from being performed during the specified clock cycle. Since each of the instructions may be in a separate machine cycle, we use the term clock cycle.</a:t>
            </a:r>
          </a:p>
          <a:p>
            <a:pPr algn="just"/>
            <a:r>
              <a:rPr lang="en-US" sz="2000" b="1" dirty="0" smtClean="0">
                <a:latin typeface="Times New Roman" pitchFamily="18" charset="0"/>
                <a:cs typeface="Times New Roman" pitchFamily="18" charset="0"/>
              </a:rPr>
              <a:t>Types of Pipeline Hazards in Computer Architecture</a:t>
            </a:r>
          </a:p>
          <a:p>
            <a:pPr algn="just"/>
            <a:r>
              <a:rPr lang="en-US" sz="2000" dirty="0" smtClean="0">
                <a:latin typeface="Times New Roman" pitchFamily="18" charset="0"/>
                <a:cs typeface="Times New Roman" pitchFamily="18" charset="0"/>
              </a:rPr>
              <a:t>The three different types of hazards in computer architecture are:</a:t>
            </a:r>
          </a:p>
          <a:p>
            <a:pPr algn="just"/>
            <a:r>
              <a:rPr lang="en-US" sz="2000" dirty="0" smtClean="0">
                <a:latin typeface="Times New Roman" pitchFamily="18" charset="0"/>
                <a:cs typeface="Times New Roman" pitchFamily="18" charset="0"/>
              </a:rPr>
              <a:t>1. Structural</a:t>
            </a:r>
          </a:p>
          <a:p>
            <a:pPr algn="just"/>
            <a:r>
              <a:rPr lang="en-US" sz="2000" dirty="0" smtClean="0">
                <a:latin typeface="Times New Roman" pitchFamily="18" charset="0"/>
                <a:cs typeface="Times New Roman" pitchFamily="18" charset="0"/>
              </a:rPr>
              <a:t>2. Data</a:t>
            </a:r>
          </a:p>
          <a:p>
            <a:pPr algn="just"/>
            <a:r>
              <a:rPr lang="en-US" sz="2000" dirty="0" smtClean="0">
                <a:latin typeface="Times New Roman" pitchFamily="18" charset="0"/>
                <a:cs typeface="Times New Roman" pitchFamily="18" charset="0"/>
              </a:rPr>
              <a:t>3. Control</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cse.buffalo.edu/faculty/bina/cs506/lec3/img023.gif"/>
          <p:cNvPicPr>
            <a:picLocks noChangeAspect="1" noChangeArrowheads="1"/>
          </p:cNvPicPr>
          <p:nvPr/>
        </p:nvPicPr>
        <p:blipFill>
          <a:blip r:embed="rId2"/>
          <a:srcRect/>
          <a:stretch>
            <a:fillRect/>
          </a:stretch>
        </p:blipFill>
        <p:spPr bwMode="auto">
          <a:xfrm>
            <a:off x="785786" y="357166"/>
            <a:ext cx="8143932" cy="628654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Hazard:-</a:t>
            </a:r>
            <a:endParaRPr lang="en-US" dirty="0"/>
          </a:p>
        </p:txBody>
      </p:sp>
      <p:pic>
        <p:nvPicPr>
          <p:cNvPr id="24578" name="Picture 2"/>
          <p:cNvPicPr>
            <a:picLocks noChangeAspect="1" noChangeArrowheads="1"/>
          </p:cNvPicPr>
          <p:nvPr/>
        </p:nvPicPr>
        <p:blipFill>
          <a:blip r:embed="rId2"/>
          <a:srcRect/>
          <a:stretch>
            <a:fillRect/>
          </a:stretch>
        </p:blipFill>
        <p:spPr bwMode="auto">
          <a:xfrm>
            <a:off x="928662" y="3071810"/>
            <a:ext cx="7929618" cy="3500462"/>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928662" y="1857364"/>
            <a:ext cx="8001056"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srcRect/>
          <a:stretch>
            <a:fillRect/>
          </a:stretch>
        </p:blipFill>
        <p:spPr bwMode="auto">
          <a:xfrm>
            <a:off x="6572264" y="1357298"/>
            <a:ext cx="2409825" cy="1771650"/>
          </a:xfrm>
          <a:prstGeom prst="rect">
            <a:avLst/>
          </a:prstGeom>
          <a:noFill/>
          <a:ln w="9525">
            <a:noFill/>
            <a:miter lim="800000"/>
            <a:headEnd/>
            <a:tailEnd/>
          </a:ln>
          <a:effectLst/>
        </p:spPr>
      </p:pic>
      <p:sp>
        <p:nvSpPr>
          <p:cNvPr id="2" name="Title 1"/>
          <p:cNvSpPr>
            <a:spLocks noGrp="1"/>
          </p:cNvSpPr>
          <p:nvPr>
            <p:ph type="title"/>
          </p:nvPr>
        </p:nvSpPr>
        <p:spPr>
          <a:xfrm>
            <a:off x="428596" y="-71462"/>
            <a:ext cx="7772400" cy="914400"/>
          </a:xfrm>
        </p:spPr>
        <p:txBody>
          <a:bodyPr/>
          <a:lstStyle/>
          <a:p>
            <a:r>
              <a:rPr lang="en-US" b="1" dirty="0" smtClean="0">
                <a:solidFill>
                  <a:srgbClr val="FF0000"/>
                </a:solidFill>
              </a:rPr>
              <a:t>Introduction to Networks :-</a:t>
            </a:r>
            <a:endParaRPr lang="en-US" dirty="0"/>
          </a:p>
        </p:txBody>
      </p:sp>
      <p:sp>
        <p:nvSpPr>
          <p:cNvPr id="3" name="Content Placeholder 2"/>
          <p:cNvSpPr>
            <a:spLocks noGrp="1"/>
          </p:cNvSpPr>
          <p:nvPr>
            <p:ph idx="1"/>
          </p:nvPr>
        </p:nvSpPr>
        <p:spPr>
          <a:xfrm>
            <a:off x="571472" y="500042"/>
            <a:ext cx="8572528" cy="6357958"/>
          </a:xfrm>
        </p:spPr>
        <p:txBody>
          <a:bodyPr>
            <a:normAutofit fontScale="85000" lnSpcReduction="10000"/>
          </a:bodyPr>
          <a:lstStyle/>
          <a:p>
            <a:pPr algn="just"/>
            <a:r>
              <a:rPr lang="en-US" b="1" dirty="0" smtClean="0">
                <a:latin typeface="Times New Roman" pitchFamily="18" charset="0"/>
                <a:cs typeface="Times New Roman" pitchFamily="18" charset="0"/>
              </a:rPr>
              <a:t>A network</a:t>
            </a:r>
            <a:r>
              <a:rPr lang="en-US" dirty="0" smtClean="0">
                <a:latin typeface="Times New Roman" pitchFamily="18" charset="0"/>
                <a:cs typeface="Times New Roman" pitchFamily="18" charset="0"/>
              </a:rPr>
              <a:t>: A group of devices that can communicate with each other over </a:t>
            </a:r>
            <a:r>
              <a:rPr lang="en-US" b="1" dirty="0" smtClean="0">
                <a:latin typeface="Times New Roman" pitchFamily="18" charset="0"/>
                <a:cs typeface="Times New Roman" pitchFamily="18" charset="0"/>
              </a:rPr>
              <a:t>links</a:t>
            </a:r>
            <a:r>
              <a:rPr lang="en-US" dirty="0" smtClean="0">
                <a:latin typeface="Times New Roman" pitchFamily="18" charset="0"/>
                <a:cs typeface="Times New Roman" pitchFamily="18" charset="0"/>
              </a:rPr>
              <a:t>. Each device is called a </a:t>
            </a:r>
            <a:r>
              <a:rPr lang="en-US" b="1" dirty="0" smtClean="0">
                <a:latin typeface="Times New Roman" pitchFamily="18" charset="0"/>
                <a:cs typeface="Times New Roman" pitchFamily="18" charset="0"/>
              </a:rPr>
              <a:t>host</a:t>
            </a:r>
            <a:r>
              <a:rPr lang="en-US" dirty="0" smtClean="0">
                <a:latin typeface="Times New Roman" pitchFamily="18" charset="0"/>
                <a:cs typeface="Times New Roman" pitchFamily="18" charset="0"/>
              </a:rPr>
              <a:t>. Each host has a unique </a:t>
            </a:r>
            <a:r>
              <a:rPr lang="en-US" b="1" dirty="0" smtClean="0">
                <a:latin typeface="Times New Roman" pitchFamily="18" charset="0"/>
                <a:cs typeface="Times New Roman" pitchFamily="18" charset="0"/>
              </a:rPr>
              <a:t>address</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An internet</a:t>
            </a:r>
            <a:r>
              <a:rPr lang="en-US" dirty="0" smtClean="0">
                <a:latin typeface="Times New Roman" pitchFamily="18" charset="0"/>
                <a:cs typeface="Times New Roman" pitchFamily="18" charset="0"/>
              </a:rPr>
              <a:t>: A network of networks. On an internet, each host has an address of the form n/h where n is the network number and h is the number of the host on network n. As long as all of the networks in the internet have unique network numbers, combining the network number and host number will give unique global names. Therefore </a:t>
            </a:r>
            <a:r>
              <a:rPr lang="en-US" i="1" dirty="0" smtClean="0">
                <a:latin typeface="Times New Roman" pitchFamily="18" charset="0"/>
                <a:cs typeface="Times New Roman" pitchFamily="18" charset="0"/>
              </a:rPr>
              <a:t>from the outside an internet looks like a single network!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049" name="Rectangle 1"/>
          <p:cNvSpPr>
            <a:spLocks noChangeArrowheads="1"/>
          </p:cNvSpPr>
          <p:nvPr/>
        </p:nvSpPr>
        <p:spPr bwMode="auto">
          <a:xfrm>
            <a:off x="0" y="0"/>
            <a:ext cx="9144000" cy="0"/>
          </a:xfrm>
          <a:prstGeom prst="rect">
            <a:avLst/>
          </a:prstGeom>
          <a:solidFill>
            <a:srgbClr val="FFFFC8"/>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smtClean="0">
                <a:ln>
                  <a:noFill/>
                </a:ln>
                <a:solidFill>
                  <a:srgbClr val="000000"/>
                </a:solidFill>
                <a:effectLst/>
                <a:latin typeface="Arial" pitchFamily="34" charset="0"/>
                <a:cs typeface="Arial" pitchFamily="34" charset="0"/>
              </a:rPr>
              <a:t>A network</a:t>
            </a:r>
            <a:r>
              <a:rPr kumimoji="0" lang="en-US" sz="1200" b="0" i="0" u="none" strike="noStrike" cap="none" normalizeH="0" baseline="0" smtClean="0">
                <a:ln>
                  <a:noFill/>
                </a:ln>
                <a:solidFill>
                  <a:srgbClr val="000000"/>
                </a:solidFill>
                <a:effectLst/>
                <a:latin typeface="Arial" pitchFamily="34" charset="0"/>
                <a:cs typeface="Arial" pitchFamily="34" charset="0"/>
              </a:rPr>
              <a:t>: A group of devices that can communicate with each other over </a:t>
            </a:r>
            <a:r>
              <a:rPr kumimoji="0" lang="en-US" sz="1200" b="1" i="0" u="none" strike="noStrike" cap="none" normalizeH="0" baseline="0" smtClean="0">
                <a:ln>
                  <a:noFill/>
                </a:ln>
                <a:solidFill>
                  <a:srgbClr val="000000"/>
                </a:solidFill>
                <a:effectLst/>
                <a:latin typeface="Arial" pitchFamily="34" charset="0"/>
                <a:cs typeface="Arial" pitchFamily="34" charset="0"/>
              </a:rPr>
              <a:t>links</a:t>
            </a:r>
            <a:r>
              <a:rPr kumimoji="0" lang="en-US" sz="1200" b="0" i="0" u="none" strike="noStrike" cap="none" normalizeH="0" baseline="0" smtClean="0">
                <a:ln>
                  <a:noFill/>
                </a:ln>
                <a:solidFill>
                  <a:srgbClr val="000000"/>
                </a:solidFill>
                <a:effectLst/>
                <a:latin typeface="Arial" pitchFamily="34" charset="0"/>
                <a:cs typeface="Arial" pitchFamily="34" charset="0"/>
              </a:rPr>
              <a:t>. Each device is called a </a:t>
            </a:r>
            <a:r>
              <a:rPr kumimoji="0" lang="en-US" sz="1200" b="1" i="0" u="none" strike="noStrike" cap="none" normalizeH="0" baseline="0" smtClean="0">
                <a:ln>
                  <a:noFill/>
                </a:ln>
                <a:solidFill>
                  <a:srgbClr val="000000"/>
                </a:solidFill>
                <a:effectLst/>
                <a:latin typeface="Arial" pitchFamily="34" charset="0"/>
                <a:cs typeface="Arial" pitchFamily="34" charset="0"/>
              </a:rPr>
              <a:t>host</a:t>
            </a:r>
            <a:r>
              <a:rPr kumimoji="0" lang="en-US" sz="1200" b="0" i="0" u="none" strike="noStrike" cap="none" normalizeH="0" baseline="0" smtClean="0">
                <a:ln>
                  <a:noFill/>
                </a:ln>
                <a:solidFill>
                  <a:srgbClr val="000000"/>
                </a:solidFill>
                <a:effectLst/>
                <a:latin typeface="Arial" pitchFamily="34" charset="0"/>
                <a:cs typeface="Arial" pitchFamily="34" charset="0"/>
              </a:rPr>
              <a:t>. Each host has a unique </a:t>
            </a:r>
            <a:r>
              <a:rPr kumimoji="0" lang="en-US" sz="1200" b="1" i="0" u="none" strike="noStrike" cap="none" normalizeH="0" baseline="0" smtClean="0">
                <a:ln>
                  <a:noFill/>
                </a:ln>
                <a:solidFill>
                  <a:srgbClr val="000000"/>
                </a:solidFill>
                <a:effectLst/>
                <a:latin typeface="Arial" pitchFamily="34" charset="0"/>
                <a:cs typeface="Arial" pitchFamily="34" charset="0"/>
              </a:rPr>
              <a:t>address</a:t>
            </a:r>
            <a:r>
              <a:rPr kumimoji="0" lang="en-US" sz="1200" b="0" i="0" u="none" strike="noStrike" cap="none" normalizeH="0" baseline="0" smtClean="0">
                <a:ln>
                  <a:noFill/>
                </a:ln>
                <a:solidFill>
                  <a:srgbClr val="000000"/>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smtClean="0">
                <a:ln>
                  <a:noFill/>
                </a:ln>
                <a:solidFill>
                  <a:srgbClr val="000000"/>
                </a:solidFill>
                <a:effectLst/>
                <a:latin typeface="Arial" pitchFamily="34" charset="0"/>
                <a:cs typeface="Arial" pitchFamily="34" charset="0"/>
              </a:rPr>
              <a:t>An internet</a:t>
            </a:r>
            <a:r>
              <a:rPr kumimoji="0" lang="en-US" sz="1200" b="0" i="0" u="none" strike="noStrike" cap="none" normalizeH="0" baseline="0" smtClean="0">
                <a:ln>
                  <a:noFill/>
                </a:ln>
                <a:solidFill>
                  <a:srgbClr val="000000"/>
                </a:solidFill>
                <a:effectLst/>
                <a:latin typeface="Arial" pitchFamily="34" charset="0"/>
                <a:cs typeface="Arial" pitchFamily="34" charset="0"/>
              </a:rPr>
              <a:t>: A network of networks. On an internet, each host has an address of the form </a:t>
            </a:r>
            <a:r>
              <a:rPr kumimoji="0" lang="en-US" sz="1000" b="0" i="0" u="none" strike="noStrike" cap="none" normalizeH="0" baseline="0" smtClean="0">
                <a:ln>
                  <a:noFill/>
                </a:ln>
                <a:solidFill>
                  <a:srgbClr val="000000"/>
                </a:solidFill>
                <a:effectLst/>
                <a:latin typeface="Menlo"/>
                <a:cs typeface="Arial" pitchFamily="34" charset="0"/>
              </a:rPr>
              <a:t>n/h</a:t>
            </a:r>
            <a:r>
              <a:rPr kumimoji="0" lang="en-US" sz="1200" b="0" i="0" u="none" strike="noStrike" cap="none" normalizeH="0" baseline="0" smtClean="0">
                <a:ln>
                  <a:noFill/>
                </a:ln>
                <a:solidFill>
                  <a:srgbClr val="000000"/>
                </a:solidFill>
                <a:effectLst/>
                <a:latin typeface="Arial" pitchFamily="34" charset="0"/>
                <a:cs typeface="Arial" pitchFamily="34" charset="0"/>
              </a:rPr>
              <a:t> where </a:t>
            </a:r>
            <a:r>
              <a:rPr kumimoji="0" lang="en-US" sz="1000" b="0" i="0" u="none" strike="noStrike" cap="none" normalizeH="0" baseline="0" smtClean="0">
                <a:ln>
                  <a:noFill/>
                </a:ln>
                <a:solidFill>
                  <a:srgbClr val="000000"/>
                </a:solidFill>
                <a:effectLst/>
                <a:latin typeface="Menlo"/>
                <a:cs typeface="Arial" pitchFamily="34" charset="0"/>
              </a:rPr>
              <a:t>n</a:t>
            </a:r>
            <a:r>
              <a:rPr kumimoji="0" lang="en-US" sz="1200" b="0" i="0" u="none" strike="noStrike" cap="none" normalizeH="0" baseline="0" smtClean="0">
                <a:ln>
                  <a:noFill/>
                </a:ln>
                <a:solidFill>
                  <a:srgbClr val="000000"/>
                </a:solidFill>
                <a:effectLst/>
                <a:latin typeface="Arial" pitchFamily="34" charset="0"/>
                <a:cs typeface="Arial" pitchFamily="34" charset="0"/>
              </a:rPr>
              <a:t> is the network number and </a:t>
            </a:r>
            <a:r>
              <a:rPr kumimoji="0" lang="en-US" sz="1000" b="0" i="0" u="none" strike="noStrike" cap="none" normalizeH="0" baseline="0" smtClean="0">
                <a:ln>
                  <a:noFill/>
                </a:ln>
                <a:solidFill>
                  <a:srgbClr val="000000"/>
                </a:solidFill>
                <a:effectLst/>
                <a:latin typeface="Menlo"/>
                <a:cs typeface="Arial" pitchFamily="34" charset="0"/>
              </a:rPr>
              <a:t>h</a:t>
            </a:r>
            <a:r>
              <a:rPr kumimoji="0" lang="en-US" sz="1200" b="0" i="0" u="none" strike="noStrike" cap="none" normalizeH="0" baseline="0" smtClean="0">
                <a:ln>
                  <a:noFill/>
                </a:ln>
                <a:solidFill>
                  <a:srgbClr val="000000"/>
                </a:solidFill>
                <a:effectLst/>
                <a:latin typeface="Arial" pitchFamily="34" charset="0"/>
                <a:cs typeface="Arial" pitchFamily="34" charset="0"/>
              </a:rPr>
              <a:t> is the number of the host on network </a:t>
            </a:r>
            <a:r>
              <a:rPr kumimoji="0" lang="en-US" sz="1000" b="0" i="0" u="none" strike="noStrike" cap="none" normalizeH="0" baseline="0" smtClean="0">
                <a:ln>
                  <a:noFill/>
                </a:ln>
                <a:solidFill>
                  <a:srgbClr val="000000"/>
                </a:solidFill>
                <a:effectLst/>
                <a:latin typeface="Menlo"/>
                <a:cs typeface="Arial" pitchFamily="34" charset="0"/>
              </a:rPr>
              <a:t>n</a:t>
            </a:r>
            <a:r>
              <a:rPr kumimoji="0" lang="en-US" sz="1200" b="0" i="0" u="none" strike="noStrike" cap="none" normalizeH="0" baseline="0" smtClean="0">
                <a:ln>
                  <a:noFill/>
                </a:ln>
                <a:solidFill>
                  <a:srgbClr val="000000"/>
                </a:solidFill>
                <a:effectLst/>
                <a:latin typeface="Arial" pitchFamily="34" charset="0"/>
                <a:cs typeface="Arial" pitchFamily="34" charset="0"/>
              </a:rPr>
              <a:t>. As long as all of the networks in the internet have unique network numbers, combining the network number and host number will give unique global names. Therefore </a:t>
            </a:r>
            <a:r>
              <a:rPr kumimoji="0" lang="en-US" sz="1200" b="0" i="1" u="none" strike="noStrike" cap="none" normalizeH="0" baseline="0" smtClean="0">
                <a:ln>
                  <a:noFill/>
                </a:ln>
                <a:solidFill>
                  <a:srgbClr val="000000"/>
                </a:solidFill>
                <a:effectLst/>
                <a:latin typeface="Arial" pitchFamily="34" charset="0"/>
                <a:cs typeface="Arial" pitchFamily="34" charset="0"/>
              </a:rPr>
              <a:t>from the outside an internet looks like a single network!</a:t>
            </a:r>
            <a:endParaRPr kumimoji="0" lang="en-US" sz="1200" b="0" i="0" u="none" strike="noStrike" cap="none" normalizeH="0" baseline="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smtClean="0">
                <a:ln>
                  <a:noFill/>
                </a:ln>
                <a:solidFill>
                  <a:srgbClr val="000000"/>
                </a:solidFill>
                <a:effectLst/>
                <a:latin typeface="Arial" pitchFamily="34" charset="0"/>
                <a:cs typeface="Arial" pitchFamily="34" charset="0"/>
              </a:rPr>
              <a:t>A router</a:t>
            </a:r>
            <a:r>
              <a:rPr kumimoji="0" lang="en-US" sz="1200" b="0" i="0" u="none" strike="noStrike" cap="none" normalizeH="0" baseline="0" smtClean="0">
                <a:ln>
                  <a:noFill/>
                </a:ln>
                <a:solidFill>
                  <a:srgbClr val="000000"/>
                </a:solidFill>
                <a:effectLst/>
                <a:latin typeface="Arial" pitchFamily="34" charset="0"/>
                <a:cs typeface="Arial" pitchFamily="34" charset="0"/>
              </a:rPr>
              <a:t>: A device that appears simultaneously on two or more networks. (Usually this is a computer or device with two or more </a:t>
            </a:r>
            <a:r>
              <a:rPr kumimoji="0" lang="en-US" sz="1200" b="1" i="0" u="none" strike="noStrike" cap="none" normalizeH="0" baseline="0" smtClean="0">
                <a:ln>
                  <a:noFill/>
                </a:ln>
                <a:solidFill>
                  <a:srgbClr val="000000"/>
                </a:solidFill>
                <a:effectLst/>
                <a:latin typeface="Arial" pitchFamily="34" charset="0"/>
                <a:cs typeface="Arial" pitchFamily="34" charset="0"/>
              </a:rPr>
              <a:t>network interface cards</a:t>
            </a:r>
            <a:r>
              <a:rPr kumimoji="0" lang="en-US" sz="1200" b="0" i="0" u="none" strike="noStrike" cap="none" normalizeH="0" baseline="0" smtClean="0">
                <a:ln>
                  <a:noFill/>
                </a:ln>
                <a:solidFill>
                  <a:srgbClr val="000000"/>
                </a:solidFill>
                <a:effectLst/>
                <a:latin typeface="Arial" pitchFamily="34" charset="0"/>
                <a:cs typeface="Arial" pitchFamily="34" charset="0"/>
              </a:rPr>
              <a:t>, or NICs.)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21500" b="0" i="0" u="none" strike="noStrike" cap="none" normalizeH="0" baseline="0" smtClean="0">
              <a:ln>
                <a:noFill/>
              </a:ln>
              <a:solidFill>
                <a:srgbClr val="000000"/>
              </a:solidFill>
              <a:effectLst/>
              <a:latin typeface="Arial" pitchFamily="34" charset="0"/>
              <a:cs typeface="Arial" pitchFamily="34" charset="0"/>
            </a:endParaRPr>
          </a:p>
        </p:txBody>
      </p:sp>
      <p:pic>
        <p:nvPicPr>
          <p:cNvPr id="2050" name="Picture 2" descr="network.gif"/>
          <p:cNvPicPr>
            <a:picLocks noChangeAspect="1" noChangeArrowheads="1"/>
          </p:cNvPicPr>
          <p:nvPr/>
        </p:nvPicPr>
        <p:blipFill>
          <a:blip r:embed="rId3"/>
          <a:srcRect/>
          <a:stretch>
            <a:fillRect/>
          </a:stretch>
        </p:blipFill>
        <p:spPr bwMode="auto">
          <a:xfrm>
            <a:off x="42863" y="-1927225"/>
            <a:ext cx="2190750" cy="1657350"/>
          </a:xfrm>
          <a:prstGeom prst="rect">
            <a:avLst/>
          </a:prstGeom>
          <a:noFill/>
        </p:spPr>
      </p:pic>
      <p:pic>
        <p:nvPicPr>
          <p:cNvPr id="2053" name="Picture 5" descr="network.gif"/>
          <p:cNvPicPr>
            <a:picLocks noChangeAspect="1" noChangeArrowheads="1"/>
          </p:cNvPicPr>
          <p:nvPr/>
        </p:nvPicPr>
        <p:blipFill>
          <a:blip r:embed="rId3"/>
          <a:srcRect/>
          <a:stretch>
            <a:fillRect/>
          </a:stretch>
        </p:blipFill>
        <p:spPr bwMode="auto">
          <a:xfrm>
            <a:off x="155575" y="-792163"/>
            <a:ext cx="2190750" cy="1657351"/>
          </a:xfrm>
          <a:prstGeom prst="rect">
            <a:avLst/>
          </a:prstGeom>
          <a:noFill/>
        </p:spPr>
      </p:pic>
      <p:pic>
        <p:nvPicPr>
          <p:cNvPr id="2055" name="Picture 7" descr="network.gif"/>
          <p:cNvPicPr>
            <a:picLocks noChangeAspect="1" noChangeArrowheads="1"/>
          </p:cNvPicPr>
          <p:nvPr/>
        </p:nvPicPr>
        <p:blipFill>
          <a:blip r:embed="rId3"/>
          <a:srcRect/>
          <a:stretch>
            <a:fillRect/>
          </a:stretch>
        </p:blipFill>
        <p:spPr bwMode="auto">
          <a:xfrm>
            <a:off x="155575" y="-792163"/>
            <a:ext cx="2190750" cy="1657351"/>
          </a:xfrm>
          <a:prstGeom prst="rect">
            <a:avLst/>
          </a:prstGeom>
          <a:noFill/>
        </p:spPr>
      </p:pic>
      <p:pic>
        <p:nvPicPr>
          <p:cNvPr id="2057" name="Picture 9" descr="network.gif"/>
          <p:cNvPicPr>
            <a:picLocks noChangeAspect="1" noChangeArrowheads="1"/>
          </p:cNvPicPr>
          <p:nvPr/>
        </p:nvPicPr>
        <p:blipFill>
          <a:blip r:embed="rId3"/>
          <a:srcRect/>
          <a:stretch>
            <a:fillRect/>
          </a:stretch>
        </p:blipFill>
        <p:spPr bwMode="auto">
          <a:xfrm>
            <a:off x="155575" y="-792163"/>
            <a:ext cx="2190750" cy="1657351"/>
          </a:xfrm>
          <a:prstGeom prst="rect">
            <a:avLst/>
          </a:prstGeom>
          <a:noFill/>
        </p:spPr>
      </p:pic>
      <p:pic>
        <p:nvPicPr>
          <p:cNvPr id="2059" name="Picture 11" descr="network.gif"/>
          <p:cNvPicPr>
            <a:picLocks noChangeAspect="1" noChangeArrowheads="1"/>
          </p:cNvPicPr>
          <p:nvPr/>
        </p:nvPicPr>
        <p:blipFill>
          <a:blip r:embed="rId3"/>
          <a:srcRect/>
          <a:stretch>
            <a:fillRect/>
          </a:stretch>
        </p:blipFill>
        <p:spPr bwMode="auto">
          <a:xfrm>
            <a:off x="155575" y="-792163"/>
            <a:ext cx="2190750" cy="1657351"/>
          </a:xfrm>
          <a:prstGeom prst="rect">
            <a:avLst/>
          </a:prstGeom>
          <a:noFill/>
        </p:spPr>
      </p:pic>
      <p:pic>
        <p:nvPicPr>
          <p:cNvPr id="2062" name="Picture 14"/>
          <p:cNvPicPr>
            <a:picLocks noChangeAspect="1" noChangeArrowheads="1"/>
          </p:cNvPicPr>
          <p:nvPr/>
        </p:nvPicPr>
        <p:blipFill>
          <a:blip r:embed="rId4"/>
          <a:srcRect/>
          <a:stretch>
            <a:fillRect/>
          </a:stretch>
        </p:blipFill>
        <p:spPr bwMode="auto">
          <a:xfrm>
            <a:off x="2071689" y="1681163"/>
            <a:ext cx="3786196" cy="2319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
            <a:ext cx="7772400" cy="914400"/>
          </a:xfrm>
        </p:spPr>
        <p:txBody>
          <a:bodyPr/>
          <a:lstStyle/>
          <a:p>
            <a:r>
              <a:rPr lang="en-US" dirty="0" smtClean="0"/>
              <a:t>Cache coherence:-</a:t>
            </a:r>
            <a:endParaRPr lang="en-US" dirty="0"/>
          </a:p>
        </p:txBody>
      </p:sp>
      <p:sp>
        <p:nvSpPr>
          <p:cNvPr id="3" name="Content Placeholder 2"/>
          <p:cNvSpPr>
            <a:spLocks noGrp="1"/>
          </p:cNvSpPr>
          <p:nvPr>
            <p:ph idx="1"/>
          </p:nvPr>
        </p:nvSpPr>
        <p:spPr>
          <a:xfrm>
            <a:off x="428596" y="785794"/>
            <a:ext cx="8258204" cy="5857916"/>
          </a:xfrm>
        </p:spPr>
        <p:txBody>
          <a:bodyPr>
            <a:normAutofit fontScale="85000" lnSpcReduction="20000"/>
          </a:bodyPr>
          <a:lstStyle/>
          <a:p>
            <a:pPr algn="just"/>
            <a:r>
              <a:rPr lang="en-US" dirty="0" smtClean="0">
                <a:latin typeface="Times New Roman" pitchFamily="18" charset="0"/>
                <a:cs typeface="Times New Roman" pitchFamily="18" charset="0"/>
              </a:rPr>
              <a:t>In a </a:t>
            </a:r>
            <a:r>
              <a:rPr lang="en-US" dirty="0" smtClean="0">
                <a:latin typeface="Times New Roman" pitchFamily="18" charset="0"/>
                <a:cs typeface="Times New Roman" pitchFamily="18" charset="0"/>
                <a:hlinkClick r:id="rId2" tooltip="Shared memory architecture"/>
              </a:rPr>
              <a:t>shared memory</a:t>
            </a:r>
            <a:r>
              <a:rPr lang="en-US" dirty="0" smtClean="0">
                <a:latin typeface="Times New Roman" pitchFamily="18" charset="0"/>
                <a:cs typeface="Times New Roman" pitchFamily="18" charset="0"/>
              </a:rPr>
              <a:t> multiprocessor system with a separate cache memory for each processor, it is possible to have many copies of shared data: one copy in the main memory and one in the local cache of each processor that requested it. When one of the copies of data is changed, the other copies must reflect that change. Cache coherence is the discipline which ensures that the changes in the values of shared operands (data) are propagated throughout the system in a timely fashion.</a:t>
            </a:r>
          </a:p>
          <a:p>
            <a:pPr algn="just"/>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hlinkClick r:id="rId3" tooltip="Computer architecture"/>
              </a:rPr>
              <a:t>computer architecture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cache coherence</a:t>
            </a:r>
            <a:r>
              <a:rPr lang="en-US" dirty="0" smtClean="0">
                <a:latin typeface="Times New Roman" pitchFamily="18" charset="0"/>
                <a:cs typeface="Times New Roman" pitchFamily="18" charset="0"/>
              </a:rPr>
              <a:t> is the uniformity of shared resource data that ends up stored in multiple </a:t>
            </a:r>
            <a:r>
              <a:rPr lang="en-US" dirty="0" smtClean="0">
                <a:latin typeface="Times New Roman" pitchFamily="18" charset="0"/>
                <a:cs typeface="Times New Roman" pitchFamily="18" charset="0"/>
                <a:hlinkClick r:id="rId4" tooltip="Cache (computing)"/>
              </a:rPr>
              <a:t>local caches</a:t>
            </a:r>
            <a:r>
              <a:rPr lang="en-US" dirty="0" smtClean="0">
                <a:latin typeface="Times New Roman" pitchFamily="18" charset="0"/>
                <a:cs typeface="Times New Roman" pitchFamily="18" charset="0"/>
              </a:rPr>
              <a:t>. When clients in a system maintain </a:t>
            </a:r>
            <a:r>
              <a:rPr lang="en-US" dirty="0" smtClean="0">
                <a:latin typeface="Times New Roman" pitchFamily="18" charset="0"/>
                <a:cs typeface="Times New Roman" pitchFamily="18" charset="0"/>
                <a:hlinkClick r:id="rId5" tooltip="CPU cache"/>
              </a:rPr>
              <a:t>caches</a:t>
            </a:r>
            <a:r>
              <a:rPr lang="en-US" dirty="0" smtClean="0">
                <a:latin typeface="Times New Roman" pitchFamily="18" charset="0"/>
                <a:cs typeface="Times New Roman" pitchFamily="18" charset="0"/>
              </a:rPr>
              <a:t> of a common memory resource, problems may arise with incoherent data, which is particularly the case with </a:t>
            </a:r>
            <a:r>
              <a:rPr lang="en-US" dirty="0" smtClean="0">
                <a:latin typeface="Times New Roman" pitchFamily="18" charset="0"/>
                <a:cs typeface="Times New Roman" pitchFamily="18" charset="0"/>
                <a:hlinkClick r:id="rId6" tooltip="Central processing unit"/>
              </a:rPr>
              <a:t>CPUs</a:t>
            </a:r>
            <a:r>
              <a:rPr lang="en-US" dirty="0" smtClean="0">
                <a:latin typeface="Times New Roman" pitchFamily="18" charset="0"/>
                <a:cs typeface="Times New Roman" pitchFamily="18" charset="0"/>
              </a:rPr>
              <a:t> in a </a:t>
            </a:r>
            <a:r>
              <a:rPr lang="en-US" dirty="0" smtClean="0">
                <a:latin typeface="Times New Roman" pitchFamily="18" charset="0"/>
                <a:cs typeface="Times New Roman" pitchFamily="18" charset="0"/>
                <a:hlinkClick r:id="rId7" tooltip="Multiprocessing"/>
              </a:rPr>
              <a:t>multiprocessing</a:t>
            </a:r>
            <a:r>
              <a:rPr lang="en-US" dirty="0" smtClean="0">
                <a:latin typeface="Times New Roman" pitchFamily="18" charset="0"/>
                <a:cs typeface="Times New Roman" pitchFamily="18" charset="0"/>
              </a:rPr>
              <a:t> system.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undefined"/>
          <p:cNvPicPr>
            <a:picLocks noChangeAspect="1" noChangeArrowheads="1"/>
          </p:cNvPicPr>
          <p:nvPr/>
        </p:nvPicPr>
        <p:blipFill>
          <a:blip r:embed="rId2"/>
          <a:srcRect/>
          <a:stretch>
            <a:fillRect/>
          </a:stretch>
        </p:blipFill>
        <p:spPr bwMode="auto">
          <a:xfrm>
            <a:off x="1643042" y="285728"/>
            <a:ext cx="6500858" cy="2771778"/>
          </a:xfrm>
          <a:prstGeom prst="rect">
            <a:avLst/>
          </a:prstGeom>
          <a:noFill/>
        </p:spPr>
      </p:pic>
      <p:pic>
        <p:nvPicPr>
          <p:cNvPr id="27652" name="Picture 4" descr="https://media.geeksforgeeks.org/wp-content/uploads/20200731140332/cacheCoherenceGfGjpg.png"/>
          <p:cNvPicPr>
            <a:picLocks noChangeAspect="1" noChangeArrowheads="1"/>
          </p:cNvPicPr>
          <p:nvPr/>
        </p:nvPicPr>
        <p:blipFill>
          <a:blip r:embed="rId3"/>
          <a:srcRect/>
          <a:stretch>
            <a:fillRect/>
          </a:stretch>
        </p:blipFill>
        <p:spPr bwMode="auto">
          <a:xfrm>
            <a:off x="1785918" y="3500438"/>
            <a:ext cx="6486525" cy="29622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300" dirty="0" smtClean="0"/>
              <a:t>tq</a:t>
            </a:r>
            <a:endParaRPr lang="en-US" sz="4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580" y="142860"/>
            <a:ext cx="6400816" cy="1143000"/>
          </a:xfrm>
        </p:spPr>
        <p:txBody>
          <a:bodyPr/>
          <a:lstStyle/>
          <a:p>
            <a:pPr algn="l"/>
            <a:r>
              <a:rPr lang="en-US" b="1" dirty="0" smtClean="0"/>
              <a:t>Parallel processing</a:t>
            </a:r>
            <a:endParaRPr lang="en-US" dirty="0"/>
          </a:p>
        </p:txBody>
      </p:sp>
      <p:sp>
        <p:nvSpPr>
          <p:cNvPr id="3" name="Content Placeholder 2"/>
          <p:cNvSpPr>
            <a:spLocks noGrp="1"/>
          </p:cNvSpPr>
          <p:nvPr>
            <p:ph idx="1"/>
          </p:nvPr>
        </p:nvSpPr>
        <p:spPr>
          <a:xfrm>
            <a:off x="285720" y="928670"/>
            <a:ext cx="8572560" cy="5643602"/>
          </a:xfrm>
        </p:spPr>
        <p:txBody>
          <a:bodyPr>
            <a:noAutofit/>
          </a:bodyPr>
          <a:lstStyle/>
          <a:p>
            <a:pPr algn="just"/>
            <a:r>
              <a:rPr lang="en-US" sz="2400" dirty="0" smtClean="0">
                <a:latin typeface="Times New Roman" pitchFamily="18" charset="0"/>
                <a:cs typeface="Times New Roman" pitchFamily="18" charset="0"/>
              </a:rPr>
              <a:t>Parallel processing can be described as a class of techniques which enables the system to achieve simultaneous data-processing tasks to increase the computational speed of a computer system.</a:t>
            </a:r>
          </a:p>
          <a:p>
            <a:pPr algn="just"/>
            <a:r>
              <a:rPr lang="en-US" sz="2400" dirty="0" smtClean="0">
                <a:latin typeface="Times New Roman" pitchFamily="18" charset="0"/>
                <a:cs typeface="Times New Roman" pitchFamily="18" charset="0"/>
              </a:rPr>
              <a:t>A parallel processing system can carry out simultaneous data-processing to achieve faster execution time. For instance, while an instruction is being processed in the ALU component of the CPU, the next instruction can be read from memory.</a:t>
            </a:r>
          </a:p>
          <a:p>
            <a:pPr algn="just"/>
            <a:r>
              <a:rPr lang="en-US" sz="2400" dirty="0" smtClean="0">
                <a:latin typeface="Times New Roman" pitchFamily="18" charset="0"/>
                <a:cs typeface="Times New Roman" pitchFamily="18" charset="0"/>
              </a:rPr>
              <a:t>The primary purpose of parallel processing is to enhance the computer processing capability and increase its throughput, i.e. the amount of processing that can be accomplished during a given interval of time.</a:t>
            </a:r>
          </a:p>
          <a:p>
            <a:pPr algn="just"/>
            <a:r>
              <a:rPr lang="en-US" sz="2400" dirty="0" smtClean="0">
                <a:latin typeface="Times New Roman" pitchFamily="18" charset="0"/>
                <a:cs typeface="Times New Roman" pitchFamily="18" charset="0"/>
              </a:rPr>
              <a:t>A parallel processing system can be achieved by having a multiplicity of functional units that perform identical or different operations simultaneously. The data can be distributed among various multiple functional units.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rallel Processing"/>
          <p:cNvPicPr>
            <a:picLocks noChangeAspect="1" noChangeArrowheads="1"/>
          </p:cNvPicPr>
          <p:nvPr/>
        </p:nvPicPr>
        <p:blipFill>
          <a:blip r:embed="rId2"/>
          <a:srcRect/>
          <a:stretch>
            <a:fillRect/>
          </a:stretch>
        </p:blipFill>
        <p:spPr bwMode="auto">
          <a:xfrm>
            <a:off x="4000496" y="428604"/>
            <a:ext cx="4857784" cy="6143668"/>
          </a:xfrm>
          <a:prstGeom prst="rect">
            <a:avLst/>
          </a:prstGeom>
          <a:noFill/>
        </p:spPr>
      </p:pic>
      <p:sp>
        <p:nvSpPr>
          <p:cNvPr id="5" name="Rectangle 4"/>
          <p:cNvSpPr/>
          <p:nvPr/>
        </p:nvSpPr>
        <p:spPr>
          <a:xfrm>
            <a:off x="571472" y="428604"/>
            <a:ext cx="3286148" cy="5632311"/>
          </a:xfrm>
          <a:prstGeom prst="rect">
            <a:avLst/>
          </a:prstGeom>
        </p:spPr>
        <p:txBody>
          <a:bodyPr wrap="square">
            <a:spAutoFit/>
          </a:bodyPr>
          <a:lstStyle/>
          <a:p>
            <a:r>
              <a:rPr lang="en-US" sz="2000" dirty="0"/>
              <a:t>The adder and integer multiplier performs the arithmetic operation with integer numbers.</a:t>
            </a:r>
          </a:p>
          <a:p>
            <a:r>
              <a:rPr lang="en-US" sz="2000" dirty="0">
                <a:solidFill>
                  <a:srgbClr val="92D050"/>
                </a:solidFill>
              </a:rPr>
              <a:t>The floating-point operations are separated into three circuits operating in parallel.</a:t>
            </a:r>
          </a:p>
          <a:p>
            <a:r>
              <a:rPr lang="en-US" sz="2000" dirty="0">
                <a:solidFill>
                  <a:srgbClr val="92D050"/>
                </a:solidFill>
              </a:rPr>
              <a:t>The logic, shift, and </a:t>
            </a:r>
            <a:r>
              <a:rPr lang="en-US" sz="2000" dirty="0">
                <a:solidFill>
                  <a:srgbClr val="00B0F0"/>
                </a:solidFill>
              </a:rPr>
              <a:t>increment operations can be performed concurrently on different data. All units are independent of each other, so one number can be shifted while another number is being incremented.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Parallel processing </a:t>
            </a:r>
            <a:endParaRPr lang="en-US" dirty="0"/>
          </a:p>
        </p:txBody>
      </p:sp>
      <p:sp>
        <p:nvSpPr>
          <p:cNvPr id="3" name="Content Placeholder 2"/>
          <p:cNvSpPr>
            <a:spLocks noGrp="1"/>
          </p:cNvSpPr>
          <p:nvPr>
            <p:ph idx="1"/>
          </p:nvPr>
        </p:nvSpPr>
        <p:spPr/>
        <p:txBody>
          <a:bodyPr/>
          <a:lstStyle/>
          <a:p>
            <a:r>
              <a:rPr lang="en-US" dirty="0" smtClean="0"/>
              <a:t>SISD</a:t>
            </a:r>
          </a:p>
          <a:p>
            <a:r>
              <a:rPr lang="en-US" dirty="0" smtClean="0"/>
              <a:t>SIMD</a:t>
            </a:r>
          </a:p>
          <a:p>
            <a:r>
              <a:rPr lang="en-US" dirty="0" smtClean="0"/>
              <a:t>MISD</a:t>
            </a:r>
          </a:p>
          <a:p>
            <a:r>
              <a:rPr lang="en-US" dirty="0" smtClean="0"/>
              <a:t>MIMD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62"/>
            <a:ext cx="7772400" cy="914400"/>
          </a:xfrm>
        </p:spPr>
        <p:txBody>
          <a:bodyPr/>
          <a:lstStyle/>
          <a:p>
            <a:r>
              <a:rPr lang="en-US" dirty="0" smtClean="0"/>
              <a:t>Pipelining:-</a:t>
            </a:r>
            <a:endParaRPr lang="en-US" dirty="0"/>
          </a:p>
        </p:txBody>
      </p:sp>
      <p:sp>
        <p:nvSpPr>
          <p:cNvPr id="3" name="Content Placeholder 2"/>
          <p:cNvSpPr>
            <a:spLocks noGrp="1"/>
          </p:cNvSpPr>
          <p:nvPr>
            <p:ph idx="1"/>
          </p:nvPr>
        </p:nvSpPr>
        <p:spPr>
          <a:xfrm>
            <a:off x="642910" y="642918"/>
            <a:ext cx="8215370" cy="6000792"/>
          </a:xfrm>
        </p:spPr>
        <p:txBody>
          <a:bodyPr>
            <a:normAutofit fontScale="85000" lnSpcReduction="10000"/>
          </a:bodyPr>
          <a:lstStyle/>
          <a:p>
            <a:pPr algn="just"/>
            <a:r>
              <a:rPr lang="en-US" dirty="0" smtClean="0">
                <a:latin typeface="Times New Roman" pitchFamily="18" charset="0"/>
                <a:cs typeface="Times New Roman" pitchFamily="18" charset="0"/>
              </a:rPr>
              <a:t>Pipelining is the process of storing and prioritizing </a:t>
            </a:r>
            <a:r>
              <a:rPr lang="en-US" u="sng" dirty="0" smtClean="0">
                <a:latin typeface="Times New Roman" pitchFamily="18" charset="0"/>
                <a:cs typeface="Times New Roman" pitchFamily="18" charset="0"/>
                <a:hlinkClick r:id="rId2"/>
              </a:rPr>
              <a:t>computer instructions</a:t>
            </a:r>
            <a:r>
              <a:rPr lang="en-US" dirty="0" smtClean="0">
                <a:latin typeface="Times New Roman" pitchFamily="18" charset="0"/>
                <a:cs typeface="Times New Roman" pitchFamily="18" charset="0"/>
              </a:rPr>
              <a:t> that the </a:t>
            </a:r>
            <a:r>
              <a:rPr lang="en-US" u="sng" dirty="0" smtClean="0">
                <a:latin typeface="Times New Roman" pitchFamily="18" charset="0"/>
                <a:cs typeface="Times New Roman" pitchFamily="18" charset="0"/>
                <a:hlinkClick r:id="rId3"/>
              </a:rPr>
              <a:t>processor</a:t>
            </a:r>
            <a:r>
              <a:rPr lang="en-US" dirty="0" smtClean="0">
                <a:latin typeface="Times New Roman" pitchFamily="18" charset="0"/>
                <a:cs typeface="Times New Roman" pitchFamily="18" charset="0"/>
              </a:rPr>
              <a:t> executes. The pipeline is a "logical pipeline" that lets the processor perform an instruction in multiple steps. The processing happens in a continuous, orderly, somewhat overlapped manner.</a:t>
            </a:r>
          </a:p>
          <a:p>
            <a:pPr algn="just"/>
            <a:r>
              <a:rPr lang="en-US" dirty="0" smtClean="0">
                <a:latin typeface="Times New Roman" pitchFamily="18" charset="0"/>
                <a:cs typeface="Times New Roman" pitchFamily="18" charset="0"/>
              </a:rPr>
              <a:t>In computing, pipelining is also known as </a:t>
            </a:r>
            <a:r>
              <a:rPr lang="en-US" i="1" dirty="0" smtClean="0">
                <a:latin typeface="Times New Roman" pitchFamily="18" charset="0"/>
                <a:cs typeface="Times New Roman" pitchFamily="18" charset="0"/>
              </a:rPr>
              <a:t>pipeline processing.</a:t>
            </a:r>
            <a:r>
              <a:rPr lang="en-US" dirty="0" smtClean="0">
                <a:latin typeface="Times New Roman" pitchFamily="18" charset="0"/>
                <a:cs typeface="Times New Roman" pitchFamily="18" charset="0"/>
              </a:rPr>
              <a:t> It is sometimes compared to a manufacturing assembly line in which different parts of a product are assembled simultaneously, even though some parts may have to be assembled before others. Even if there is some sequential dependency, many operations can proceed concurrently, which facilitates overall time savings.</a:t>
            </a:r>
          </a:p>
          <a:p>
            <a:pPr algn="just"/>
            <a:r>
              <a:rPr lang="en-US" dirty="0" smtClean="0">
                <a:latin typeface="Times New Roman" pitchFamily="18" charset="0"/>
                <a:cs typeface="Times New Roman" pitchFamily="18" charset="0"/>
              </a:rPr>
              <a:t>Pipelining creates and organizes a pipeline of instructions the processor can execute in </a:t>
            </a:r>
            <a:r>
              <a:rPr lang="en-US" dirty="0" err="1" smtClean="0">
                <a:latin typeface="Times New Roman" pitchFamily="18" charset="0"/>
                <a:cs typeface="Times New Roman" pitchFamily="18" charset="0"/>
              </a:rPr>
              <a:t>paralle</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14"/>
            <a:ext cx="7772400" cy="914400"/>
          </a:xfrm>
        </p:spPr>
        <p:txBody>
          <a:bodyPr/>
          <a:lstStyle/>
          <a:p>
            <a:r>
              <a:rPr lang="en-US" dirty="0" smtClean="0"/>
              <a:t>Pipelining Process :-</a:t>
            </a:r>
            <a:endParaRPr lang="en-US" dirty="0"/>
          </a:p>
        </p:txBody>
      </p:sp>
      <p:sp>
        <p:nvSpPr>
          <p:cNvPr id="3" name="Content Placeholder 2"/>
          <p:cNvSpPr>
            <a:spLocks noGrp="1"/>
          </p:cNvSpPr>
          <p:nvPr>
            <p:ph idx="1"/>
          </p:nvPr>
        </p:nvSpPr>
        <p:spPr>
          <a:xfrm>
            <a:off x="357158" y="785794"/>
            <a:ext cx="8643998" cy="5857916"/>
          </a:xfrm>
        </p:spPr>
        <p:txBody>
          <a:bodyPr>
            <a:normAutofit fontScale="92500" lnSpcReduction="10000"/>
          </a:bodyPr>
          <a:lstStyle/>
          <a:p>
            <a:pPr algn="just"/>
            <a:r>
              <a:rPr lang="en-US" sz="3200" dirty="0" smtClean="0">
                <a:latin typeface="Times New Roman" pitchFamily="18" charset="0"/>
                <a:cs typeface="Times New Roman" pitchFamily="18" charset="0"/>
              </a:rPr>
              <a:t> The pipeline, each segment consists of an input </a:t>
            </a:r>
            <a:r>
              <a:rPr lang="en-US" sz="3200" u="sng" dirty="0" smtClean="0">
                <a:latin typeface="Times New Roman" pitchFamily="18" charset="0"/>
                <a:cs typeface="Times New Roman" pitchFamily="18" charset="0"/>
                <a:hlinkClick r:id="rId2"/>
              </a:rPr>
              <a:t>register</a:t>
            </a:r>
            <a:r>
              <a:rPr lang="en-US" sz="3200" dirty="0" smtClean="0">
                <a:latin typeface="Times New Roman" pitchFamily="18" charset="0"/>
                <a:cs typeface="Times New Roman" pitchFamily="18" charset="0"/>
              </a:rPr>
              <a:t> that holds data and a combinational circuit that performs operations. The output of the circuit is then applied to the input register of the next segment of the pipeline. Here are the steps in the process:</a:t>
            </a:r>
          </a:p>
          <a:p>
            <a:pPr marL="582930" indent="-514350" algn="just">
              <a:buFont typeface="+mj-lt"/>
              <a:buAutoNum type="arabicPeriod"/>
            </a:pPr>
            <a:r>
              <a:rPr lang="en-US" sz="3200" dirty="0" smtClean="0">
                <a:solidFill>
                  <a:srgbClr val="92D050"/>
                </a:solidFill>
                <a:latin typeface="Times New Roman" pitchFamily="18" charset="0"/>
                <a:cs typeface="Times New Roman" pitchFamily="18" charset="0"/>
              </a:rPr>
              <a:t>Fetch instructions from memory.</a:t>
            </a:r>
          </a:p>
          <a:p>
            <a:pPr marL="582930" indent="-514350" algn="just">
              <a:buFont typeface="+mj-lt"/>
              <a:buAutoNum type="arabicPeriod"/>
            </a:pPr>
            <a:r>
              <a:rPr lang="en-US" sz="3200" dirty="0" smtClean="0">
                <a:solidFill>
                  <a:srgbClr val="92D050"/>
                </a:solidFill>
                <a:latin typeface="Times New Roman" pitchFamily="18" charset="0"/>
                <a:cs typeface="Times New Roman" pitchFamily="18" charset="0"/>
              </a:rPr>
              <a:t>Read the input register, and </a:t>
            </a:r>
            <a:r>
              <a:rPr lang="en-US" sz="3200" u="sng" dirty="0" smtClean="0">
                <a:solidFill>
                  <a:srgbClr val="92D050"/>
                </a:solidFill>
                <a:latin typeface="Times New Roman" pitchFamily="18" charset="0"/>
                <a:cs typeface="Times New Roman" pitchFamily="18" charset="0"/>
                <a:hlinkClick r:id="rId3"/>
              </a:rPr>
              <a:t>decode</a:t>
            </a:r>
            <a:r>
              <a:rPr lang="en-US" sz="3200" dirty="0" smtClean="0">
                <a:solidFill>
                  <a:srgbClr val="92D050"/>
                </a:solidFill>
                <a:latin typeface="Times New Roman" pitchFamily="18" charset="0"/>
                <a:cs typeface="Times New Roman" pitchFamily="18" charset="0"/>
              </a:rPr>
              <a:t> the instruction.</a:t>
            </a:r>
          </a:p>
          <a:p>
            <a:pPr marL="582930" indent="-514350" algn="just">
              <a:buFont typeface="+mj-lt"/>
              <a:buAutoNum type="arabicPeriod"/>
            </a:pPr>
            <a:r>
              <a:rPr lang="en-US" sz="3200" dirty="0" smtClean="0">
                <a:solidFill>
                  <a:srgbClr val="92D050"/>
                </a:solidFill>
                <a:latin typeface="Times New Roman" pitchFamily="18" charset="0"/>
                <a:cs typeface="Times New Roman" pitchFamily="18" charset="0"/>
              </a:rPr>
              <a:t>Execute the instruction.</a:t>
            </a:r>
          </a:p>
          <a:p>
            <a:pPr marL="582930" indent="-514350" algn="just">
              <a:buFont typeface="+mj-lt"/>
              <a:buAutoNum type="arabicPeriod"/>
            </a:pPr>
            <a:r>
              <a:rPr lang="en-US" sz="3200" dirty="0" smtClean="0">
                <a:solidFill>
                  <a:srgbClr val="92D050"/>
                </a:solidFill>
                <a:latin typeface="Times New Roman" pitchFamily="18" charset="0"/>
                <a:cs typeface="Times New Roman" pitchFamily="18" charset="0"/>
              </a:rPr>
              <a:t>Access an </a:t>
            </a:r>
            <a:r>
              <a:rPr lang="en-US" sz="3200" u="sng" dirty="0" smtClean="0">
                <a:solidFill>
                  <a:srgbClr val="92D050"/>
                </a:solidFill>
                <a:latin typeface="Times New Roman" pitchFamily="18" charset="0"/>
                <a:cs typeface="Times New Roman" pitchFamily="18" charset="0"/>
                <a:hlinkClick r:id="rId4"/>
              </a:rPr>
              <a:t>operand</a:t>
            </a:r>
            <a:r>
              <a:rPr lang="en-US" sz="3200" dirty="0" smtClean="0">
                <a:solidFill>
                  <a:srgbClr val="92D050"/>
                </a:solidFill>
                <a:latin typeface="Times New Roman" pitchFamily="18" charset="0"/>
                <a:cs typeface="Times New Roman" pitchFamily="18" charset="0"/>
              </a:rPr>
              <a:t> in data memory.</a:t>
            </a:r>
          </a:p>
          <a:p>
            <a:pPr marL="582930" indent="-514350" algn="just">
              <a:buFont typeface="+mj-lt"/>
              <a:buAutoNum type="arabicPeriod"/>
            </a:pPr>
            <a:r>
              <a:rPr lang="en-US" sz="3200" dirty="0" smtClean="0">
                <a:solidFill>
                  <a:srgbClr val="92D050"/>
                </a:solidFill>
                <a:latin typeface="Times New Roman" pitchFamily="18" charset="0"/>
                <a:cs typeface="Times New Roman" pitchFamily="18" charset="0"/>
              </a:rPr>
              <a:t>Write the result of the operation into the input register of the next segment.</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ecution, Stages and Throughput in Pipeline"/>
          <p:cNvPicPr>
            <a:picLocks noChangeAspect="1" noChangeArrowheads="1"/>
          </p:cNvPicPr>
          <p:nvPr/>
        </p:nvPicPr>
        <p:blipFill>
          <a:blip r:embed="rId2"/>
          <a:srcRect/>
          <a:stretch>
            <a:fillRect/>
          </a:stretch>
        </p:blipFill>
        <p:spPr bwMode="auto">
          <a:xfrm>
            <a:off x="214282" y="500042"/>
            <a:ext cx="8215370" cy="5715040"/>
          </a:xfrm>
          <a:prstGeom prst="rect">
            <a:avLst/>
          </a:prstGeom>
          <a:noFill/>
        </p:spPr>
      </p:pic>
      <p:sp>
        <p:nvSpPr>
          <p:cNvPr id="5" name="TextBox 4"/>
          <p:cNvSpPr txBox="1"/>
          <p:nvPr/>
        </p:nvSpPr>
        <p:spPr>
          <a:xfrm>
            <a:off x="714348" y="571480"/>
            <a:ext cx="978153" cy="523220"/>
          </a:xfrm>
          <a:prstGeom prst="rect">
            <a:avLst/>
          </a:prstGeom>
          <a:noFill/>
        </p:spPr>
        <p:txBody>
          <a:bodyPr wrap="none" rtlCol="0">
            <a:spAutoFit/>
          </a:bodyPr>
          <a:lstStyle/>
          <a:p>
            <a:r>
              <a:rPr lang="en-US" sz="2800" b="1" dirty="0" smtClean="0"/>
              <a:t>clock</a:t>
            </a:r>
            <a:endParaRPr lang="en-US" sz="2800" b="1" dirty="0"/>
          </a:p>
        </p:txBody>
      </p:sp>
      <p:sp>
        <p:nvSpPr>
          <p:cNvPr id="6" name="TextBox 5"/>
          <p:cNvSpPr txBox="1"/>
          <p:nvPr/>
        </p:nvSpPr>
        <p:spPr>
          <a:xfrm>
            <a:off x="571472" y="3571876"/>
            <a:ext cx="896399" cy="461665"/>
          </a:xfrm>
          <a:prstGeom prst="rect">
            <a:avLst/>
          </a:prstGeom>
          <a:noFill/>
        </p:spPr>
        <p:txBody>
          <a:bodyPr wrap="none" rtlCol="0">
            <a:spAutoFit/>
          </a:bodyPr>
          <a:lstStyle/>
          <a:p>
            <a:r>
              <a:rPr lang="en-US" sz="2400" b="1" dirty="0" smtClean="0"/>
              <a:t>Input</a:t>
            </a:r>
            <a:endParaRPr lang="en-US" sz="2400" b="1" dirty="0"/>
          </a:p>
        </p:txBody>
      </p:sp>
      <p:sp>
        <p:nvSpPr>
          <p:cNvPr id="7" name="TextBox 6"/>
          <p:cNvSpPr txBox="1"/>
          <p:nvPr/>
        </p:nvSpPr>
        <p:spPr>
          <a:xfrm>
            <a:off x="7703195" y="3214686"/>
            <a:ext cx="1512275" cy="523220"/>
          </a:xfrm>
          <a:prstGeom prst="rect">
            <a:avLst/>
          </a:prstGeom>
          <a:noFill/>
        </p:spPr>
        <p:txBody>
          <a:bodyPr wrap="square" rtlCol="0">
            <a:spAutoFit/>
          </a:bodyPr>
          <a:lstStyle/>
          <a:p>
            <a:r>
              <a:rPr lang="en-US" sz="2800" b="1" dirty="0" smtClean="0"/>
              <a:t>Output</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68"/>
            <a:ext cx="7772400" cy="914400"/>
          </a:xfrm>
        </p:spPr>
        <p:txBody>
          <a:bodyPr/>
          <a:lstStyle/>
          <a:p>
            <a:r>
              <a:rPr lang="en-US" b="1" dirty="0" smtClean="0"/>
              <a:t>Types of pipelines</a:t>
            </a:r>
            <a:endParaRPr lang="en-US" dirty="0"/>
          </a:p>
        </p:txBody>
      </p:sp>
      <p:sp>
        <p:nvSpPr>
          <p:cNvPr id="3" name="Content Placeholder 2"/>
          <p:cNvSpPr>
            <a:spLocks noGrp="1"/>
          </p:cNvSpPr>
          <p:nvPr>
            <p:ph idx="1"/>
          </p:nvPr>
        </p:nvSpPr>
        <p:spPr>
          <a:xfrm>
            <a:off x="214282" y="500042"/>
            <a:ext cx="8715436" cy="6143668"/>
          </a:xfrm>
        </p:spPr>
        <p:txBody>
          <a:bodyPr>
            <a:normAutofit fontScale="77500" lnSpcReduction="20000"/>
          </a:bodyPr>
          <a:lstStyle/>
          <a:p>
            <a:pPr algn="just"/>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are two types of pipelines in computer processing.</a:t>
            </a:r>
          </a:p>
          <a:p>
            <a:pPr algn="just"/>
            <a:r>
              <a:rPr lang="en-US" b="1" dirty="0" smtClean="0">
                <a:solidFill>
                  <a:srgbClr val="FF0000"/>
                </a:solidFill>
                <a:latin typeface="Times New Roman" pitchFamily="18" charset="0"/>
                <a:cs typeface="Times New Roman" pitchFamily="18" charset="0"/>
              </a:rPr>
              <a:t>Instruction pipeline</a:t>
            </a:r>
          </a:p>
          <a:p>
            <a:pPr algn="just"/>
            <a:r>
              <a:rPr lang="en-US" dirty="0" smtClean="0">
                <a:latin typeface="Times New Roman" pitchFamily="18" charset="0"/>
                <a:cs typeface="Times New Roman" pitchFamily="18" charset="0"/>
              </a:rPr>
              <a:t>The instruction pipeline represents the stages in which an instruction is moved through the various segments of the processor, starting from fetching and then buffering, decoding and executing. One segment reads instructions from the memory, while, simultaneously, previous instructions are executed in other segments. Since these processes happen in an overlapping manner, the </a:t>
            </a:r>
            <a:r>
              <a:rPr lang="en-US" u="sng" dirty="0" smtClean="0">
                <a:latin typeface="Times New Roman" pitchFamily="18" charset="0"/>
                <a:cs typeface="Times New Roman" pitchFamily="18" charset="0"/>
                <a:hlinkClick r:id="rId2"/>
              </a:rPr>
              <a:t>throughput</a:t>
            </a:r>
            <a:r>
              <a:rPr lang="en-US" dirty="0" smtClean="0">
                <a:latin typeface="Times New Roman" pitchFamily="18" charset="0"/>
                <a:cs typeface="Times New Roman" pitchFamily="18" charset="0"/>
              </a:rPr>
              <a:t> of the entire system increases. The pipeline's efficiency can be further increased by dividing the instruction cycle into equal-duration segments.</a:t>
            </a:r>
          </a:p>
          <a:p>
            <a:pPr algn="just"/>
            <a:r>
              <a:rPr lang="en-US" b="1" dirty="0" smtClean="0">
                <a:solidFill>
                  <a:srgbClr val="FF0000"/>
                </a:solidFill>
                <a:latin typeface="Times New Roman" pitchFamily="18" charset="0"/>
                <a:cs typeface="Times New Roman" pitchFamily="18" charset="0"/>
              </a:rPr>
              <a:t>Arithmetic pipeline</a:t>
            </a:r>
          </a:p>
          <a:p>
            <a:pPr algn="just"/>
            <a:r>
              <a:rPr lang="en-US" dirty="0" smtClean="0">
                <a:latin typeface="Times New Roman" pitchFamily="18" charset="0"/>
                <a:cs typeface="Times New Roman" pitchFamily="18" charset="0"/>
              </a:rPr>
              <a:t>The arithmetic pipeline represents the parts of an arithmetic operation that can be broken down and overlapped as they are performed. It can be used for used for arithmetic operations, such as floating-point operations, multiplication of fixed-point numbers, etc. Registers are used to store any intermediate results that are then passed on to the next stage for further processing.</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
            <a:ext cx="7772400" cy="914400"/>
          </a:xfrm>
        </p:spPr>
        <p:txBody>
          <a:bodyPr/>
          <a:lstStyle/>
          <a:p>
            <a:r>
              <a:rPr lang="en-US" dirty="0" smtClean="0"/>
              <a:t>Throughput &amp; Speed :-</a:t>
            </a:r>
            <a:endParaRPr lang="en-US" dirty="0"/>
          </a:p>
        </p:txBody>
      </p:sp>
      <p:sp>
        <p:nvSpPr>
          <p:cNvPr id="3" name="Content Placeholder 2"/>
          <p:cNvSpPr>
            <a:spLocks noGrp="1"/>
          </p:cNvSpPr>
          <p:nvPr>
            <p:ph idx="1"/>
          </p:nvPr>
        </p:nvSpPr>
        <p:spPr>
          <a:xfrm>
            <a:off x="214282" y="857232"/>
            <a:ext cx="8643998" cy="5786478"/>
          </a:xfrm>
        </p:spPr>
        <p:txBody>
          <a:bodyPr/>
          <a:lstStyle/>
          <a:p>
            <a:r>
              <a:rPr lang="en-US" dirty="0" smtClean="0">
                <a:latin typeface="Times New Roman" pitchFamily="18" charset="0"/>
                <a:cs typeface="Times New Roman" pitchFamily="18" charset="0"/>
              </a:rPr>
              <a:t>Throughput = Number of instruction / Total time to complete the instruction</a:t>
            </a:r>
          </a:p>
          <a:p>
            <a:endParaRPr lang="en-US" dirty="0" smtClean="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srcRect/>
          <a:stretch>
            <a:fillRect/>
          </a:stretch>
        </p:blipFill>
        <p:spPr bwMode="auto">
          <a:xfrm>
            <a:off x="642910" y="2071678"/>
            <a:ext cx="7929618" cy="1747847"/>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642910" y="4286256"/>
            <a:ext cx="8143932"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1445</TotalTime>
  <Words>547</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Metro</vt:lpstr>
      <vt:lpstr>VI  Performance enhancement:- techniques: Pipelining: Basic concepts of pipelining, Through put and speedup, pipeline hazards. Parallel processing: Introduction to parallel processing, Introduction to Network, Cache coherence  </vt:lpstr>
      <vt:lpstr>Parallel processing</vt:lpstr>
      <vt:lpstr>Slide 3</vt:lpstr>
      <vt:lpstr>Types of Parallel processing </vt:lpstr>
      <vt:lpstr>Pipelining:-</vt:lpstr>
      <vt:lpstr>Pipelining Process :-</vt:lpstr>
      <vt:lpstr>Slide 7</vt:lpstr>
      <vt:lpstr>Types of pipelines</vt:lpstr>
      <vt:lpstr>Throughput &amp; Speed :-</vt:lpstr>
      <vt:lpstr>Pipeline Hazards</vt:lpstr>
      <vt:lpstr>Slide 11</vt:lpstr>
      <vt:lpstr>Examples of Hazard:-</vt:lpstr>
      <vt:lpstr>Introduction to Networks :-</vt:lpstr>
      <vt:lpstr>Cache coherence:-</vt:lpstr>
      <vt:lpstr>Slide 15</vt:lpstr>
      <vt:lpstr>tq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  Performance enhancement:- techniques: Pipelining: Basic concepts of pipelining, Through put and speedup, pipeline hazards. Parallel processing: Introduction to parallel processing, Introduction to Network, Cache coherence  </dc:title>
  <dc:creator>Windows User</dc:creator>
  <cp:lastModifiedBy>Windows User</cp:lastModifiedBy>
  <cp:revision>19</cp:revision>
  <dcterms:created xsi:type="dcterms:W3CDTF">2023-06-14T00:34:28Z</dcterms:created>
  <dcterms:modified xsi:type="dcterms:W3CDTF">2023-06-22T04:44:56Z</dcterms:modified>
</cp:coreProperties>
</file>