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77" r:id="rId8"/>
    <p:sldId id="278" r:id="rId9"/>
    <p:sldId id="279" r:id="rId10"/>
    <p:sldId id="276" r:id="rId11"/>
    <p:sldId id="280" r:id="rId12"/>
    <p:sldId id="281"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2D371-6440-4F02-A67A-C5CCEC0B97F2}" v="375" dt="2024-01-29T08:24:42.385"/>
    <p1510:client id="{35362175-0C08-4B9F-A57D-C0B7A96D2DE9}" v="326" dt="2024-01-29T18:12:09.084"/>
    <p1510:client id="{F4164BD5-1249-416F-B8E4-604715801ACE}" v="448" dt="2024-01-29T19:10:37.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1/29/2024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1/29/2024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82639" y="638725"/>
            <a:ext cx="4483903" cy="3163224"/>
          </a:xfrm>
        </p:spPr>
        <p:txBody>
          <a:bodyPr anchor="t">
            <a:normAutofit/>
          </a:bodyPr>
          <a:lstStyle/>
          <a:p>
            <a:r>
              <a:rPr lang="en-US" sz="4400"/>
              <a:t>IMAGE SCRIPT EXTRACTOR</a:t>
            </a:r>
            <a:br>
              <a:rPr lang="en-US" sz="4400"/>
            </a:br>
            <a:r>
              <a:rPr lang="en-US" sz="4400" b="0">
                <a:latin typeface="Calibri"/>
                <a:cs typeface="Calibri"/>
              </a:rPr>
              <a:t>          BY</a:t>
            </a:r>
            <a:br>
              <a:rPr lang="en-US" sz="4400"/>
            </a:br>
            <a:r>
              <a:rPr lang="en-US" sz="4400"/>
              <a:t>Kumhar Parash Kumari</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82638" y="4101573"/>
            <a:ext cx="4408228" cy="1954814"/>
          </a:xfrm>
        </p:spPr>
        <p:txBody>
          <a:bodyPr vert="horz" lIns="91440" tIns="45720" rIns="91440" bIns="45720" rtlCol="0" anchor="b">
            <a:noAutofit/>
          </a:bodyPr>
          <a:lstStyle/>
          <a:p>
            <a:r>
              <a:rPr lang="en-US" sz="1600" dirty="0"/>
              <a:t>CLASS  : CSE-3E            </a:t>
            </a:r>
          </a:p>
          <a:p>
            <a:r>
              <a:rPr lang="en-US" sz="1600" dirty="0"/>
              <a:t>ROLL.NO  : 05</a:t>
            </a:r>
          </a:p>
          <a:p>
            <a:r>
              <a:rPr lang="en-US" sz="1600" dirty="0"/>
              <a:t>ID            :  S190103</a:t>
            </a:r>
          </a:p>
          <a:p>
            <a:r>
              <a:rPr lang="en-US" sz="1600" dirty="0"/>
              <a:t>EMAIL  : s190103@rguktsklm.ac.in</a:t>
            </a:r>
          </a:p>
          <a:p>
            <a:r>
              <a:rPr lang="en-US" sz="1600" dirty="0"/>
              <a:t>PHONE : +91 7013744091</a:t>
            </a:r>
          </a:p>
          <a:p>
            <a:endParaRPr lang="en-US" sz="800"/>
          </a:p>
        </p:txBody>
      </p:sp>
      <p:sp>
        <p:nvSpPr>
          <p:cNvPr id="48" name="Rectangle 4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A0E3A76-E2B9-EDF7-AFD2-BF6CDCD1E76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960853" y="1249305"/>
            <a:ext cx="4641009" cy="3827425"/>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6873222" y="810823"/>
            <a:ext cx="4840010" cy="1807305"/>
          </a:xfrm>
        </p:spPr>
        <p:txBody>
          <a:bodyPr vert="horz" lIns="91440" tIns="45720" rIns="91440" bIns="45720" rtlCol="0" anchor="ctr">
            <a:normAutofit/>
          </a:bodyPr>
          <a:lstStyle/>
          <a:p>
            <a:r>
              <a:rPr lang="en-US" sz="4400" dirty="0"/>
              <a:t>   Thank you</a:t>
            </a:r>
          </a:p>
        </p:txBody>
      </p:sp>
      <p:pic>
        <p:nvPicPr>
          <p:cNvPr id="20" name="Picture 19">
            <a:extLst>
              <a:ext uri="{FF2B5EF4-FFF2-40B4-BE49-F238E27FC236}">
                <a16:creationId xmlns:a16="http://schemas.microsoft.com/office/drawing/2014/main" id="{EA5828B3-8F96-9D6B-2567-566BE171E79B}"/>
              </a:ext>
            </a:extLst>
          </p:cNvPr>
          <p:cNvPicPr>
            <a:picLocks noChangeAspect="1"/>
          </p:cNvPicPr>
          <p:nvPr/>
        </p:nvPicPr>
        <p:blipFill rotWithShape="1">
          <a:blip r:embed="rId2"/>
          <a:srcRect l="21548" r="22711" b="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5" name="TextBox 4">
            <a:extLst>
              <a:ext uri="{FF2B5EF4-FFF2-40B4-BE49-F238E27FC236}">
                <a16:creationId xmlns:a16="http://schemas.microsoft.com/office/drawing/2014/main" id="{76DF1067-0605-1FE2-0777-5D4A5A13691E}"/>
              </a:ext>
            </a:extLst>
          </p:cNvPr>
          <p:cNvSpPr txBox="1"/>
          <p:nvPr/>
        </p:nvSpPr>
        <p:spPr>
          <a:xfrm>
            <a:off x="6254996" y="3066542"/>
            <a:ext cx="4840010" cy="38436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Bef>
                <a:spcPts val="1000"/>
              </a:spcBef>
            </a:pPr>
            <a:r>
              <a:rPr lang="en-US" sz="2000"/>
              <a:t>Kumhar Parash Kumari</a:t>
            </a:r>
            <a:endParaRPr lang="en-US"/>
          </a:p>
          <a:p>
            <a:pPr algn="ctr">
              <a:lnSpc>
                <a:spcPct val="90000"/>
              </a:lnSpc>
              <a:spcBef>
                <a:spcPts val="1000"/>
              </a:spcBef>
            </a:pPr>
            <a:r>
              <a:rPr lang="en-US" sz="2000"/>
              <a:t> S190103   </a:t>
            </a:r>
          </a:p>
          <a:p>
            <a:pPr algn="ctr">
              <a:lnSpc>
                <a:spcPct val="90000"/>
              </a:lnSpc>
              <a:spcBef>
                <a:spcPts val="1000"/>
              </a:spcBef>
            </a:pPr>
            <a:r>
              <a:rPr lang="en-US" sz="2000"/>
              <a:t> CSE-3E    </a:t>
            </a:r>
          </a:p>
          <a:p>
            <a:pPr algn="ctr">
              <a:lnSpc>
                <a:spcPct val="90000"/>
              </a:lnSpc>
              <a:spcBef>
                <a:spcPts val="1000"/>
              </a:spcBef>
            </a:pPr>
            <a:r>
              <a:rPr lang="en-US" sz="2000"/>
              <a:t> Roll.No:05</a:t>
            </a:r>
          </a:p>
          <a:p>
            <a:pPr indent="-2286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2493" y="238539"/>
            <a:ext cx="11018520" cy="1434415"/>
          </a:xfrm>
        </p:spPr>
        <p:txBody>
          <a:bodyPr anchor="b">
            <a:normAutofit/>
          </a:bodyPr>
          <a:lstStyle/>
          <a:p>
            <a:r>
              <a:rPr lang="en-US" sz="5400"/>
              <a:t>Abstract</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200">
                <a:ea typeface="+mn-lt"/>
                <a:cs typeface="+mn-lt"/>
              </a:rPr>
              <a:t>ImageScript Extractor employs state-of-the-art OCR technology to revolutionize text extraction from images. Utilizing deep learning models, it ensures precise recognition of diverse fonts and styles. The system adapts to varying image qualities and formats, providing real-time, accurate results. With multi-language support, it caters to a global audience, enhancing accessibility. A user-friendly interface facilitates seamless integration, making ImageScript Extractor a cutting-edge solution for image-based text extraction.</a:t>
            </a:r>
            <a:endParaRPr lang="en-US" sz="2200"/>
          </a:p>
        </p:txBody>
      </p:sp>
      <p:pic>
        <p:nvPicPr>
          <p:cNvPr id="7" name="Picture 6" descr="Image to text: How to extract text from pictures on Mac">
            <a:extLst>
              <a:ext uri="{FF2B5EF4-FFF2-40B4-BE49-F238E27FC236}">
                <a16:creationId xmlns:a16="http://schemas.microsoft.com/office/drawing/2014/main" id="{AB534655-1452-9FFF-5D8D-25573FDFBB16}"/>
              </a:ext>
            </a:extLst>
          </p:cNvPr>
          <p:cNvPicPr>
            <a:picLocks noChangeAspect="1"/>
          </p:cNvPicPr>
          <p:nvPr/>
        </p:nvPicPr>
        <p:blipFill rotWithShape="1">
          <a:blip r:embed="rId2"/>
          <a:srcRect l="25738" r="24149"/>
          <a:stretch/>
        </p:blipFill>
        <p:spPr>
          <a:xfrm>
            <a:off x="7675658" y="2093976"/>
            <a:ext cx="3941064" cy="4096512"/>
          </a:xfrm>
          <a:prstGeom prst="rect">
            <a:avLst/>
          </a:prstGeom>
        </p:spPr>
      </p:pic>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a:pPr>
                <a:spcAft>
                  <a:spcPts val="600"/>
                </a:spcAft>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38200" y="365125"/>
            <a:ext cx="10515600" cy="1325563"/>
          </a:xfrm>
        </p:spPr>
        <p:txBody>
          <a:bodyPr>
            <a:normAutofit/>
          </a:bodyPr>
          <a:lstStyle/>
          <a:p>
            <a:r>
              <a:rPr lang="en-US" sz="5400"/>
              <a:t>Existing system Disadvantages</a:t>
            </a:r>
          </a:p>
        </p:txBody>
      </p:sp>
      <p:sp>
        <p:nvSpPr>
          <p:cNvPr id="5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500">
                <a:latin typeface="Calibri"/>
                <a:ea typeface="+mn-lt"/>
                <a:cs typeface="+mn-lt"/>
              </a:rPr>
              <a:t>While there are various existing projects and technologies for extracting text from images, they may still have some disadvantages or limitations. Here are common drawbacks associated with some of these projects:</a:t>
            </a:r>
            <a:endParaRPr lang="en-US" sz="1500">
              <a:latin typeface="Calibri"/>
              <a:cs typeface="Calibri"/>
            </a:endParaRPr>
          </a:p>
          <a:p>
            <a:r>
              <a:rPr lang="en-US" sz="1500" b="1">
                <a:latin typeface="Calibri"/>
                <a:ea typeface="+mn-lt"/>
                <a:cs typeface="+mn-lt"/>
              </a:rPr>
              <a:t>Accuracy Challenges:</a:t>
            </a:r>
            <a:endParaRPr lang="en-US" sz="1500">
              <a:latin typeface="Calibri"/>
              <a:cs typeface="Calibri"/>
            </a:endParaRPr>
          </a:p>
          <a:p>
            <a:pPr marL="742950" lvl="1" indent="-285750">
              <a:buFont typeface="Arial"/>
              <a:buChar char="•"/>
            </a:pPr>
            <a:r>
              <a:rPr lang="en-US" sz="1500">
                <a:latin typeface="Calibri"/>
                <a:ea typeface="+mn-lt"/>
                <a:cs typeface="+mn-lt"/>
              </a:rPr>
              <a:t>OCR systems might struggle with accurately recognizing text in images with unusual fonts, styles, or distorted characters.</a:t>
            </a:r>
            <a:endParaRPr lang="en-US" sz="1500">
              <a:latin typeface="Calibri"/>
              <a:cs typeface="Calibri"/>
            </a:endParaRPr>
          </a:p>
          <a:p>
            <a:pPr marL="742950" lvl="1" indent="-285750">
              <a:buFont typeface="Arial"/>
              <a:buChar char="•"/>
            </a:pPr>
            <a:r>
              <a:rPr lang="en-US" sz="1500">
                <a:latin typeface="Calibri"/>
                <a:ea typeface="+mn-lt"/>
                <a:cs typeface="+mn-lt"/>
              </a:rPr>
              <a:t>Complex backgrounds, noise, or low-quality images can lead to misinterpretations, affecting overall accuracy.</a:t>
            </a:r>
            <a:endParaRPr lang="en-US" sz="1500">
              <a:latin typeface="Calibri"/>
              <a:cs typeface="Calibri"/>
            </a:endParaRPr>
          </a:p>
          <a:p>
            <a:pPr>
              <a:buFont typeface="Arial"/>
              <a:buChar char="•"/>
            </a:pPr>
            <a:r>
              <a:rPr lang="en-US" sz="1500" b="1">
                <a:latin typeface="Calibri"/>
                <a:ea typeface="+mn-lt"/>
                <a:cs typeface="+mn-lt"/>
              </a:rPr>
              <a:t>Limited Language Support:</a:t>
            </a:r>
            <a:endParaRPr lang="en-US" sz="1500">
              <a:latin typeface="Calibri"/>
              <a:cs typeface="Calibri"/>
            </a:endParaRPr>
          </a:p>
          <a:p>
            <a:pPr marL="742950" lvl="1" indent="-285750">
              <a:buFont typeface="Arial"/>
              <a:buChar char="•"/>
            </a:pPr>
            <a:r>
              <a:rPr lang="en-US" sz="1500">
                <a:latin typeface="Calibri"/>
                <a:ea typeface="+mn-lt"/>
                <a:cs typeface="+mn-lt"/>
              </a:rPr>
              <a:t>Some OCR systems may not support a wide range of languages, limiting their applicability in multilingual or global contexts.</a:t>
            </a:r>
            <a:endParaRPr lang="en-US" sz="1500">
              <a:latin typeface="Calibri"/>
              <a:cs typeface="Calibri"/>
            </a:endParaRPr>
          </a:p>
          <a:p>
            <a:pPr>
              <a:buFont typeface="Arial"/>
              <a:buChar char="•"/>
            </a:pPr>
            <a:r>
              <a:rPr lang="en-US" sz="1500" b="1">
                <a:latin typeface="Calibri"/>
                <a:ea typeface="+mn-lt"/>
                <a:cs typeface="+mn-lt"/>
              </a:rPr>
              <a:t>Processing Speed:</a:t>
            </a:r>
            <a:endParaRPr lang="en-US" sz="1500">
              <a:latin typeface="Calibri"/>
              <a:cs typeface="Calibri"/>
            </a:endParaRPr>
          </a:p>
          <a:p>
            <a:pPr marL="742950" lvl="1" indent="-285750">
              <a:buFont typeface="Arial"/>
              <a:buChar char="•"/>
            </a:pPr>
            <a:r>
              <a:rPr lang="en-US" sz="1500">
                <a:latin typeface="Calibri"/>
                <a:ea typeface="+mn-lt"/>
                <a:cs typeface="+mn-lt"/>
              </a:rPr>
              <a:t>Processing time can be a concern, especially for real-time applications. Some OCR systems might not be optimized for swift text extraction from images.</a:t>
            </a:r>
            <a:endParaRPr lang="en-US" sz="1500">
              <a:latin typeface="Calibri"/>
              <a:cs typeface="Calibri"/>
            </a:endParaRPr>
          </a:p>
          <a:p>
            <a:pPr>
              <a:buFont typeface="Arial"/>
              <a:buChar char="•"/>
            </a:pPr>
            <a:r>
              <a:rPr lang="en-US" sz="1500" b="1">
                <a:latin typeface="Calibri"/>
                <a:ea typeface="+mn-lt"/>
                <a:cs typeface="+mn-lt"/>
              </a:rPr>
              <a:t>Adaptability to Image Variability:</a:t>
            </a:r>
            <a:endParaRPr lang="en-US" sz="1500">
              <a:latin typeface="Calibri"/>
              <a:cs typeface="Calibri"/>
            </a:endParaRPr>
          </a:p>
          <a:p>
            <a:pPr marL="742950" lvl="1" indent="-285750">
              <a:buFont typeface="Arial"/>
              <a:buChar char="•"/>
            </a:pPr>
            <a:r>
              <a:rPr lang="en-US" sz="1500">
                <a:latin typeface="Calibri"/>
                <a:ea typeface="+mn-lt"/>
                <a:cs typeface="+mn-lt"/>
              </a:rPr>
              <a:t>Certain projects may face difficulties in adapting to different image qualities, resolutions, or formats, making them less versatile in handling diverse visual content.</a:t>
            </a:r>
            <a:endParaRPr lang="en-US" sz="1500">
              <a:latin typeface="Calibri"/>
            </a:endParaRPr>
          </a:p>
          <a:p>
            <a:endParaRPr lang="en-US" sz="150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2D6C62-8460-F7C9-59DB-AA2242AD3A4E}"/>
              </a:ext>
            </a:extLst>
          </p:cNvPr>
          <p:cNvSpPr>
            <a:spLocks noGrp="1"/>
          </p:cNvSpPr>
          <p:nvPr>
            <p:ph idx="1"/>
          </p:nvPr>
        </p:nvSpPr>
        <p:spPr>
          <a:xfrm>
            <a:off x="838200" y="1929384"/>
            <a:ext cx="10515600" cy="4251960"/>
          </a:xfrm>
        </p:spPr>
        <p:txBody>
          <a:bodyPr vert="horz" lIns="91440" tIns="45720" rIns="91440" bIns="45720" rtlCol="0">
            <a:normAutofit/>
          </a:bodyPr>
          <a:lstStyle/>
          <a:p>
            <a:pPr marL="285750" indent="-285750">
              <a:buFont typeface="Arial,Sans-Serif"/>
              <a:buChar char="•"/>
            </a:pPr>
            <a:r>
              <a:rPr lang="en-US" sz="1900" b="1">
                <a:latin typeface="Arial"/>
                <a:cs typeface="Arial"/>
              </a:rPr>
              <a:t>Dependence on Image Quality:</a:t>
            </a:r>
            <a:endParaRPr lang="en-US" sz="1900">
              <a:latin typeface="Arial"/>
              <a:cs typeface="Arial"/>
            </a:endParaRPr>
          </a:p>
          <a:p>
            <a:pPr marL="742950" lvl="1" indent="-285750">
              <a:buFont typeface="Arial,Sans-Serif"/>
              <a:buChar char="•"/>
            </a:pPr>
            <a:r>
              <a:rPr lang="en-US" sz="1900">
                <a:latin typeface="Arial"/>
                <a:cs typeface="Arial"/>
              </a:rPr>
              <a:t>OCR accuracy can significantly decrease when dealing with low-quality images, images with poor lighting, or those containing artifacts.</a:t>
            </a:r>
          </a:p>
          <a:p>
            <a:pPr marL="285750" indent="-285750">
              <a:buFont typeface="Arial,Sans-Serif"/>
              <a:buChar char="•"/>
            </a:pPr>
            <a:r>
              <a:rPr lang="en-US" sz="1900" b="1">
                <a:latin typeface="Arial"/>
                <a:cs typeface="Arial"/>
              </a:rPr>
              <a:t>Contextual Understanding:</a:t>
            </a:r>
            <a:endParaRPr lang="en-US" sz="1900">
              <a:latin typeface="Arial"/>
              <a:cs typeface="Arial"/>
            </a:endParaRPr>
          </a:p>
          <a:p>
            <a:pPr marL="742950" lvl="1" indent="-285750">
              <a:buFont typeface="Arial,Sans-Serif"/>
              <a:buChar char="•"/>
            </a:pPr>
            <a:r>
              <a:rPr lang="en-US" sz="1900">
                <a:latin typeface="Arial"/>
                <a:cs typeface="Arial"/>
              </a:rPr>
              <a:t>Understanding the context of the text within an image might be challenging for some systems. This can lead to errors when dealing with images containing multiple languages, symbols, or complex layouts.</a:t>
            </a:r>
          </a:p>
          <a:p>
            <a:pPr marL="285750" indent="-285750">
              <a:buFont typeface="Arial,Sans-Serif"/>
              <a:buChar char="•"/>
            </a:pPr>
            <a:r>
              <a:rPr lang="en-US" sz="1900" b="1">
                <a:latin typeface="Arial"/>
                <a:cs typeface="Arial"/>
              </a:rPr>
              <a:t>Resource Intensiveness:</a:t>
            </a:r>
            <a:endParaRPr lang="en-US" sz="1900">
              <a:latin typeface="Arial"/>
              <a:cs typeface="Arial"/>
            </a:endParaRPr>
          </a:p>
          <a:p>
            <a:pPr marL="742950" lvl="1" indent="-285750">
              <a:buFont typeface="Arial,Sans-Serif"/>
              <a:buChar char="•"/>
            </a:pPr>
            <a:r>
              <a:rPr lang="en-US" sz="1900">
                <a:latin typeface="Arial"/>
                <a:cs typeface="Arial"/>
              </a:rPr>
              <a:t>Some OCR solutions may require significant computational resources, making them less suitable for applications with resource constraints, such as mobile devices.</a:t>
            </a:r>
          </a:p>
          <a:p>
            <a:pPr marL="285750" indent="-285750">
              <a:buFont typeface="Arial,Sans-Serif"/>
              <a:buChar char="•"/>
            </a:pPr>
            <a:r>
              <a:rPr lang="en-US" sz="1900" b="1">
                <a:latin typeface="Arial"/>
                <a:cs typeface="Arial"/>
              </a:rPr>
              <a:t>Lack of Robustness to Changes:</a:t>
            </a:r>
            <a:endParaRPr lang="en-US" sz="1900">
              <a:latin typeface="Arial"/>
              <a:cs typeface="Arial"/>
            </a:endParaRPr>
          </a:p>
          <a:p>
            <a:pPr marL="742950" lvl="1" indent="-285750">
              <a:buFont typeface="Arial,Sans-Serif"/>
              <a:buChar char="•"/>
            </a:pPr>
            <a:r>
              <a:rPr lang="en-US" sz="1900">
                <a:latin typeface="Arial"/>
                <a:cs typeface="Arial"/>
              </a:rPr>
              <a:t>Changes in the OCR system's environment, such as updates in fonts or languages, may require substantial retraining, making the system less adaptable to dynamic conditions.</a:t>
            </a:r>
          </a:p>
          <a:p>
            <a:endParaRPr lang="en-US" sz="1900">
              <a:ea typeface="+mn-lt"/>
              <a:cs typeface="+mn-lt"/>
            </a:endParaRPr>
          </a:p>
          <a:p>
            <a:endParaRPr lang="en-US" sz="1900"/>
          </a:p>
        </p:txBody>
      </p:sp>
      <p:sp>
        <p:nvSpPr>
          <p:cNvPr id="4" name="Footer Placeholder 3">
            <a:extLst>
              <a:ext uri="{FF2B5EF4-FFF2-40B4-BE49-F238E27FC236}">
                <a16:creationId xmlns:a16="http://schemas.microsoft.com/office/drawing/2014/main" id="{FC5FDA8D-7A0F-7D25-F696-3995736C264B}"/>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dirty="0"/>
              <a:t>IMAGE SCRIPT EXTRACTOR</a:t>
            </a:r>
          </a:p>
        </p:txBody>
      </p:sp>
      <p:sp>
        <p:nvSpPr>
          <p:cNvPr id="5" name="Slide Number Placeholder 4">
            <a:extLst>
              <a:ext uri="{FF2B5EF4-FFF2-40B4-BE49-F238E27FC236}">
                <a16:creationId xmlns:a16="http://schemas.microsoft.com/office/drawing/2014/main" id="{803BFE58-30B4-8593-8D77-DB4805C8FF8F}"/>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4</a:t>
            </a:fld>
            <a:endParaRPr lang="en-US"/>
          </a:p>
        </p:txBody>
      </p:sp>
      <p:sp>
        <p:nvSpPr>
          <p:cNvPr id="8" name="Title 1">
            <a:extLst>
              <a:ext uri="{FF2B5EF4-FFF2-40B4-BE49-F238E27FC236}">
                <a16:creationId xmlns:a16="http://schemas.microsoft.com/office/drawing/2014/main" id="{F574735A-2305-2B43-CB6F-131B9804671B}"/>
              </a:ext>
            </a:extLst>
          </p:cNvPr>
          <p:cNvSpPr>
            <a:spLocks noGrp="1"/>
          </p:cNvSpPr>
          <p:nvPr>
            <p:ph type="title"/>
          </p:nvPr>
        </p:nvSpPr>
        <p:spPr>
          <a:xfrm>
            <a:off x="1115568" y="548640"/>
            <a:ext cx="10168128" cy="1179576"/>
          </a:xfrm>
        </p:spPr>
        <p:txBody>
          <a:bodyPr>
            <a:normAutofit/>
          </a:bodyPr>
          <a:lstStyle/>
          <a:p>
            <a:r>
              <a:rPr lang="en-US" sz="4000" dirty="0"/>
              <a:t>Existing system Disadvantages</a:t>
            </a:r>
          </a:p>
        </p:txBody>
      </p:sp>
    </p:spTree>
    <p:extLst>
      <p:ext uri="{BB962C8B-B14F-4D97-AF65-F5344CB8AC3E}">
        <p14:creationId xmlns:p14="http://schemas.microsoft.com/office/powerpoint/2010/main" val="177288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3FC2E-9504-74E4-17DB-CC2B4C663248}"/>
              </a:ext>
            </a:extLst>
          </p:cNvPr>
          <p:cNvSpPr>
            <a:spLocks noGrp="1"/>
          </p:cNvSpPr>
          <p:nvPr>
            <p:ph type="title"/>
          </p:nvPr>
        </p:nvSpPr>
        <p:spPr>
          <a:xfrm>
            <a:off x="838200" y="365125"/>
            <a:ext cx="10515600" cy="1325563"/>
          </a:xfrm>
        </p:spPr>
        <p:txBody>
          <a:bodyPr>
            <a:normAutofit/>
          </a:bodyPr>
          <a:lstStyle/>
          <a:p>
            <a:r>
              <a:rPr lang="en-US" sz="5400" dirty="0"/>
              <a:t>Proposed System Advantages</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5798E6-A575-F78F-6287-23A0819CD50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900" b="1">
                <a:ea typeface="+mn-lt"/>
                <a:cs typeface="+mn-lt"/>
              </a:rPr>
              <a:t>High Accuracy and Precision:</a:t>
            </a:r>
            <a:r>
              <a:rPr lang="en-US" sz="1900">
                <a:ea typeface="+mn-lt"/>
                <a:cs typeface="+mn-lt"/>
              </a:rPr>
              <a:t> The system utilizes advanced Optical Character Recognition (OCR) technology, incorporating state-of-the-art deep learning models. This ensures exceptional accuracy and precision in recognizing and extracting text from images, even in challenging visual scenarios.</a:t>
            </a:r>
          </a:p>
          <a:p>
            <a:r>
              <a:rPr lang="en-US" sz="1900" b="1">
                <a:ea typeface="+mn-lt"/>
                <a:cs typeface="+mn-lt"/>
              </a:rPr>
              <a:t>Adaptability to Diverse Fonts and Styles:</a:t>
            </a:r>
            <a:r>
              <a:rPr lang="en-US" sz="1900">
                <a:ea typeface="+mn-lt"/>
                <a:cs typeface="+mn-lt"/>
              </a:rPr>
              <a:t> The proposed system excels in handling diverse fonts, writing styles, and character variations. Its adaptability ensures reliable text extraction from images with different linguistic and stylistic elements, contributing to increased versatility.</a:t>
            </a:r>
          </a:p>
          <a:p>
            <a:r>
              <a:rPr lang="en-US" sz="1900" b="1">
                <a:ea typeface="+mn-lt"/>
                <a:cs typeface="+mn-lt"/>
              </a:rPr>
              <a:t>Real-time Processing Capabilities:</a:t>
            </a:r>
            <a:r>
              <a:rPr lang="en-US" sz="1900">
                <a:ea typeface="+mn-lt"/>
                <a:cs typeface="+mn-lt"/>
              </a:rPr>
              <a:t> With a focus on efficiency, the system is designed for real-time text extraction. This feature makes it suitable for applications requiring immediate access to textual information, enhancing its utility in dynamic environments.</a:t>
            </a:r>
          </a:p>
          <a:p>
            <a:r>
              <a:rPr lang="en-US" sz="1900" b="1">
                <a:ea typeface="+mn-lt"/>
                <a:cs typeface="+mn-lt"/>
              </a:rPr>
              <a:t>Global Applicability with Multilingual Support:</a:t>
            </a:r>
            <a:r>
              <a:rPr lang="en-US" sz="1900">
                <a:ea typeface="+mn-lt"/>
                <a:cs typeface="+mn-lt"/>
              </a:rPr>
              <a:t> To cater to a diverse user base, the system supports multiple languages, making it globally accessible. This feature ensures that users from various linguistic backgrounds can benefit from the accurate extraction of text from images.</a:t>
            </a:r>
          </a:p>
          <a:p>
            <a:endParaRPr lang="en-US" sz="1900">
              <a:ea typeface="+mn-lt"/>
              <a:cs typeface="+mn-lt"/>
            </a:endParaRPr>
          </a:p>
          <a:p>
            <a:endParaRPr lang="en-US" sz="1900"/>
          </a:p>
        </p:txBody>
      </p:sp>
      <p:sp>
        <p:nvSpPr>
          <p:cNvPr id="4" name="Footer Placeholder 3">
            <a:extLst>
              <a:ext uri="{FF2B5EF4-FFF2-40B4-BE49-F238E27FC236}">
                <a16:creationId xmlns:a16="http://schemas.microsoft.com/office/drawing/2014/main" id="{93317042-9AD1-3DFA-B62B-26C70C43DB15}"/>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dirty="0"/>
              <a:t>PRESENTATION TITLE</a:t>
            </a:r>
            <a:endParaRPr lang="en-US"/>
          </a:p>
        </p:txBody>
      </p:sp>
      <p:sp>
        <p:nvSpPr>
          <p:cNvPr id="5" name="Slide Number Placeholder 4">
            <a:extLst>
              <a:ext uri="{FF2B5EF4-FFF2-40B4-BE49-F238E27FC236}">
                <a16:creationId xmlns:a16="http://schemas.microsoft.com/office/drawing/2014/main" id="{1A38D1CB-6776-021F-2FD6-A95CA602F4C8}"/>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269389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C1913-73B8-C166-252A-E6AB99238FF3}"/>
              </a:ext>
            </a:extLst>
          </p:cNvPr>
          <p:cNvSpPr>
            <a:spLocks noGrp="1"/>
          </p:cNvSpPr>
          <p:nvPr>
            <p:ph type="title"/>
          </p:nvPr>
        </p:nvSpPr>
        <p:spPr>
          <a:xfrm>
            <a:off x="838200" y="365125"/>
            <a:ext cx="10515600" cy="1325563"/>
          </a:xfrm>
        </p:spPr>
        <p:txBody>
          <a:bodyPr>
            <a:normAutofit/>
          </a:bodyPr>
          <a:lstStyle/>
          <a:p>
            <a:r>
              <a:rPr lang="en-US" sz="5400" dirty="0">
                <a:ea typeface="+mj-lt"/>
                <a:cs typeface="+mj-lt"/>
              </a:rPr>
              <a:t>Proposed System Advantages</a:t>
            </a:r>
            <a:endParaRPr lang="en-US" sz="5400" b="0" dirty="0">
              <a:ea typeface="+mj-lt"/>
              <a:cs typeface="+mj-lt"/>
            </a:endParaRP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696B47-1E18-0820-2175-DEDC13EF0653}"/>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700" b="1">
                <a:ea typeface="+mn-lt"/>
                <a:cs typeface="+mn-lt"/>
              </a:rPr>
              <a:t>User-Friendly Interface for Seamless Integration:</a:t>
            </a:r>
            <a:r>
              <a:rPr lang="en-US" sz="1700">
                <a:ea typeface="+mn-lt"/>
                <a:cs typeface="+mn-lt"/>
              </a:rPr>
              <a:t> The system prioritizes user experience with an intuitive and user-friendly interface. This design facilitates seamless integration into different applications and environments, promoting ease of use for both developers and end-users.</a:t>
            </a:r>
          </a:p>
          <a:p>
            <a:r>
              <a:rPr lang="en-US" sz="1700" b="1">
                <a:ea typeface="+mn-lt"/>
                <a:cs typeface="+mn-lt"/>
              </a:rPr>
              <a:t>Robust Handling of Image Variations:</a:t>
            </a:r>
            <a:r>
              <a:rPr lang="en-US" sz="1700">
                <a:ea typeface="+mn-lt"/>
                <a:cs typeface="+mn-lt"/>
              </a:rPr>
              <a:t> The proposed system incorporates adaptive algorithms to handle diverse image qualities, resolutions, and formats. This robustness enhances the system's performance across a wide range of visual content, making it versatile in different scenarios.</a:t>
            </a:r>
          </a:p>
          <a:p>
            <a:r>
              <a:rPr lang="en-US" sz="1700" b="1">
                <a:ea typeface="+mn-lt"/>
                <a:cs typeface="+mn-lt"/>
              </a:rPr>
              <a:t>Potential for Real-world Applications:</a:t>
            </a:r>
            <a:r>
              <a:rPr lang="en-US" sz="1700">
                <a:ea typeface="+mn-lt"/>
                <a:cs typeface="+mn-lt"/>
              </a:rPr>
              <a:t> With its combination of accuracy, adaptability, and real-time processing, the system has the potential for diverse real-world applications. This includes document digitization, content indexing, accessibility features, and any application requiring the extraction of textual information from images.</a:t>
            </a:r>
          </a:p>
          <a:p>
            <a:r>
              <a:rPr lang="en-US" sz="1700" b="1">
                <a:ea typeface="+mn-lt"/>
                <a:cs typeface="+mn-lt"/>
              </a:rPr>
              <a:t>Continuous Improvement through Machine Learning:</a:t>
            </a:r>
            <a:r>
              <a:rPr lang="en-US" sz="1700">
                <a:ea typeface="+mn-lt"/>
                <a:cs typeface="+mn-lt"/>
              </a:rPr>
              <a:t> The system is designed to learn and improve over time. Continuous feedback and learning mechanisms ensure that the OCR models evolve, adapting to emerging trends in image-based text extraction and addressing any potential challenges encountered in practical usage.</a:t>
            </a:r>
          </a:p>
          <a:p>
            <a:r>
              <a:rPr lang="en-US" sz="1700">
                <a:ea typeface="+mn-lt"/>
                <a:cs typeface="+mn-lt"/>
              </a:rPr>
              <a:t>These proposed advantages collectively position the "Extract Text from Image" system as a reliable, versatile, and user-friendly solution for a wide range of applications.</a:t>
            </a:r>
            <a:endParaRPr lang="en-US" sz="1700"/>
          </a:p>
        </p:txBody>
      </p:sp>
      <p:sp>
        <p:nvSpPr>
          <p:cNvPr id="4" name="Footer Placeholder 3">
            <a:extLst>
              <a:ext uri="{FF2B5EF4-FFF2-40B4-BE49-F238E27FC236}">
                <a16:creationId xmlns:a16="http://schemas.microsoft.com/office/drawing/2014/main" id="{65DB1BED-EA18-BC51-50FF-2DE34B5003D8}"/>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dirty="0"/>
              <a:t>PRESENTATION TITLE</a:t>
            </a:r>
            <a:endParaRPr lang="en-US"/>
          </a:p>
        </p:txBody>
      </p:sp>
      <p:sp>
        <p:nvSpPr>
          <p:cNvPr id="5" name="Slide Number Placeholder 4">
            <a:extLst>
              <a:ext uri="{FF2B5EF4-FFF2-40B4-BE49-F238E27FC236}">
                <a16:creationId xmlns:a16="http://schemas.microsoft.com/office/drawing/2014/main" id="{EDB9E746-3FD5-3CDD-5677-E7423921CB0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273587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CC347F-6C7D-119A-2E4F-0F84DE7F576A}"/>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ALGORITHMS</a:t>
            </a:r>
          </a:p>
        </p:txBody>
      </p:sp>
      <p:sp>
        <p:nvSpPr>
          <p:cNvPr id="30" name="Text Placeholder 2">
            <a:extLst>
              <a:ext uri="{FF2B5EF4-FFF2-40B4-BE49-F238E27FC236}">
                <a16:creationId xmlns:a16="http://schemas.microsoft.com/office/drawing/2014/main" id="{A5E05A8A-87C1-2653-95B3-D3FF1733A506}"/>
              </a:ext>
            </a:extLst>
          </p:cNvPr>
          <p:cNvSpPr>
            <a:spLocks/>
          </p:cNvSpPr>
          <p:nvPr/>
        </p:nvSpPr>
        <p:spPr>
          <a:xfrm>
            <a:off x="427495" y="2577146"/>
            <a:ext cx="5095169" cy="3923900"/>
          </a:xfrm>
          <a:prstGeom prst="rect">
            <a:avLst/>
          </a:prstGeom>
        </p:spPr>
        <p:txBody>
          <a:bodyPr vert="horz" lIns="91440" tIns="45720" rIns="91440" bIns="45720" rtlCol="0" anchor="t">
            <a:normAutofit/>
          </a:bodyPr>
          <a:lstStyle/>
          <a:p>
            <a:pPr marL="401955" lvl="1" indent="-200660" defTabSz="804672">
              <a:spcAft>
                <a:spcPts val="600"/>
              </a:spcAft>
              <a:buFont typeface="Arial" panose="020B0604020202020204" pitchFamily="34" charset="0"/>
              <a:buChar char="•"/>
            </a:pPr>
            <a:endParaRPr lang="en-US"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Convolutional Neural Networks (CNN):</a:t>
            </a:r>
            <a:endParaRPr lang="en-US" b="1"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Recurrent Neural Networks (RNN)</a:t>
            </a:r>
            <a:endParaRPr lang="en-US" b="1"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Support Vector Machines (SVM)</a:t>
            </a:r>
            <a:endParaRPr lang="en-US" b="1"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Hidden Markov Models (HMM)</a:t>
            </a:r>
            <a:endParaRPr lang="en-US" b="1"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Tesseract OCR Engine</a:t>
            </a:r>
            <a:endParaRPr lang="en-US" b="1"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Yolo (You Only Look Once)</a:t>
            </a:r>
            <a:endParaRPr lang="en-US" b="1"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Blind Deconvolution</a:t>
            </a:r>
            <a:endParaRPr lang="en-US" b="1"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Natural Language Processing (NLP) Techniques</a:t>
            </a:r>
            <a:endParaRPr lang="en-US" b="1" kern="1200" dirty="0">
              <a:latin typeface="+mn-lt"/>
            </a:endParaRPr>
          </a:p>
          <a:p>
            <a:pPr indent="-200660" defTabSz="804672">
              <a:lnSpc>
                <a:spcPct val="90000"/>
              </a:lnSpc>
              <a:spcAft>
                <a:spcPts val="600"/>
              </a:spcAft>
              <a:buFont typeface="Arial" panose="020B0604020202020204" pitchFamily="34" charset="0"/>
              <a:buChar char="•"/>
            </a:pPr>
            <a:r>
              <a:rPr lang="en-US" b="1" kern="1200" dirty="0">
                <a:latin typeface="+mn-lt"/>
                <a:ea typeface="+mn-ea"/>
                <a:cs typeface="+mn-cs"/>
              </a:rPr>
              <a:t>Conditional Generative Adversarial Networks (</a:t>
            </a:r>
            <a:r>
              <a:rPr lang="en-US" b="1" kern="1200" err="1">
                <a:latin typeface="+mn-lt"/>
                <a:ea typeface="+mn-ea"/>
                <a:cs typeface="+mn-cs"/>
              </a:rPr>
              <a:t>cGAN</a:t>
            </a:r>
            <a:r>
              <a:rPr lang="en-US" b="1" kern="1200" dirty="0">
                <a:latin typeface="+mn-lt"/>
                <a:ea typeface="+mn-ea"/>
                <a:cs typeface="+mn-cs"/>
              </a:rPr>
              <a:t>)</a:t>
            </a:r>
            <a:endParaRPr lang="en-US" b="1" dirty="0"/>
          </a:p>
        </p:txBody>
      </p:sp>
      <p:sp>
        <p:nvSpPr>
          <p:cNvPr id="5" name="Slide Number Placeholder 4">
            <a:extLst>
              <a:ext uri="{FF2B5EF4-FFF2-40B4-BE49-F238E27FC236}">
                <a16:creationId xmlns:a16="http://schemas.microsoft.com/office/drawing/2014/main" id="{36A85B46-A536-248F-D158-61FEB5858498}"/>
              </a:ext>
            </a:extLst>
          </p:cNvPr>
          <p:cNvSpPr>
            <a:spLocks/>
          </p:cNvSpPr>
          <p:nvPr/>
        </p:nvSpPr>
        <p:spPr>
          <a:xfrm>
            <a:off x="9365659" y="5980751"/>
            <a:ext cx="1473881" cy="324633"/>
          </a:xfrm>
          <a:prstGeom prst="rect">
            <a:avLst/>
          </a:prstGeom>
        </p:spPr>
        <p:txBody>
          <a:bodyPr vert="horz" lIns="91440" tIns="45720" rIns="91440" bIns="45720" rtlCol="0" anchor="ctr">
            <a:normAutofit/>
          </a:bodyPr>
          <a:lstStyle/>
          <a:p>
            <a:pPr defTabSz="804672">
              <a:lnSpc>
                <a:spcPct val="90000"/>
              </a:lnSpc>
              <a:spcAft>
                <a:spcPts val="528"/>
              </a:spcAft>
              <a:defRPr/>
            </a:pPr>
            <a:fld id="{294A09A9-5501-47C1-A89A-A340965A2BE2}" type="slidenum">
              <a:rPr lang="en-US" sz="1584" kern="1200">
                <a:solidFill>
                  <a:srgbClr val="555555"/>
                </a:solidFill>
                <a:latin typeface="+mn-lt"/>
                <a:ea typeface="+mn-ea"/>
                <a:cs typeface="+mn-cs"/>
              </a:rPr>
              <a:pPr defTabSz="804672">
                <a:lnSpc>
                  <a:spcPct val="90000"/>
                </a:lnSpc>
                <a:spcAft>
                  <a:spcPts val="528"/>
                </a:spcAft>
                <a:defRPr/>
              </a:pPr>
              <a:t>7</a:t>
            </a:fld>
            <a:endParaRPr lang="en-US">
              <a:solidFill>
                <a:schemeClr val="tx1">
                  <a:tint val="75000"/>
                </a:schemeClr>
              </a:solidFill>
            </a:endParaRPr>
          </a:p>
        </p:txBody>
      </p:sp>
      <p:sp>
        <p:nvSpPr>
          <p:cNvPr id="10" name="Content Placeholder 9">
            <a:extLst>
              <a:ext uri="{FF2B5EF4-FFF2-40B4-BE49-F238E27FC236}">
                <a16:creationId xmlns:a16="http://schemas.microsoft.com/office/drawing/2014/main" id="{F9E3F9F9-FB76-AB30-72D2-B95ED64A09C8}"/>
              </a:ext>
            </a:extLst>
          </p:cNvPr>
          <p:cNvSpPr>
            <a:spLocks/>
          </p:cNvSpPr>
          <p:nvPr/>
        </p:nvSpPr>
        <p:spPr>
          <a:xfrm>
            <a:off x="5924806" y="2577146"/>
            <a:ext cx="5641509" cy="3923901"/>
          </a:xfrm>
          <a:prstGeom prst="rect">
            <a:avLst/>
          </a:prstGeom>
        </p:spPr>
        <p:txBody>
          <a:bodyPr vert="horz" lIns="91440" tIns="45720" rIns="91440" bIns="45720" rtlCol="0" anchor="t">
            <a:noAutofit/>
          </a:bodyPr>
          <a:lstStyle/>
          <a:p>
            <a:pPr marL="251460" indent="-144145" defTabSz="804672">
              <a:spcAft>
                <a:spcPts val="528"/>
              </a:spcAft>
              <a:buFont typeface="Arial,Sans-Serif"/>
              <a:buChar char="•"/>
            </a:pPr>
            <a:r>
              <a:rPr lang="en-US" b="1" kern="1200" dirty="0">
                <a:latin typeface="Calibri"/>
                <a:cs typeface="Arial"/>
              </a:rPr>
              <a:t>Tesseract OCR    </a:t>
            </a:r>
          </a:p>
          <a:p>
            <a:pPr marL="251460" indent="-144145" defTabSz="804672">
              <a:spcAft>
                <a:spcPts val="528"/>
              </a:spcAft>
              <a:buFont typeface="Arial,Sans-Serif"/>
              <a:buChar char="•"/>
            </a:pPr>
            <a:r>
              <a:rPr lang="en-US" b="1" kern="1200" err="1">
                <a:latin typeface="Calibri"/>
                <a:cs typeface="Arial"/>
              </a:rPr>
              <a:t>DeepOCR</a:t>
            </a:r>
            <a:r>
              <a:rPr lang="en-US" b="1" kern="1200" dirty="0">
                <a:latin typeface="Calibri"/>
                <a:cs typeface="Arial"/>
              </a:rPr>
              <a:t>    </a:t>
            </a:r>
          </a:p>
          <a:p>
            <a:pPr marL="251460" indent="-144145" defTabSz="804672">
              <a:spcAft>
                <a:spcPts val="528"/>
              </a:spcAft>
              <a:buFont typeface="Arial,Sans-Serif"/>
              <a:buChar char="•"/>
            </a:pPr>
            <a:r>
              <a:rPr lang="en-US" b="1" kern="1200" dirty="0">
                <a:latin typeface="Calibri"/>
                <a:cs typeface="Arial"/>
              </a:rPr>
              <a:t>CRNN (Convolutional Recurrent Neural Network)  </a:t>
            </a:r>
          </a:p>
          <a:p>
            <a:pPr marL="251460" indent="-144145" defTabSz="804672">
              <a:spcAft>
                <a:spcPts val="528"/>
              </a:spcAft>
              <a:buFont typeface="Arial,Sans-Serif"/>
              <a:buChar char="•"/>
            </a:pPr>
            <a:r>
              <a:rPr lang="en-US" b="1" kern="1200" dirty="0">
                <a:latin typeface="Calibri"/>
                <a:cs typeface="Arial"/>
              </a:rPr>
              <a:t>OpenCV (Optical Character Recognition using Tesseract) </a:t>
            </a:r>
          </a:p>
          <a:p>
            <a:pPr marL="251460" indent="-144145" defTabSz="804672">
              <a:spcAft>
                <a:spcPts val="528"/>
              </a:spcAft>
              <a:buFont typeface="Arial,Sans-Serif"/>
              <a:buChar char="•"/>
            </a:pPr>
            <a:r>
              <a:rPr lang="en-US" b="1" kern="1200" dirty="0">
                <a:latin typeface="Calibri"/>
                <a:cs typeface="Arial"/>
              </a:rPr>
              <a:t>EAST (Efficient and Accurate Scene Text Detector) </a:t>
            </a:r>
          </a:p>
          <a:p>
            <a:pPr marL="251460" indent="-144145" defTabSz="804672">
              <a:spcAft>
                <a:spcPts val="528"/>
              </a:spcAft>
              <a:buFont typeface="Arial,Sans-Serif"/>
              <a:buChar char="•"/>
            </a:pPr>
            <a:r>
              <a:rPr lang="en-US" b="1" kern="1200" err="1">
                <a:latin typeface="Calibri"/>
                <a:cs typeface="Arial"/>
              </a:rPr>
              <a:t>YoloCR</a:t>
            </a:r>
            <a:r>
              <a:rPr lang="en-US" b="1" kern="1200" dirty="0">
                <a:latin typeface="Calibri"/>
                <a:cs typeface="Arial"/>
              </a:rPr>
              <a:t>   </a:t>
            </a:r>
          </a:p>
          <a:p>
            <a:pPr marL="251460" indent="-144145" defTabSz="804672">
              <a:spcAft>
                <a:spcPts val="528"/>
              </a:spcAft>
              <a:buFont typeface="Arial,Sans-Serif"/>
              <a:buChar char="•"/>
            </a:pPr>
            <a:r>
              <a:rPr lang="en-US" b="1" kern="1200" dirty="0">
                <a:latin typeface="Calibri"/>
                <a:cs typeface="Arial"/>
              </a:rPr>
              <a:t>Fast R-CNN (Region-based Convolutional Neural Network)    </a:t>
            </a:r>
          </a:p>
          <a:p>
            <a:pPr marL="251460" indent="-144145" defTabSz="804672">
              <a:spcAft>
                <a:spcPts val="528"/>
              </a:spcAft>
              <a:buFont typeface="Arial,Sans-Serif"/>
              <a:buChar char="•"/>
            </a:pPr>
            <a:r>
              <a:rPr lang="en-US" b="1" kern="1200" dirty="0">
                <a:latin typeface="Calibri"/>
                <a:cs typeface="Arial"/>
              </a:rPr>
              <a:t>Attention Mechanisms    </a:t>
            </a:r>
          </a:p>
          <a:p>
            <a:pPr marL="251460" indent="-144145" defTabSz="804672">
              <a:spcAft>
                <a:spcPts val="528"/>
              </a:spcAft>
              <a:buFont typeface="Arial,Sans-Serif"/>
              <a:buChar char="•"/>
            </a:pPr>
            <a:r>
              <a:rPr lang="en-US" b="1" kern="1200" dirty="0">
                <a:latin typeface="Calibri"/>
                <a:cs typeface="Arial"/>
              </a:rPr>
              <a:t>CRF (Conditional Random Fields)    </a:t>
            </a:r>
          </a:p>
          <a:p>
            <a:pPr marL="251460" indent="-144145" defTabSz="804672">
              <a:spcAft>
                <a:spcPts val="528"/>
              </a:spcAft>
              <a:buFont typeface="Arial,Sans-Serif"/>
              <a:buChar char="•"/>
            </a:pPr>
            <a:r>
              <a:rPr lang="en-US" b="1" kern="1200" dirty="0">
                <a:latin typeface="Calibri"/>
                <a:cs typeface="Arial"/>
              </a:rPr>
              <a:t>Gated Recurrent Units (GRU) and Bidirectional LSTMs</a:t>
            </a:r>
            <a:endParaRPr lang="en-US" b="1" dirty="0">
              <a:latin typeface="Calibri"/>
              <a:cs typeface="Calibri"/>
            </a:endParaRPr>
          </a:p>
        </p:txBody>
      </p:sp>
      <p:sp>
        <p:nvSpPr>
          <p:cNvPr id="12" name="Content Placeholder 11">
            <a:extLst>
              <a:ext uri="{FF2B5EF4-FFF2-40B4-BE49-F238E27FC236}">
                <a16:creationId xmlns:a16="http://schemas.microsoft.com/office/drawing/2014/main" id="{CF3B9DD3-000F-1581-2770-4F4A51604666}"/>
              </a:ext>
            </a:extLst>
          </p:cNvPr>
          <p:cNvSpPr>
            <a:spLocks/>
          </p:cNvSpPr>
          <p:nvPr/>
        </p:nvSpPr>
        <p:spPr>
          <a:xfrm>
            <a:off x="1376400" y="2112579"/>
            <a:ext cx="4146264" cy="464567"/>
          </a:xfrm>
          <a:prstGeom prst="rect">
            <a:avLst/>
          </a:prstGeom>
        </p:spPr>
        <p:txBody>
          <a:bodyPr vert="horz" lIns="91440" tIns="45720" rIns="91440" bIns="45720" rtlCol="0" anchor="t">
            <a:noAutofit/>
          </a:bodyPr>
          <a:lstStyle/>
          <a:p>
            <a:pPr defTabSz="804672">
              <a:spcAft>
                <a:spcPts val="600"/>
              </a:spcAft>
            </a:pPr>
            <a:r>
              <a:rPr lang="en-US" sz="2000" kern="1200" dirty="0">
                <a:latin typeface="+mn-lt"/>
                <a:ea typeface="+mj-lt"/>
                <a:cs typeface="+mj-lt"/>
              </a:rPr>
              <a:t>  EXISTING SYSTEM</a:t>
            </a:r>
            <a:endParaRPr lang="en-US" sz="2000" dirty="0"/>
          </a:p>
        </p:txBody>
      </p:sp>
      <p:sp>
        <p:nvSpPr>
          <p:cNvPr id="14" name="Content Placeholder 13">
            <a:extLst>
              <a:ext uri="{FF2B5EF4-FFF2-40B4-BE49-F238E27FC236}">
                <a16:creationId xmlns:a16="http://schemas.microsoft.com/office/drawing/2014/main" id="{71E9058D-AD1A-99DF-FBFF-46472DE382BB}"/>
              </a:ext>
            </a:extLst>
          </p:cNvPr>
          <p:cNvSpPr>
            <a:spLocks/>
          </p:cNvSpPr>
          <p:nvPr/>
        </p:nvSpPr>
        <p:spPr>
          <a:xfrm>
            <a:off x="5924806" y="2112579"/>
            <a:ext cx="4146264" cy="464567"/>
          </a:xfrm>
          <a:prstGeom prst="rect">
            <a:avLst/>
          </a:prstGeom>
        </p:spPr>
        <p:txBody>
          <a:bodyPr vert="horz" lIns="91440" tIns="45720" rIns="91440" bIns="45720" rtlCol="0" anchor="t">
            <a:noAutofit/>
          </a:bodyPr>
          <a:lstStyle/>
          <a:p>
            <a:pPr algn="ctr" defTabSz="804672">
              <a:spcAft>
                <a:spcPts val="600"/>
              </a:spcAft>
            </a:pPr>
            <a:r>
              <a:rPr lang="en-US" sz="2000" kern="1200" dirty="0">
                <a:latin typeface="+mn-lt"/>
                <a:ea typeface="+mn-ea"/>
                <a:cs typeface="+mn-cs"/>
              </a:rPr>
              <a:t>Proposed system</a:t>
            </a:r>
            <a:endParaRPr lang="en-US"/>
          </a:p>
        </p:txBody>
      </p:sp>
    </p:spTree>
    <p:extLst>
      <p:ext uri="{BB962C8B-B14F-4D97-AF65-F5344CB8AC3E}">
        <p14:creationId xmlns:p14="http://schemas.microsoft.com/office/powerpoint/2010/main" val="353445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4464D8-FD41-4EA2-9094-791BB1112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0" name="Rectangle 19">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514A1B69-F82D-4322-9669-42AC0CB70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81D5557B-47EE-709A-7E16-4CFFE7524BF8}"/>
              </a:ext>
            </a:extLst>
          </p:cNvPr>
          <p:cNvSpPr>
            <a:spLocks noGrp="1"/>
          </p:cNvSpPr>
          <p:nvPr>
            <p:ph type="title"/>
          </p:nvPr>
        </p:nvSpPr>
        <p:spPr>
          <a:xfrm>
            <a:off x="1191965" y="549265"/>
            <a:ext cx="9792707" cy="1679489"/>
          </a:xfrm>
        </p:spPr>
        <p:txBody>
          <a:bodyPr anchor="b">
            <a:normAutofit/>
          </a:bodyPr>
          <a:lstStyle/>
          <a:p>
            <a:pPr algn="ctr"/>
            <a:r>
              <a:rPr lang="en-US">
                <a:ea typeface="+mj-lt"/>
                <a:cs typeface="+mj-lt"/>
              </a:rPr>
              <a:t>Software and Hardware Requirements</a:t>
            </a:r>
          </a:p>
        </p:txBody>
      </p:sp>
      <p:sp>
        <p:nvSpPr>
          <p:cNvPr id="3" name="Content Placeholder 2">
            <a:extLst>
              <a:ext uri="{FF2B5EF4-FFF2-40B4-BE49-F238E27FC236}">
                <a16:creationId xmlns:a16="http://schemas.microsoft.com/office/drawing/2014/main" id="{AF0D0148-88EB-3A27-786F-36D5BDA94CFA}"/>
              </a:ext>
            </a:extLst>
          </p:cNvPr>
          <p:cNvSpPr>
            <a:spLocks/>
          </p:cNvSpPr>
          <p:nvPr/>
        </p:nvSpPr>
        <p:spPr>
          <a:xfrm>
            <a:off x="1351298" y="2888277"/>
            <a:ext cx="4156980" cy="2521419"/>
          </a:xfrm>
          <a:prstGeom prst="rect">
            <a:avLst/>
          </a:prstGeom>
        </p:spPr>
        <p:txBody>
          <a:bodyPr vert="horz" lIns="91440" tIns="45720" rIns="91440" bIns="45720" rtlCol="0" anchor="t">
            <a:noAutofit/>
          </a:bodyPr>
          <a:lstStyle/>
          <a:p>
            <a:pPr defTabSz="813816">
              <a:spcAft>
                <a:spcPts val="600"/>
              </a:spcAft>
            </a:pPr>
            <a:r>
              <a:rPr lang="en-US" sz="1602" b="1" kern="1200">
                <a:solidFill>
                  <a:schemeClr val="tx1"/>
                </a:solidFill>
                <a:latin typeface="+mn-lt"/>
                <a:ea typeface="+mn-lt"/>
                <a:cs typeface="+mn-lt"/>
              </a:rPr>
              <a:t>Operating System:</a:t>
            </a:r>
            <a:endParaRPr lang="en-US" sz="1602" b="1" kern="1200">
              <a:solidFill>
                <a:schemeClr val="tx1"/>
              </a:solidFill>
              <a:latin typeface="+mn-lt"/>
              <a:ea typeface="+mn-ea"/>
              <a:cs typeface="+mn-cs"/>
            </a:endParaRPr>
          </a:p>
          <a:p>
            <a:pPr defTabSz="813816">
              <a:spcAft>
                <a:spcPts val="600"/>
              </a:spcAft>
            </a:pPr>
            <a:r>
              <a:rPr lang="en-US" sz="1602" kern="1200">
                <a:solidFill>
                  <a:schemeClr val="tx1"/>
                </a:solidFill>
                <a:latin typeface="+mn-lt"/>
                <a:ea typeface="+mn-lt"/>
                <a:cs typeface="+mn-lt"/>
              </a:rPr>
              <a:t>Compatible with Linux, Windows, or macOS.</a:t>
            </a:r>
            <a:endParaRPr lang="en-US" sz="1602" kern="1200">
              <a:solidFill>
                <a:schemeClr val="tx1"/>
              </a:solidFill>
              <a:latin typeface="+mn-lt"/>
              <a:ea typeface="+mn-ea"/>
              <a:cs typeface="+mn-cs"/>
            </a:endParaRPr>
          </a:p>
          <a:p>
            <a:pPr defTabSz="813816">
              <a:spcAft>
                <a:spcPts val="600"/>
              </a:spcAft>
            </a:pPr>
            <a:r>
              <a:rPr lang="en-US" sz="1602" b="1" kern="1200">
                <a:solidFill>
                  <a:schemeClr val="tx1"/>
                </a:solidFill>
                <a:latin typeface="+mn-lt"/>
                <a:ea typeface="+mn-lt"/>
                <a:cs typeface="+mn-lt"/>
              </a:rPr>
              <a:t>Programming Language:</a:t>
            </a:r>
            <a:r>
              <a:rPr lang="en-US" sz="1602" kern="1200">
                <a:solidFill>
                  <a:schemeClr val="tx1"/>
                </a:solidFill>
                <a:latin typeface="+mn-lt"/>
                <a:ea typeface="+mn-lt"/>
                <a:cs typeface="+mn-lt"/>
              </a:rPr>
              <a:t> Python </a:t>
            </a:r>
          </a:p>
          <a:p>
            <a:pPr defTabSz="813816">
              <a:spcAft>
                <a:spcPts val="600"/>
              </a:spcAft>
            </a:pPr>
            <a:r>
              <a:rPr lang="en-US" sz="1602" b="1" kern="1200">
                <a:solidFill>
                  <a:schemeClr val="tx1"/>
                </a:solidFill>
                <a:latin typeface="+mn-lt"/>
                <a:ea typeface="+mn-lt"/>
                <a:cs typeface="+mn-lt"/>
              </a:rPr>
              <a:t>OCR and Deep Learning:</a:t>
            </a:r>
            <a:endParaRPr lang="en-US" sz="1602" b="1" kern="1200">
              <a:solidFill>
                <a:schemeClr val="tx1"/>
              </a:solidFill>
              <a:latin typeface="+mn-lt"/>
              <a:ea typeface="+mn-ea"/>
              <a:cs typeface="+mn-cs"/>
            </a:endParaRPr>
          </a:p>
          <a:p>
            <a:pPr defTabSz="813816">
              <a:spcAft>
                <a:spcPts val="600"/>
              </a:spcAft>
            </a:pPr>
            <a:r>
              <a:rPr lang="en-US" sz="1602" kern="1200">
                <a:solidFill>
                  <a:schemeClr val="tx1"/>
                </a:solidFill>
                <a:latin typeface="+mn-lt"/>
                <a:ea typeface="+mn-lt"/>
                <a:cs typeface="+mn-lt"/>
              </a:rPr>
              <a:t>Leverages Tesseract OCR and TensorFlow or </a:t>
            </a:r>
            <a:r>
              <a:rPr lang="en-US" sz="1602" kern="1200" err="1">
                <a:solidFill>
                  <a:schemeClr val="tx1"/>
                </a:solidFill>
                <a:latin typeface="+mn-lt"/>
                <a:ea typeface="+mn-lt"/>
                <a:cs typeface="+mn-lt"/>
              </a:rPr>
              <a:t>PyTorch</a:t>
            </a:r>
            <a:r>
              <a:rPr lang="en-US" sz="1602" kern="1200">
                <a:solidFill>
                  <a:schemeClr val="tx1"/>
                </a:solidFill>
                <a:latin typeface="+mn-lt"/>
                <a:ea typeface="+mn-lt"/>
                <a:cs typeface="+mn-lt"/>
              </a:rPr>
              <a:t> for deep learning.</a:t>
            </a:r>
            <a:endParaRPr lang="en-US" sz="1602" kern="1200">
              <a:solidFill>
                <a:schemeClr val="tx1"/>
              </a:solidFill>
              <a:latin typeface="+mn-lt"/>
              <a:ea typeface="+mn-ea"/>
              <a:cs typeface="+mn-cs"/>
            </a:endParaRPr>
          </a:p>
          <a:p>
            <a:pPr defTabSz="813816">
              <a:spcAft>
                <a:spcPts val="600"/>
              </a:spcAft>
            </a:pPr>
            <a:r>
              <a:rPr lang="en-US" sz="1602" b="1" kern="1200">
                <a:solidFill>
                  <a:schemeClr val="tx1"/>
                </a:solidFill>
                <a:latin typeface="+mn-lt"/>
                <a:ea typeface="+mn-lt"/>
                <a:cs typeface="+mn-lt"/>
              </a:rPr>
              <a:t>Image Processing:</a:t>
            </a:r>
            <a:r>
              <a:rPr lang="en-US" sz="1602" kern="1200">
                <a:solidFill>
                  <a:schemeClr val="tx1"/>
                </a:solidFill>
                <a:latin typeface="+mn-lt"/>
                <a:ea typeface="+mn-lt"/>
                <a:cs typeface="+mn-lt"/>
              </a:rPr>
              <a:t> OpenCV </a:t>
            </a:r>
            <a:endParaRPr lang="en-US" sz="1602" kern="1200">
              <a:solidFill>
                <a:schemeClr val="tx1"/>
              </a:solidFill>
              <a:latin typeface="+mn-lt"/>
              <a:ea typeface="+mn-ea"/>
              <a:cs typeface="+mn-cs"/>
            </a:endParaRPr>
          </a:p>
          <a:p>
            <a:pPr defTabSz="813816">
              <a:spcAft>
                <a:spcPts val="600"/>
              </a:spcAft>
            </a:pPr>
            <a:endParaRPr lang="en-US" sz="1602" kern="1200">
              <a:solidFill>
                <a:schemeClr val="tx1"/>
              </a:solidFill>
              <a:latin typeface="+mn-lt"/>
              <a:ea typeface="+mn-ea"/>
              <a:cs typeface="+mn-cs"/>
            </a:endParaRPr>
          </a:p>
          <a:p>
            <a:pPr>
              <a:spcAft>
                <a:spcPts val="600"/>
              </a:spcAft>
            </a:pPr>
            <a:endParaRPr lang="en-US" sz="1800"/>
          </a:p>
        </p:txBody>
      </p:sp>
      <p:sp>
        <p:nvSpPr>
          <p:cNvPr id="4" name="Footer Placeholder 3">
            <a:extLst>
              <a:ext uri="{FF2B5EF4-FFF2-40B4-BE49-F238E27FC236}">
                <a16:creationId xmlns:a16="http://schemas.microsoft.com/office/drawing/2014/main" id="{CF3BEC9F-C879-59DB-1251-7FCE2C321E67}"/>
              </a:ext>
            </a:extLst>
          </p:cNvPr>
          <p:cNvSpPr>
            <a:spLocks/>
          </p:cNvSpPr>
          <p:nvPr/>
        </p:nvSpPr>
        <p:spPr>
          <a:xfrm>
            <a:off x="3910596" y="6300678"/>
            <a:ext cx="3667923" cy="325472"/>
          </a:xfrm>
          <a:prstGeom prst="rect">
            <a:avLst/>
          </a:prstGeom>
        </p:spPr>
        <p:txBody>
          <a:bodyPr/>
          <a:lstStyle/>
          <a:p>
            <a:pPr defTabSz="813816">
              <a:spcAft>
                <a:spcPts val="600"/>
              </a:spcAft>
            </a:pPr>
            <a:r>
              <a:rPr lang="en-US" sz="1602" kern="1200">
                <a:solidFill>
                  <a:schemeClr val="tx1"/>
                </a:solidFill>
                <a:latin typeface="+mn-lt"/>
                <a:ea typeface="+mn-ea"/>
                <a:cs typeface="+mn-cs"/>
              </a:rPr>
              <a:t>PRESENTATION TITLE</a:t>
            </a:r>
            <a:endParaRPr lang="en-US"/>
          </a:p>
        </p:txBody>
      </p:sp>
      <p:sp>
        <p:nvSpPr>
          <p:cNvPr id="5" name="Slide Number Placeholder 4">
            <a:extLst>
              <a:ext uri="{FF2B5EF4-FFF2-40B4-BE49-F238E27FC236}">
                <a16:creationId xmlns:a16="http://schemas.microsoft.com/office/drawing/2014/main" id="{311F86C0-3592-FCCA-FE38-AB3935694501}"/>
              </a:ext>
            </a:extLst>
          </p:cNvPr>
          <p:cNvSpPr>
            <a:spLocks/>
          </p:cNvSpPr>
          <p:nvPr/>
        </p:nvSpPr>
        <p:spPr>
          <a:xfrm>
            <a:off x="9361204" y="6300678"/>
            <a:ext cx="1477691" cy="325472"/>
          </a:xfrm>
          <a:prstGeom prst="rect">
            <a:avLst/>
          </a:prstGeom>
        </p:spPr>
        <p:txBody>
          <a:bodyPr/>
          <a:lstStyle/>
          <a:p>
            <a:pPr defTabSz="813816">
              <a:spcAft>
                <a:spcPts val="600"/>
              </a:spcAft>
            </a:pPr>
            <a:fld id="{294A09A9-5501-47C1-A89A-A340965A2BE2}" type="slidenum">
              <a:rPr lang="en-US" sz="1602" kern="1200">
                <a:solidFill>
                  <a:schemeClr val="tx1"/>
                </a:solidFill>
                <a:latin typeface="+mn-lt"/>
                <a:ea typeface="+mn-ea"/>
                <a:cs typeface="+mn-cs"/>
              </a:rPr>
              <a:pPr defTabSz="813816">
                <a:spcAft>
                  <a:spcPts val="600"/>
                </a:spcAft>
              </a:pPr>
              <a:t>8</a:t>
            </a:fld>
            <a:endParaRPr lang="en-US"/>
          </a:p>
        </p:txBody>
      </p:sp>
      <p:sp>
        <p:nvSpPr>
          <p:cNvPr id="6" name="Content Placeholder 5">
            <a:extLst>
              <a:ext uri="{FF2B5EF4-FFF2-40B4-BE49-F238E27FC236}">
                <a16:creationId xmlns:a16="http://schemas.microsoft.com/office/drawing/2014/main" id="{EF1178CE-5F4F-286D-DBEC-AD00B340E8D0}"/>
              </a:ext>
            </a:extLst>
          </p:cNvPr>
          <p:cNvSpPr>
            <a:spLocks/>
          </p:cNvSpPr>
          <p:nvPr/>
        </p:nvSpPr>
        <p:spPr>
          <a:xfrm>
            <a:off x="5911459" y="2888277"/>
            <a:ext cx="4156980" cy="2521419"/>
          </a:xfrm>
          <a:prstGeom prst="rect">
            <a:avLst/>
          </a:prstGeom>
        </p:spPr>
        <p:txBody>
          <a:bodyPr vert="horz" lIns="91440" tIns="45720" rIns="91440" bIns="45720" rtlCol="0" anchor="t">
            <a:noAutofit/>
          </a:bodyPr>
          <a:lstStyle/>
          <a:p>
            <a:pPr defTabSz="813816">
              <a:spcAft>
                <a:spcPts val="600"/>
              </a:spcAft>
            </a:pPr>
            <a:r>
              <a:rPr lang="en-US" sz="1424" b="1" kern="1200">
                <a:solidFill>
                  <a:schemeClr val="tx1"/>
                </a:solidFill>
                <a:latin typeface="+mn-lt"/>
                <a:ea typeface="+mn-lt"/>
                <a:cs typeface="+mn-lt"/>
              </a:rPr>
              <a:t>CPU: </a:t>
            </a:r>
            <a:r>
              <a:rPr lang="en-US" sz="1424" kern="1200">
                <a:solidFill>
                  <a:schemeClr val="tx1"/>
                </a:solidFill>
                <a:latin typeface="+mn-lt"/>
                <a:ea typeface="+mn-lt"/>
                <a:cs typeface="+mn-lt"/>
              </a:rPr>
              <a:t>Multi-core processor (quad-core or higher).</a:t>
            </a:r>
            <a:endParaRPr lang="en-US" sz="1424" kern="1200">
              <a:solidFill>
                <a:schemeClr val="tx1"/>
              </a:solidFill>
              <a:latin typeface="+mn-lt"/>
              <a:ea typeface="+mn-ea"/>
              <a:cs typeface="+mn-cs"/>
            </a:endParaRPr>
          </a:p>
          <a:p>
            <a:pPr defTabSz="813816">
              <a:spcAft>
                <a:spcPts val="600"/>
              </a:spcAft>
            </a:pPr>
            <a:r>
              <a:rPr lang="en-US" sz="1424" b="1" kern="1200">
                <a:solidFill>
                  <a:schemeClr val="tx1"/>
                </a:solidFill>
                <a:latin typeface="+mn-lt"/>
                <a:ea typeface="+mn-lt"/>
                <a:cs typeface="+mn-lt"/>
              </a:rPr>
              <a:t>GPU (optional):</a:t>
            </a:r>
            <a:r>
              <a:rPr lang="en-US" sz="1424" kern="1200">
                <a:solidFill>
                  <a:schemeClr val="tx1"/>
                </a:solidFill>
                <a:latin typeface="+mn-lt"/>
                <a:ea typeface="+mn-lt"/>
                <a:cs typeface="+mn-lt"/>
              </a:rPr>
              <a:t>NVIDIA GPU with CUDA support.</a:t>
            </a:r>
            <a:endParaRPr lang="en-US" sz="1424" kern="1200">
              <a:solidFill>
                <a:schemeClr val="tx1"/>
              </a:solidFill>
              <a:latin typeface="+mn-lt"/>
              <a:ea typeface="+mn-ea"/>
              <a:cs typeface="+mn-cs"/>
            </a:endParaRPr>
          </a:p>
          <a:p>
            <a:pPr defTabSz="813816">
              <a:spcAft>
                <a:spcPts val="600"/>
              </a:spcAft>
            </a:pPr>
            <a:r>
              <a:rPr lang="en-US" sz="1424" b="1" kern="1200">
                <a:solidFill>
                  <a:schemeClr val="tx1"/>
                </a:solidFill>
                <a:latin typeface="+mn-lt"/>
                <a:ea typeface="+mn-lt"/>
                <a:cs typeface="+mn-lt"/>
              </a:rPr>
              <a:t>RAM: </a:t>
            </a:r>
            <a:r>
              <a:rPr lang="en-US" sz="1424" kern="1200">
                <a:solidFill>
                  <a:schemeClr val="tx1"/>
                </a:solidFill>
                <a:latin typeface="+mn-lt"/>
                <a:ea typeface="+mn-lt"/>
                <a:cs typeface="+mn-lt"/>
              </a:rPr>
              <a:t>16GB or more.</a:t>
            </a:r>
            <a:endParaRPr lang="en-US" sz="1424" kern="1200">
              <a:solidFill>
                <a:schemeClr val="tx1"/>
              </a:solidFill>
              <a:latin typeface="+mn-lt"/>
              <a:ea typeface="+mn-ea"/>
              <a:cs typeface="+mn-cs"/>
            </a:endParaRPr>
          </a:p>
          <a:p>
            <a:pPr defTabSz="813816">
              <a:spcAft>
                <a:spcPts val="600"/>
              </a:spcAft>
            </a:pPr>
            <a:r>
              <a:rPr lang="en-US" sz="1424" b="1" kern="1200">
                <a:solidFill>
                  <a:schemeClr val="tx1"/>
                </a:solidFill>
                <a:latin typeface="+mn-lt"/>
                <a:ea typeface="+mn-lt"/>
                <a:cs typeface="+mn-lt"/>
              </a:rPr>
              <a:t>Storage: </a:t>
            </a:r>
            <a:r>
              <a:rPr lang="en-US" sz="1424" kern="1200">
                <a:solidFill>
                  <a:schemeClr val="tx1"/>
                </a:solidFill>
                <a:latin typeface="+mn-lt"/>
                <a:ea typeface="+mn-lt"/>
                <a:cs typeface="+mn-lt"/>
              </a:rPr>
              <a:t>SSD.</a:t>
            </a:r>
            <a:endParaRPr lang="en-US" sz="1424" kern="1200">
              <a:solidFill>
                <a:schemeClr val="tx1"/>
              </a:solidFill>
              <a:latin typeface="+mn-lt"/>
              <a:ea typeface="+mn-ea"/>
              <a:cs typeface="+mn-cs"/>
            </a:endParaRPr>
          </a:p>
          <a:p>
            <a:pPr defTabSz="813816">
              <a:spcAft>
                <a:spcPts val="600"/>
              </a:spcAft>
            </a:pPr>
            <a:r>
              <a:rPr lang="en-US" sz="1424" b="1" kern="1200">
                <a:solidFill>
                  <a:schemeClr val="tx1"/>
                </a:solidFill>
                <a:latin typeface="+mn-lt"/>
                <a:ea typeface="+mn-lt"/>
                <a:cs typeface="+mn-lt"/>
              </a:rPr>
              <a:t>Network Connectivity</a:t>
            </a:r>
            <a:r>
              <a:rPr lang="en-US" sz="1424" kern="1200">
                <a:solidFill>
                  <a:schemeClr val="tx1"/>
                </a:solidFill>
                <a:latin typeface="+mn-lt"/>
                <a:ea typeface="+mn-lt"/>
                <a:cs typeface="+mn-lt"/>
              </a:rPr>
              <a:t>: Internet access.</a:t>
            </a:r>
            <a:endParaRPr lang="en-US" sz="1424" kern="1200">
              <a:solidFill>
                <a:schemeClr val="tx1"/>
              </a:solidFill>
              <a:latin typeface="+mn-lt"/>
              <a:ea typeface="+mn-ea"/>
              <a:cs typeface="+mn-cs"/>
            </a:endParaRPr>
          </a:p>
          <a:p>
            <a:pPr defTabSz="813816">
              <a:spcAft>
                <a:spcPts val="600"/>
              </a:spcAft>
            </a:pPr>
            <a:r>
              <a:rPr lang="en-US" sz="1424" b="1" kern="1200">
                <a:solidFill>
                  <a:schemeClr val="tx1"/>
                </a:solidFill>
                <a:latin typeface="+mn-lt"/>
                <a:ea typeface="+mn-lt"/>
                <a:cs typeface="+mn-lt"/>
              </a:rPr>
              <a:t>Web Server (if applicable):</a:t>
            </a:r>
            <a:endParaRPr lang="en-US" sz="1424" b="1" kern="1200">
              <a:solidFill>
                <a:schemeClr val="tx1"/>
              </a:solidFill>
              <a:latin typeface="+mn-lt"/>
              <a:ea typeface="+mn-ea"/>
              <a:cs typeface="+mn-cs"/>
            </a:endParaRPr>
          </a:p>
          <a:p>
            <a:pPr defTabSz="813816">
              <a:spcAft>
                <a:spcPts val="600"/>
              </a:spcAft>
            </a:pPr>
            <a:r>
              <a:rPr lang="en-US" sz="1424" kern="1200">
                <a:solidFill>
                  <a:schemeClr val="tx1"/>
                </a:solidFill>
                <a:latin typeface="+mn-lt"/>
                <a:ea typeface="+mn-lt"/>
                <a:cs typeface="+mn-lt"/>
              </a:rPr>
              <a:t>Resources for hosting a web server.</a:t>
            </a:r>
            <a:endParaRPr lang="en-US" sz="1600"/>
          </a:p>
        </p:txBody>
      </p:sp>
      <p:sp>
        <p:nvSpPr>
          <p:cNvPr id="7" name="Content Placeholder 6">
            <a:extLst>
              <a:ext uri="{FF2B5EF4-FFF2-40B4-BE49-F238E27FC236}">
                <a16:creationId xmlns:a16="http://schemas.microsoft.com/office/drawing/2014/main" id="{3A3250B4-DE2C-8716-B158-F68B5DE453E8}"/>
              </a:ext>
            </a:extLst>
          </p:cNvPr>
          <p:cNvSpPr>
            <a:spLocks/>
          </p:cNvSpPr>
          <p:nvPr/>
        </p:nvSpPr>
        <p:spPr>
          <a:xfrm>
            <a:off x="1351298" y="2422509"/>
            <a:ext cx="4156980" cy="465768"/>
          </a:xfrm>
          <a:prstGeom prst="rect">
            <a:avLst/>
          </a:prstGeom>
        </p:spPr>
        <p:txBody>
          <a:bodyPr vert="horz" lIns="91440" tIns="45720" rIns="91440" bIns="45720" rtlCol="0" anchor="t">
            <a:noAutofit/>
          </a:bodyPr>
          <a:lstStyle/>
          <a:p>
            <a:pPr defTabSz="813816">
              <a:spcAft>
                <a:spcPts val="600"/>
              </a:spcAft>
            </a:pPr>
            <a:r>
              <a:rPr lang="en-US" sz="1602" kern="1200">
                <a:solidFill>
                  <a:schemeClr val="tx1"/>
                </a:solidFill>
                <a:latin typeface="+mn-lt"/>
                <a:ea typeface="+mn-ea"/>
                <a:cs typeface="+mn-cs"/>
              </a:rPr>
              <a:t>Software requirements</a:t>
            </a:r>
            <a:endParaRPr lang="en-US"/>
          </a:p>
        </p:txBody>
      </p:sp>
      <p:sp>
        <p:nvSpPr>
          <p:cNvPr id="8" name="Content Placeholder 7">
            <a:extLst>
              <a:ext uri="{FF2B5EF4-FFF2-40B4-BE49-F238E27FC236}">
                <a16:creationId xmlns:a16="http://schemas.microsoft.com/office/drawing/2014/main" id="{E3520706-8DC0-9B1D-A994-23D0AEABA399}"/>
              </a:ext>
            </a:extLst>
          </p:cNvPr>
          <p:cNvSpPr>
            <a:spLocks/>
          </p:cNvSpPr>
          <p:nvPr/>
        </p:nvSpPr>
        <p:spPr>
          <a:xfrm>
            <a:off x="5911459" y="2422509"/>
            <a:ext cx="4156980" cy="465768"/>
          </a:xfrm>
          <a:prstGeom prst="rect">
            <a:avLst/>
          </a:prstGeom>
        </p:spPr>
        <p:txBody>
          <a:bodyPr vert="horz" lIns="91440" tIns="45720" rIns="91440" bIns="45720" rtlCol="0" anchor="t">
            <a:noAutofit/>
          </a:bodyPr>
          <a:lstStyle/>
          <a:p>
            <a:pPr defTabSz="813816">
              <a:spcAft>
                <a:spcPts val="600"/>
              </a:spcAft>
            </a:pPr>
            <a:r>
              <a:rPr lang="en-US" sz="1602" kern="1200">
                <a:solidFill>
                  <a:schemeClr val="tx1"/>
                </a:solidFill>
                <a:latin typeface="+mn-lt"/>
                <a:ea typeface="+mn-ea"/>
                <a:cs typeface="+mn-cs"/>
              </a:rPr>
              <a:t>Hardware Requirements</a:t>
            </a:r>
            <a:endParaRPr lang="en-US"/>
          </a:p>
        </p:txBody>
      </p:sp>
    </p:spTree>
    <p:extLst>
      <p:ext uri="{BB962C8B-B14F-4D97-AF65-F5344CB8AC3E}">
        <p14:creationId xmlns:p14="http://schemas.microsoft.com/office/powerpoint/2010/main" val="222628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FCF6E-C839-0E11-B184-475AAE6D6079}"/>
              </a:ext>
            </a:extLst>
          </p:cNvPr>
          <p:cNvSpPr>
            <a:spLocks noGrp="1"/>
          </p:cNvSpPr>
          <p:nvPr>
            <p:ph type="title"/>
          </p:nvPr>
        </p:nvSpPr>
        <p:spPr>
          <a:xfrm>
            <a:off x="841248" y="548640"/>
            <a:ext cx="3600860" cy="5431536"/>
          </a:xfrm>
        </p:spPr>
        <p:txBody>
          <a:bodyPr>
            <a:normAutofit/>
          </a:bodyPr>
          <a:lstStyle/>
          <a:p>
            <a:r>
              <a:rPr lang="en-US" sz="5400"/>
              <a:t>Conclusion</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1C79423-A73F-27A4-928F-895A352D56F4}"/>
              </a:ext>
            </a:extLst>
          </p:cNvPr>
          <p:cNvSpPr>
            <a:spLocks noGrp="1"/>
          </p:cNvSpPr>
          <p:nvPr>
            <p:ph idx="11"/>
          </p:nvPr>
        </p:nvSpPr>
        <p:spPr>
          <a:xfrm>
            <a:off x="5126418" y="552091"/>
            <a:ext cx="6224335" cy="5431536"/>
          </a:xfrm>
        </p:spPr>
        <p:txBody>
          <a:bodyPr vert="horz" lIns="91440" tIns="45720" rIns="91440" bIns="45720" rtlCol="0" anchor="ctr">
            <a:normAutofit/>
          </a:bodyPr>
          <a:lstStyle/>
          <a:p>
            <a:br>
              <a:rPr lang="en-US" sz="2000"/>
            </a:br>
            <a:r>
              <a:rPr lang="en-US" sz="2000" b="0" dirty="0">
                <a:ea typeface="+mj-lt"/>
                <a:cs typeface="+mj-lt"/>
              </a:rPr>
              <a:t>In conclusion, the proposed "</a:t>
            </a:r>
            <a:r>
              <a:rPr lang="en-US" sz="2000" b="0" dirty="0" err="1">
                <a:ea typeface="+mj-lt"/>
                <a:cs typeface="+mj-lt"/>
              </a:rPr>
              <a:t>ImageScript</a:t>
            </a:r>
            <a:r>
              <a:rPr lang="en-US" sz="2000" b="0" dirty="0">
                <a:ea typeface="+mj-lt"/>
                <a:cs typeface="+mj-lt"/>
              </a:rPr>
              <a:t> Extractor" project aims to redefine text extraction from images through the integration of advanced Optical Character Recognition (OCR) technology and deep learning frameworks. The selection of Tesseract OCR, TensorFlow or </a:t>
            </a:r>
            <a:r>
              <a:rPr lang="en-US" sz="2000" b="0" dirty="0" err="1">
                <a:ea typeface="+mj-lt"/>
                <a:cs typeface="+mj-lt"/>
              </a:rPr>
              <a:t>PyTorch</a:t>
            </a:r>
            <a:r>
              <a:rPr lang="en-US" sz="2000" b="0" dirty="0">
                <a:ea typeface="+mj-lt"/>
                <a:cs typeface="+mj-lt"/>
              </a:rPr>
              <a:t>, and OpenCV as core components reflects a commitment to accuracy, adaptability, and efficient image processing. The optional inclusion of a web interface using Flask or Django enhances user accessibility. By addressing challenges associated with text extraction from diverse visual contexts, this project holds the potential to make a significant impact on information retrieval, catering to global users with multilingual support and intuitive integration. The continuous evolution of these technologies positions "</a:t>
            </a:r>
            <a:r>
              <a:rPr lang="en-US" sz="2000" b="0" dirty="0" err="1">
                <a:ea typeface="+mj-lt"/>
                <a:cs typeface="+mj-lt"/>
              </a:rPr>
              <a:t>ImageScript</a:t>
            </a:r>
            <a:r>
              <a:rPr lang="en-US" sz="2000" b="0" dirty="0">
                <a:ea typeface="+mj-lt"/>
                <a:cs typeface="+mj-lt"/>
              </a:rPr>
              <a:t> Extractor" as a forward-looking solution at the intersection of computer vision and natural language processing.</a:t>
            </a:r>
            <a:endParaRPr lang="en-US" sz="2000" dirty="0"/>
          </a:p>
        </p:txBody>
      </p:sp>
      <p:sp>
        <p:nvSpPr>
          <p:cNvPr id="4" name="Footer Placeholder 3">
            <a:extLst>
              <a:ext uri="{FF2B5EF4-FFF2-40B4-BE49-F238E27FC236}">
                <a16:creationId xmlns:a16="http://schemas.microsoft.com/office/drawing/2014/main" id="{C607E43B-1C06-57CA-0DFB-BA65E94B4E80}"/>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dirty="0"/>
              <a:t>PRESENTATION TITLE</a:t>
            </a:r>
            <a:endParaRPr lang="en-US"/>
          </a:p>
        </p:txBody>
      </p:sp>
      <p:sp>
        <p:nvSpPr>
          <p:cNvPr id="5" name="Slide Number Placeholder 4">
            <a:extLst>
              <a:ext uri="{FF2B5EF4-FFF2-40B4-BE49-F238E27FC236}">
                <a16:creationId xmlns:a16="http://schemas.microsoft.com/office/drawing/2014/main" id="{3BB7B630-7D22-877B-F0CF-B12C723285B8}"/>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294806187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IMAGE SCRIPT EXTRACTOR           BY Kumhar Parash Kumari</vt:lpstr>
      <vt:lpstr>Abstract</vt:lpstr>
      <vt:lpstr>Existing system Disadvantages</vt:lpstr>
      <vt:lpstr>Existing system Disadvantages</vt:lpstr>
      <vt:lpstr>Proposed System Advantages</vt:lpstr>
      <vt:lpstr>Proposed System Advantages</vt:lpstr>
      <vt:lpstr>ALGORITHMS</vt:lpstr>
      <vt:lpstr>Software and Hardware Requirements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409</cp:revision>
  <dcterms:created xsi:type="dcterms:W3CDTF">2024-01-29T07:52:11Z</dcterms:created>
  <dcterms:modified xsi:type="dcterms:W3CDTF">2024-01-29T19:11:16Z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