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12800"/>
            <a:ext cx="110286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89" name="PlaceHolder 4"/>
          <p:cNvSpPr>
            <a:spLocks noGrp="1"/>
          </p:cNvSpPr>
          <p:nvPr>
            <p:ph type="title"/>
          </p:nvPr>
        </p:nvSpPr>
        <p:spPr>
          <a:xfrm>
            <a:off x="576000" y="712800"/>
            <a:ext cx="110286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920" cy="9766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Telecom churn analysis</a:t>
            </a:r>
            <a:endParaRPr b="0" lang="en-IN" sz="3600" spc="-1" strike="noStrike">
              <a:latin typeface="Arial"/>
            </a:endParaRPr>
          </a:p>
        </p:txBody>
      </p:sp>
      <p:sp>
        <p:nvSpPr>
          <p:cNvPr id="128" name="CustomShape 2"/>
          <p:cNvSpPr/>
          <p:nvPr/>
        </p:nvSpPr>
        <p:spPr>
          <a:xfrm>
            <a:off x="-329760" y="1034280"/>
            <a:ext cx="12725640" cy="577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CAPSTONE PROJECT</a:t>
            </a:r>
            <a:endParaRPr b="0" lang="en-IN" sz="3200" spc="-1" strike="noStrike">
              <a:latin typeface="Arial"/>
            </a:endParaRPr>
          </a:p>
        </p:txBody>
      </p:sp>
      <p:sp>
        <p:nvSpPr>
          <p:cNvPr id="129" name="CustomShape 3"/>
          <p:cNvSpPr/>
          <p:nvPr/>
        </p:nvSpPr>
        <p:spPr>
          <a:xfrm>
            <a:off x="3117600" y="4586400"/>
            <a:ext cx="797904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Kumhar Parash Kumari - RGUKT IIIT Srikakulam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 descr=""/>
          <p:cNvPicPr/>
          <p:nvPr/>
        </p:nvPicPr>
        <p:blipFill>
          <a:blip r:embed="rId1"/>
          <a:stretch/>
        </p:blipFill>
        <p:spPr>
          <a:xfrm>
            <a:off x="1933200" y="1017000"/>
            <a:ext cx="8343360" cy="52095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 descr=""/>
          <p:cNvPicPr/>
          <p:nvPr/>
        </p:nvPicPr>
        <p:blipFill>
          <a:blip r:embed="rId1"/>
          <a:stretch/>
        </p:blipFill>
        <p:spPr>
          <a:xfrm>
            <a:off x="1937520" y="936000"/>
            <a:ext cx="8286120" cy="52095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 descr=""/>
          <p:cNvPicPr/>
          <p:nvPr/>
        </p:nvPicPr>
        <p:blipFill>
          <a:blip r:embed="rId1"/>
          <a:stretch/>
        </p:blipFill>
        <p:spPr>
          <a:xfrm>
            <a:off x="2524320" y="846360"/>
            <a:ext cx="7195680" cy="58496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 descr=""/>
          <p:cNvPicPr/>
          <p:nvPr/>
        </p:nvPicPr>
        <p:blipFill>
          <a:blip r:embed="rId1"/>
          <a:stretch/>
        </p:blipFill>
        <p:spPr>
          <a:xfrm>
            <a:off x="2136240" y="807480"/>
            <a:ext cx="8009640" cy="56286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51" name="CustomShape 2"/>
          <p:cNvSpPr/>
          <p:nvPr/>
        </p:nvSpPr>
        <p:spPr>
          <a:xfrm>
            <a:off x="581040" y="1231920"/>
            <a:ext cx="11028600" cy="4672080"/>
          </a:xfrm>
          <a:prstGeom prst="rect">
            <a:avLst/>
          </a:prstGeom>
          <a:noFill/>
          <a:ln>
            <a:noFill/>
          </a:ln>
        </p:spPr>
        <p:style>
          <a:lnRef idx="0"/>
          <a:fillRef idx="0"/>
          <a:effectRef idx="0"/>
          <a:fontRef idx="minor"/>
        </p:style>
        <p:txBody>
          <a:bodyPr lIns="90000" rIns="90000" tIns="45000" bIns="45000" anchor="ctr">
            <a:normAutofit/>
          </a:bodyPr>
          <a:p>
            <a:pPr marL="305280" indent="-304200" algn="just">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The exploratory data analysis (EDA) on the telecom dataset showcased a higher churn rate among younger customers compared to older ones. Additionally, subscribers from certain regions exhibited more propensity to churn, suggesting geographical factors at play. Analysis of usage metrics indicated that customers with lower usage tend to churn more frequently, emphasizing the importance of personalized engagement strategies. Further, a correlation analysis revealed strong associations between churn and factors such as plan type, network quality, and customer service satisfaction. These insights can guide proactive measures for customer retention and service improvement.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tabLst>
                <a:tab algn="l" pos="0"/>
              </a:tabLst>
            </a:pPr>
            <a:endParaRPr b="0" lang="en-IN" sz="1800" spc="-1" strike="noStrike">
              <a:latin typeface="Arial"/>
            </a:endParaRPr>
          </a:p>
          <a:p>
            <a:pPr algn="just">
              <a:lnSpc>
                <a:spcPct val="110000"/>
              </a:lnSpc>
              <a:spcBef>
                <a:spcPts val="400"/>
              </a:spcBef>
              <a:spcAft>
                <a:spcPts val="601"/>
              </a:spcAft>
              <a:tabLst>
                <a:tab algn="l" pos="0"/>
              </a:tabLst>
            </a:pPr>
            <a:r>
              <a:rPr b="1" lang="en-US" sz="2000" spc="-1" strike="noStrike">
                <a:solidFill>
                  <a:srgbClr val="404040"/>
                </a:solidFill>
                <a:latin typeface="Franklin Gothic Book"/>
                <a:ea typeface="Franklin Gothic Book"/>
              </a:rPr>
              <a:t>Future scope involves leveraging advanced machine learning algorithms for more accurate churn prediction, integrating sentiment analysis from diverse data sources to gauge customer satisfaction, and exploring collaborative efforts with regulatory bodies to adapt to evolving industry policies and trends, ultimately enhancing customer retention strategies in the telecom sector.</a:t>
            </a:r>
            <a:endParaRPr b="0" lang="en-IN" sz="2000" spc="-1" strike="noStrike">
              <a:latin typeface="Arial"/>
            </a:endParaRPr>
          </a:p>
        </p:txBody>
      </p:sp>
      <p:sp>
        <p:nvSpPr>
          <p:cNvPr id="153" name="CustomShape 2"/>
          <p:cNvSpPr/>
          <p:nvPr/>
        </p:nvSpPr>
        <p:spPr>
          <a:xfrm>
            <a:off x="535680" y="84456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463040" y="2766240"/>
            <a:ext cx="9297720" cy="13244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ea typeface="DejaVu Sans"/>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520" cy="13244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2086920"/>
            <a:ext cx="11017800" cy="523800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(Technology Used)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Problem Statement</a:t>
            </a:r>
            <a:endParaRPr b="0" lang="en-IN" sz="4400" spc="-1" strike="noStrike">
              <a:latin typeface="Arial"/>
            </a:endParaRPr>
          </a:p>
        </p:txBody>
      </p:sp>
      <p:sp>
        <p:nvSpPr>
          <p:cNvPr id="133" name="CustomShape 2"/>
          <p:cNvSpPr/>
          <p:nvPr/>
        </p:nvSpPr>
        <p:spPr>
          <a:xfrm>
            <a:off x="452520" y="1092600"/>
            <a:ext cx="11028600" cy="467208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tabLst>
                <a:tab algn="l" pos="0"/>
              </a:tabLst>
            </a:pPr>
            <a:r>
              <a:rPr b="0" lang="en-IN" sz="2400" spc="-1" strike="noStrike">
                <a:solidFill>
                  <a:srgbClr val="0f0f0f"/>
                </a:solidFill>
                <a:latin typeface="Franklin Gothic Book"/>
                <a:ea typeface="Franklin Gothic Book"/>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648000" y="1296000"/>
            <a:ext cx="10943280" cy="5255280"/>
          </a:xfrm>
          <a:prstGeom prst="rect">
            <a:avLst/>
          </a:prstGeom>
          <a:noFill/>
          <a:ln>
            <a:noFill/>
          </a:ln>
        </p:spPr>
        <p:style>
          <a:lnRef idx="0"/>
          <a:fillRef idx="0"/>
          <a:effectRef idx="0"/>
          <a:fontRef idx="minor"/>
        </p:style>
        <p:txBody>
          <a:bodyPr lIns="90000" rIns="90000" tIns="45000" bIns="45000">
            <a:noAutofit/>
          </a:bodyPr>
          <a:p>
            <a:pPr algn="just">
              <a:lnSpc>
                <a:spcPct val="110000"/>
              </a:lnSpc>
              <a:spcBef>
                <a:spcPts val="241"/>
              </a:spcBef>
              <a:spcAft>
                <a:spcPts val="601"/>
              </a:spcAft>
            </a:pPr>
            <a:endParaRPr b="0" lang="en-IN" sz="180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0" lang="en-US" sz="2000" spc="-1" strike="noStrike">
                <a:solidFill>
                  <a:srgbClr val="404040"/>
                </a:solidFill>
                <a:latin typeface="Times New Roman"/>
                <a:ea typeface="DejaVu Sans"/>
              </a:rPr>
              <a:t>The proposed system aims to address the challenge of predicting customer churn in Orange Telecom's customer base. This involves leveraging data analytics and machine learning techniques to identify key factors influencing churn and recommend strategies for customer retention. The solution will consist of the following components:</a:t>
            </a:r>
            <a:endParaRPr b="0" lang="en-IN" sz="200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US" sz="2000" spc="-1" strike="noStrike">
                <a:solidFill>
                  <a:srgbClr val="404040"/>
                </a:solidFill>
                <a:latin typeface="Times New Roman"/>
                <a:ea typeface="DejaVu Sans"/>
              </a:rPr>
              <a:t>Data Collection:</a:t>
            </a:r>
            <a:endParaRPr b="0" lang="en-IN" sz="2000" spc="-1" strike="noStrike">
              <a:latin typeface="Arial"/>
            </a:endParaRPr>
          </a:p>
          <a:p>
            <a:pPr lvl="1" marL="864000" indent="-323280" algn="just">
              <a:lnSpc>
                <a:spcPct val="110000"/>
              </a:lnSpc>
              <a:spcBef>
                <a:spcPts val="241"/>
              </a:spcBef>
              <a:spcAft>
                <a:spcPts val="601"/>
              </a:spcAft>
              <a:buClr>
                <a:srgbClr val="000000"/>
              </a:buClr>
              <a:buSzPct val="75000"/>
              <a:buFont typeface="Symbol"/>
              <a:buChar char=""/>
            </a:pPr>
            <a:r>
              <a:rPr b="0" lang="en-US" sz="2000" spc="-1" strike="noStrike">
                <a:solidFill>
                  <a:srgbClr val="404040"/>
                </a:solidFill>
                <a:latin typeface="Times New Roman"/>
                <a:ea typeface="DejaVu Sans"/>
              </a:rPr>
              <a:t>Gather historical customer activity data, including usage patterns, location,customers age group ,profession and other relevant factors.</a:t>
            </a:r>
            <a:endParaRPr b="0" lang="en-IN" sz="2000" spc="-1" strike="noStrike">
              <a:latin typeface="Arial"/>
            </a:endParaRPr>
          </a:p>
          <a:p>
            <a:pPr lvl="1" marL="864000" indent="-323280" algn="just">
              <a:lnSpc>
                <a:spcPct val="110000"/>
              </a:lnSpc>
              <a:spcBef>
                <a:spcPts val="241"/>
              </a:spcBef>
              <a:spcAft>
                <a:spcPts val="601"/>
              </a:spcAft>
              <a:buClr>
                <a:srgbClr val="000000"/>
              </a:buClr>
              <a:buSzPct val="75000"/>
              <a:buFont typeface="Symbol"/>
              <a:buChar char=""/>
            </a:pPr>
            <a:r>
              <a:rPr b="0" lang="en-US" sz="2000" spc="-1" strike="noStrike">
                <a:solidFill>
                  <a:srgbClr val="404040"/>
                </a:solidFill>
                <a:latin typeface="Times New Roman"/>
                <a:ea typeface="DejaVu Sans"/>
              </a:rPr>
              <a:t>Utilize external data sources, such as economic indicators, competitor offerings, and customer feedback, to enrich the analysis.</a:t>
            </a:r>
            <a:endParaRPr b="0" lang="en-IN" sz="200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US" sz="2000" spc="-1" strike="noStrike">
                <a:solidFill>
                  <a:srgbClr val="404040"/>
                </a:solidFill>
                <a:latin typeface="Times New Roman"/>
                <a:ea typeface="DejaVu Sans"/>
              </a:rPr>
              <a:t>Data Preprocessing:</a:t>
            </a:r>
            <a:endParaRPr b="0" lang="en-IN" sz="2000" spc="-1" strike="noStrike">
              <a:latin typeface="Arial"/>
            </a:endParaRPr>
          </a:p>
          <a:p>
            <a:pPr lvl="1" marL="864000" indent="-323280" algn="just">
              <a:lnSpc>
                <a:spcPct val="110000"/>
              </a:lnSpc>
              <a:spcBef>
                <a:spcPts val="241"/>
              </a:spcBef>
              <a:spcAft>
                <a:spcPts val="601"/>
              </a:spcAft>
              <a:buClr>
                <a:srgbClr val="000000"/>
              </a:buClr>
              <a:buSzPct val="75000"/>
              <a:buFont typeface="Symbol"/>
              <a:buChar char=""/>
            </a:pPr>
            <a:r>
              <a:rPr b="0" lang="en-US" sz="2000" spc="-1" strike="noStrike">
                <a:solidFill>
                  <a:srgbClr val="404040"/>
                </a:solidFill>
                <a:latin typeface="Times New Roman"/>
                <a:ea typeface="DejaVu Sans"/>
              </a:rPr>
              <a:t>Clean and preprocess the collected data to handle missing values, outliers, and inconsistencies.</a:t>
            </a:r>
            <a:endParaRPr b="0" lang="en-IN" sz="2000" spc="-1" strike="noStrike">
              <a:latin typeface="Arial"/>
            </a:endParaRPr>
          </a:p>
          <a:p>
            <a:pPr lvl="1" marL="864000" indent="-323280" algn="just">
              <a:lnSpc>
                <a:spcPct val="110000"/>
              </a:lnSpc>
              <a:spcBef>
                <a:spcPts val="241"/>
              </a:spcBef>
              <a:spcAft>
                <a:spcPts val="601"/>
              </a:spcAft>
              <a:buClr>
                <a:srgbClr val="000000"/>
              </a:buClr>
              <a:buSzPct val="75000"/>
              <a:buFont typeface="Symbol"/>
              <a:buChar char=""/>
            </a:pPr>
            <a:r>
              <a:rPr b="0" lang="en-US" sz="2000" spc="-1" strike="noStrike">
                <a:solidFill>
                  <a:srgbClr val="404040"/>
                </a:solidFill>
                <a:latin typeface="Times New Roman"/>
                <a:ea typeface="DejaVu Sans"/>
              </a:rPr>
              <a:t>Feature engineering to extract relevant features from the data that might impact bike demand.</a:t>
            </a:r>
            <a:endParaRPr b="0" lang="en-IN" sz="2000" spc="-1" strike="noStrike">
              <a:latin typeface="Arial"/>
            </a:endParaRPr>
          </a:p>
          <a:p>
            <a:pPr algn="just">
              <a:lnSpc>
                <a:spcPct val="110000"/>
              </a:lnSpc>
              <a:spcBef>
                <a:spcPts val="241"/>
              </a:spcBef>
              <a:spcAft>
                <a:spcPts val="601"/>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59680" y="936000"/>
            <a:ext cx="10804320" cy="7241040"/>
          </a:xfrm>
          <a:prstGeom prst="rect">
            <a:avLst/>
          </a:prstGeom>
          <a:noFill/>
          <a:ln>
            <a:noFill/>
          </a:ln>
        </p:spPr>
        <p:txBody>
          <a:bodyPr lIns="90000" rIns="90000" tIns="45000" bIns="45000">
            <a:noAutofit/>
          </a:bodyPr>
          <a:p>
            <a:pPr marL="216000" indent="-216000">
              <a:buClr>
                <a:srgbClr val="729fcf"/>
              </a:buClr>
              <a:buSzPct val="70000"/>
              <a:buFont typeface="Wingdings" charset="2"/>
              <a:buChar char=""/>
            </a:pPr>
            <a:endParaRPr b="0" lang="en-IN" sz="1800" spc="-1" strike="noStrike">
              <a:latin typeface="Arial"/>
            </a:endParaRPr>
          </a:p>
          <a:p>
            <a:pPr marL="216000" indent="-216000">
              <a:buClr>
                <a:srgbClr val="729fcf"/>
              </a:buClr>
              <a:buSzPct val="70000"/>
              <a:buFont typeface="Wingdings" charset="2"/>
              <a:buChar char=""/>
            </a:pPr>
            <a:r>
              <a:rPr b="1" lang="en-IN" sz="2000" spc="-1" strike="noStrike">
                <a:latin typeface="Arial"/>
              </a:rPr>
              <a:t>Exploratory Data Analysis (EDA):</a:t>
            </a:r>
            <a:endParaRPr b="0" lang="en-IN" sz="2000" spc="-1" strike="noStrike">
              <a:latin typeface="Arial"/>
            </a:endParaRPr>
          </a:p>
          <a:p>
            <a:pPr marL="216000" indent="-216000">
              <a:buClr>
                <a:srgbClr val="729fcf"/>
              </a:buClr>
              <a:buSzPct val="70000"/>
              <a:buFont typeface="Wingdings" charset="2"/>
              <a:buChar char=""/>
            </a:pPr>
            <a:endParaRPr b="0" lang="en-IN" sz="2000" spc="-1" strike="noStrike">
              <a:latin typeface="Arial"/>
            </a:endParaRPr>
          </a:p>
          <a:p>
            <a:pPr marL="216000" indent="-216000">
              <a:buClr>
                <a:srgbClr val="729fcf"/>
              </a:buClr>
              <a:buSzPct val="70000"/>
              <a:buFont typeface="Wingdings" charset="2"/>
              <a:buChar char=""/>
            </a:pPr>
            <a:r>
              <a:rPr b="0" lang="en-IN" sz="2000" spc="-1" strike="noStrike">
                <a:latin typeface="Arial"/>
              </a:rPr>
              <a:t>Conducting exploratory data analysis to understand the distribution of features, correlations, and patterns within the data.Visualizing key insights to identify potential factors influencing churn.</a:t>
            </a:r>
            <a:endParaRPr b="0" lang="en-IN" sz="2000" spc="-1" strike="noStrike">
              <a:latin typeface="Arial"/>
            </a:endParaRPr>
          </a:p>
          <a:p>
            <a:endParaRPr b="0" lang="en-IN" sz="2000" spc="-1" strike="noStrike">
              <a:latin typeface="Arial"/>
            </a:endParaRPr>
          </a:p>
          <a:p>
            <a:pPr marL="216000" indent="-216000">
              <a:lnSpc>
                <a:spcPct val="100000"/>
              </a:lnSpc>
              <a:buClr>
                <a:srgbClr val="5983b0"/>
              </a:buClr>
              <a:buSzPct val="70000"/>
              <a:buFont typeface="Wingdings" charset="2"/>
              <a:buChar char=""/>
            </a:pPr>
            <a:r>
              <a:rPr b="1" lang="en-IN" sz="2000" spc="-1" strike="noStrike">
                <a:latin typeface="Arial"/>
              </a:rPr>
              <a:t>Feature Selection and Engineering:</a:t>
            </a:r>
            <a:endParaRPr b="0" lang="en-IN" sz="2000" spc="-1" strike="noStrike">
              <a:latin typeface="Arial"/>
            </a:endParaRPr>
          </a:p>
          <a:p>
            <a:pPr marL="216000" indent="-216000">
              <a:lnSpc>
                <a:spcPct val="100000"/>
              </a:lnSpc>
              <a:buClr>
                <a:srgbClr val="5983b0"/>
              </a:buClr>
              <a:buSzPct val="70000"/>
              <a:buFont typeface="Wingdings" charset="2"/>
              <a:buChar char=""/>
            </a:pPr>
            <a:endParaRPr b="0" lang="en-IN" sz="2000" spc="-1" strike="noStrike">
              <a:latin typeface="Arial"/>
            </a:endParaRPr>
          </a:p>
          <a:p>
            <a:pPr marL="216000" indent="-216000">
              <a:lnSpc>
                <a:spcPct val="100000"/>
              </a:lnSpc>
              <a:buClr>
                <a:srgbClr val="5983b0"/>
              </a:buClr>
              <a:buSzPct val="70000"/>
              <a:buFont typeface="Wingdings" charset="2"/>
              <a:buChar char=""/>
            </a:pPr>
            <a:r>
              <a:rPr b="0" lang="en-IN" sz="2000" spc="-1" strike="noStrike">
                <a:latin typeface="Arial"/>
              </a:rPr>
              <a:t>Utilizing techniques such as correlation analysis, feature importance ranking, and domain knowledge to select the most relevant features for predicting churn. Engineering new features that may enhance the predictive power of the model.</a:t>
            </a:r>
            <a:endParaRPr b="0" lang="en-IN" sz="2000" spc="-1" strike="noStrike">
              <a:latin typeface="Arial"/>
            </a:endParaRPr>
          </a:p>
          <a:p>
            <a:pPr marL="216000" indent="-216000">
              <a:lnSpc>
                <a:spcPct val="100000"/>
              </a:lnSpc>
              <a:buClr>
                <a:srgbClr val="5983b0"/>
              </a:buClr>
              <a:buSzPct val="70000"/>
              <a:buFont typeface="Wingdings" charset="2"/>
              <a:buChar char=""/>
            </a:pPr>
            <a:endParaRPr b="0" lang="en-IN" sz="2000" spc="-1" strike="noStrike">
              <a:latin typeface="Arial"/>
            </a:endParaRPr>
          </a:p>
          <a:p>
            <a:pPr marL="216000" indent="-216000">
              <a:buClr>
                <a:srgbClr val="5983b0"/>
              </a:buClr>
              <a:buSzPct val="70000"/>
              <a:buFont typeface="Wingdings" charset="2"/>
              <a:buChar char=""/>
            </a:pPr>
            <a:r>
              <a:rPr b="1" lang="en-IN" sz="2000" spc="-1" strike="noStrike">
                <a:latin typeface="Arial"/>
              </a:rPr>
              <a:t>Recommendation Engine:</a:t>
            </a:r>
            <a:endParaRPr b="0" lang="en-IN" sz="2000" spc="-1" strike="noStrike">
              <a:latin typeface="Arial"/>
            </a:endParaRPr>
          </a:p>
          <a:p>
            <a:pPr marL="216000" indent="-216000">
              <a:buClr>
                <a:srgbClr val="5983b0"/>
              </a:buClr>
              <a:buSzPct val="70000"/>
              <a:buFont typeface="Wingdings" charset="2"/>
              <a:buChar char=""/>
            </a:pPr>
            <a:endParaRPr b="0" lang="en-IN" sz="2000" spc="-1" strike="noStrike">
              <a:latin typeface="Arial"/>
            </a:endParaRPr>
          </a:p>
          <a:p>
            <a:pPr marL="216000" indent="-216000">
              <a:buClr>
                <a:srgbClr val="5983b0"/>
              </a:buClr>
              <a:buSzPct val="70000"/>
              <a:buFont typeface="Wingdings" charset="2"/>
              <a:buChar char=""/>
            </a:pPr>
            <a:r>
              <a:rPr b="0" lang="en-IN" sz="2000" spc="-1" strike="noStrike">
                <a:latin typeface="Arial"/>
              </a:rPr>
              <a:t>Developing a recommendation engine that suggests personalized retention strategies for individual customers based on their churn risk scores and historical interactions with Orange Telecom's services.These recommendations could include targeted marketing campaigns, loyalty programs, service upgrades, or proactive customer support interventions.</a:t>
            </a:r>
            <a:endParaRPr b="0" lang="en-IN" sz="2000" spc="-1" strike="noStrike">
              <a:latin typeface="Arial"/>
            </a:endParaRPr>
          </a:p>
          <a:p>
            <a:pPr>
              <a:lnSpc>
                <a:spcPct val="100000"/>
              </a:lnSpc>
              <a:spcBef>
                <a:spcPts val="340"/>
              </a:spcBef>
              <a:spcAft>
                <a:spcPts val="142"/>
              </a:spcAft>
            </a:pPr>
            <a:endParaRPr b="0" lang="en-IN" sz="2000" spc="-1" strike="noStrike">
              <a:latin typeface="Arial"/>
              <a:ea typeface="Noto Sans CJK SC"/>
            </a:endParaRPr>
          </a:p>
          <a:p>
            <a:pPr>
              <a:lnSpc>
                <a:spcPct val="100000"/>
              </a:lnSpc>
              <a:spcBef>
                <a:spcPts val="340"/>
              </a:spcBef>
              <a:spcAft>
                <a:spcPts val="142"/>
              </a:spcAft>
            </a:pPr>
            <a:endParaRPr b="0" lang="en-IN" sz="2000" spc="-1" strike="noStrike">
              <a:latin typeface="Arial"/>
              <a:ea typeface="Noto Sans CJK SC"/>
            </a:endParaRPr>
          </a:p>
          <a:p>
            <a:pPr>
              <a:lnSpc>
                <a:spcPct val="100000"/>
              </a:lnSpc>
              <a:spcBef>
                <a:spcPts val="340"/>
              </a:spcBef>
              <a:spcAft>
                <a:spcPts val="142"/>
              </a:spcAft>
            </a:pPr>
            <a:endParaRPr b="0" lang="en-IN" sz="20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81040" y="7704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8" name="CustomShape 2"/>
          <p:cNvSpPr/>
          <p:nvPr/>
        </p:nvSpPr>
        <p:spPr>
          <a:xfrm>
            <a:off x="581040" y="1447200"/>
            <a:ext cx="11028600" cy="4672080"/>
          </a:xfrm>
          <a:prstGeom prst="rect">
            <a:avLst/>
          </a:prstGeom>
          <a:noFill/>
          <a:ln>
            <a:noFill/>
          </a:ln>
        </p:spPr>
        <p:style>
          <a:lnRef idx="0"/>
          <a:fillRef idx="0"/>
          <a:effectRef idx="0"/>
          <a:fontRef idx="minor"/>
        </p:style>
        <p:txBody>
          <a:bodyPr lIns="90000" rIns="90000" tIns="45000" bIns="45000">
            <a:noAutofit/>
          </a:bodyPr>
          <a:p>
            <a:pPr algn="just">
              <a:lnSpc>
                <a:spcPct val="110000"/>
              </a:lnSpc>
              <a:spcBef>
                <a:spcPts val="360"/>
              </a:spcBef>
              <a:spcAft>
                <a:spcPts val="601"/>
              </a:spcAft>
              <a:tabLst>
                <a:tab algn="l" pos="0"/>
              </a:tabLst>
            </a:pPr>
            <a:r>
              <a:rPr b="1" lang="en-IN" sz="1800" spc="-1" strike="noStrike">
                <a:solidFill>
                  <a:srgbClr val="0f0f0f"/>
                </a:solidFill>
                <a:latin typeface="Franklin Gothic Book"/>
                <a:ea typeface="Franklin Gothic Book"/>
              </a:rPr>
              <a:t>The system approach for predicting customer churn in Orange Telecom involves comprehensive data gathering, preprocessing, and exploratory analysis to understand underlying patterns. Feature engineering is pivotal for accurately predicting churn in a production environment. Continuous monitoring and feedback loops ensure the model's effectiveness over time, allowing for ongoing optimization of customer retention strategies.</a:t>
            </a:r>
            <a:endParaRPr b="0" lang="en-IN" sz="1800" spc="-1" strike="noStrike">
              <a:latin typeface="Arial"/>
            </a:endParaRPr>
          </a:p>
          <a:p>
            <a:pPr marL="305280" indent="-304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u="dbl">
                <a:solidFill>
                  <a:srgbClr val="0f0f0f"/>
                </a:solidFill>
                <a:uFillTx/>
                <a:latin typeface="Franklin Gothic Book"/>
                <a:ea typeface="Franklin Gothic Book"/>
              </a:rPr>
              <a:t>System requirements</a:t>
            </a:r>
            <a:endParaRPr b="0" lang="en-IN" sz="1800" spc="-1" strike="noStrike">
              <a:latin typeface="Arial"/>
            </a:endParaRPr>
          </a:p>
          <a:p>
            <a:pPr marL="305280" indent="-304200">
              <a:lnSpc>
                <a:spcPct val="110000"/>
              </a:lnSpc>
              <a:spcBef>
                <a:spcPts val="360"/>
              </a:spcBef>
              <a:spcAft>
                <a:spcPts val="601"/>
              </a:spcAft>
              <a:buClr>
                <a:srgbClr val="1cade4"/>
              </a:buClr>
              <a:buSzPct val="92000"/>
              <a:buFont typeface="Symbol"/>
              <a:buChar char=""/>
              <a:tabLst>
                <a:tab algn="l" pos="0"/>
              </a:tabLst>
            </a:pPr>
            <a:r>
              <a:rPr b="1" lang="en-IN" sz="1800" spc="-1" strike="noStrike">
                <a:solidFill>
                  <a:srgbClr val="0f0f0f"/>
                </a:solidFill>
                <a:latin typeface="Franklin Gothic Book"/>
                <a:ea typeface="Franklin Gothic Book"/>
              </a:rPr>
              <a:t>Intel IA32/Intel64 CPU</a:t>
            </a:r>
            <a:endParaRPr b="0" lang="en-IN" sz="1800" spc="-1" strike="noStrike">
              <a:latin typeface="Arial"/>
            </a:endParaRPr>
          </a:p>
          <a:p>
            <a:pPr marL="305280" indent="-304200">
              <a:lnSpc>
                <a:spcPct val="110000"/>
              </a:lnSpc>
              <a:spcBef>
                <a:spcPts val="360"/>
              </a:spcBef>
              <a:spcAft>
                <a:spcPts val="601"/>
              </a:spcAft>
              <a:buClr>
                <a:srgbClr val="1cade4"/>
              </a:buClr>
              <a:buSzPct val="92000"/>
              <a:buFont typeface="Symbol"/>
              <a:buChar char=""/>
              <a:tabLst>
                <a:tab algn="l" pos="0"/>
              </a:tabLst>
            </a:pPr>
            <a:r>
              <a:rPr b="1" lang="en-IN" sz="1800" spc="-1" strike="noStrike">
                <a:solidFill>
                  <a:srgbClr val="0f0f0f"/>
                </a:solidFill>
                <a:latin typeface="Franklin Gothic Book"/>
                <a:ea typeface="Franklin Gothic Book"/>
              </a:rPr>
              <a:t>512MB RAM</a:t>
            </a:r>
            <a:endParaRPr b="0" lang="en-IN" sz="1800" spc="-1" strike="noStrike">
              <a:latin typeface="Arial"/>
            </a:endParaRPr>
          </a:p>
          <a:p>
            <a:pPr marL="305280" indent="-304200">
              <a:lnSpc>
                <a:spcPct val="110000"/>
              </a:lnSpc>
              <a:spcBef>
                <a:spcPts val="360"/>
              </a:spcBef>
              <a:spcAft>
                <a:spcPts val="601"/>
              </a:spcAft>
              <a:buClr>
                <a:srgbClr val="1cade4"/>
              </a:buClr>
              <a:buSzPct val="92000"/>
              <a:buFont typeface="Symbol"/>
              <a:buChar char=""/>
              <a:tabLst>
                <a:tab algn="l" pos="0"/>
              </a:tabLst>
            </a:pPr>
            <a:r>
              <a:rPr b="1" lang="en-IN" sz="1800" spc="-1" strike="noStrike">
                <a:solidFill>
                  <a:srgbClr val="0f0f0f"/>
                </a:solidFill>
                <a:latin typeface="Franklin Gothic Book"/>
                <a:ea typeface="Franklin Gothic Book"/>
              </a:rPr>
              <a:t>300MB disk space</a:t>
            </a:r>
            <a:endParaRPr b="0" lang="en-IN" sz="1800" spc="-1" strike="noStrike">
              <a:latin typeface="Arial"/>
            </a:endParaRPr>
          </a:p>
          <a:p>
            <a:pPr marL="305280" indent="-304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u="dbl">
                <a:solidFill>
                  <a:srgbClr val="0f0f0f"/>
                </a:solidFill>
                <a:uFillTx/>
                <a:latin typeface="Franklin Gothic Book"/>
                <a:ea typeface="Franklin Gothic Book"/>
              </a:rPr>
              <a:t>Library required to build the model</a:t>
            </a:r>
            <a:endParaRPr b="0" lang="en-IN" sz="1800" spc="-1" strike="noStrike">
              <a:latin typeface="Arial"/>
            </a:endParaRPr>
          </a:p>
          <a:p>
            <a:pPr marL="305280" indent="-304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Pandas, Matplotlib and Seaborn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40" name="CustomShape 2"/>
          <p:cNvSpPr/>
          <p:nvPr/>
        </p:nvSpPr>
        <p:spPr>
          <a:xfrm>
            <a:off x="581040" y="1302120"/>
            <a:ext cx="11028600" cy="4672080"/>
          </a:xfrm>
          <a:prstGeom prst="rect">
            <a:avLst/>
          </a:prstGeom>
          <a:noFill/>
          <a:ln>
            <a:noFill/>
          </a:ln>
        </p:spPr>
        <p:style>
          <a:lnRef idx="0"/>
          <a:fillRef idx="0"/>
          <a:effectRef idx="0"/>
          <a:fontRef idx="minor"/>
        </p:style>
      </p:sp>
      <p:sp>
        <p:nvSpPr>
          <p:cNvPr id="141" name="CustomShape 3"/>
          <p:cNvSpPr/>
          <p:nvPr/>
        </p:nvSpPr>
        <p:spPr>
          <a:xfrm>
            <a:off x="1512000" y="5832000"/>
            <a:ext cx="9200880" cy="64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The KDE plot illustrates the distribution of ages in the dataset, showing a peak around the mid-30s with a gradual decline towards older and younger ages.</a:t>
            </a:r>
            <a:endParaRPr b="0" lang="en-IN" sz="1800" spc="-1" strike="noStrike">
              <a:latin typeface="Arial"/>
            </a:endParaRPr>
          </a:p>
        </p:txBody>
      </p:sp>
      <p:pic>
        <p:nvPicPr>
          <p:cNvPr id="142" name="" descr=""/>
          <p:cNvPicPr/>
          <p:nvPr/>
        </p:nvPicPr>
        <p:blipFill>
          <a:blip r:embed="rId1"/>
          <a:stretch/>
        </p:blipFill>
        <p:spPr>
          <a:xfrm>
            <a:off x="1872000" y="1231560"/>
            <a:ext cx="8181360" cy="43408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080000" y="5678280"/>
            <a:ext cx="996588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This plot will show the distribution of ages for each gender category, allowing you to compare the central tendency, spread, and potential outliers across different gender groups</a:t>
            </a:r>
            <a:endParaRPr b="0" lang="en-IN" sz="1800" spc="-1" strike="noStrike">
              <a:latin typeface="Arial"/>
            </a:endParaRPr>
          </a:p>
        </p:txBody>
      </p:sp>
      <p:pic>
        <p:nvPicPr>
          <p:cNvPr id="144" name="" descr=""/>
          <p:cNvPicPr/>
          <p:nvPr/>
        </p:nvPicPr>
        <p:blipFill>
          <a:blip r:embed="rId1"/>
          <a:stretch/>
        </p:blipFill>
        <p:spPr>
          <a:xfrm>
            <a:off x="2160000" y="792000"/>
            <a:ext cx="8009640" cy="48236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 descr=""/>
          <p:cNvPicPr/>
          <p:nvPr/>
        </p:nvPicPr>
        <p:blipFill>
          <a:blip r:embed="rId1"/>
          <a:stretch/>
        </p:blipFill>
        <p:spPr>
          <a:xfrm>
            <a:off x="1440000" y="864000"/>
            <a:ext cx="8719560" cy="53996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2024-03-02T10:40:35Z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