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5E773-8112-4290-B7B7-0339BFF31E46}">
  <a:tblStyle styleId="{AB35E773-8112-4290-B7B7-0339BFF31E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88B2A6-AE04-4BCA-8C82-7D655F56430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eb65569fc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6eb65569fc_2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6eb65569fc_2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eb65569fc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6eb65569f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eb65569fc_0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6eb65569f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eb65569fc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to % increase.</a:t>
            </a:r>
            <a:br>
              <a:rPr lang="en-GB"/>
            </a:br>
            <a:br>
              <a:rPr lang="en-GB"/>
            </a:br>
            <a:r>
              <a:rPr lang="en-GB"/>
              <a:t>Use bar charts instead of line charts</a:t>
            </a:r>
            <a:endParaRPr/>
          </a:p>
        </p:txBody>
      </p:sp>
      <p:sp>
        <p:nvSpPr>
          <p:cNvPr id="229" name="Google Shape;229;g26eb65569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eb65569fc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6eb65569f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eb65569fc_0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6eb65569f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eb65569fc_2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6eb65569fc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188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eb65569fc_2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6eb65569fc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eb65569fc_2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7" name="Google Shape;117;g26eb65569fc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eb65569fc_2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6eb65569fc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eb65569fc_2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6eb65569fc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eb65569fc_2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6eb65569fc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eb65569fc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6eb65569f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986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eb65569fc_0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6eb65569f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eb65569fc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So after studying the results from the evaluation, we would like to supplement the behavior traits observed with what we analyse in the training tensorboard logs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Read the slides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6eb65569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519257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519257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67293" y="298782"/>
            <a:ext cx="7507432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67293" y="1394157"/>
            <a:ext cx="7507432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044604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044604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67293" y="298782"/>
            <a:ext cx="7507432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171450" y="1398356"/>
            <a:ext cx="3652405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022321" y="1398356"/>
            <a:ext cx="3652405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67293" y="298782"/>
            <a:ext cx="7507432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30583" y="346472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3450973" y="750094"/>
            <a:ext cx="4217519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330583" y="1546621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67293" y="298782"/>
            <a:ext cx="7507432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67293" y="1394157"/>
            <a:ext cx="7507432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822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674725" y="0"/>
            <a:ext cx="1469275" cy="465766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AY2023/24 Sem2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CS4246/CS5446</a:t>
            </a:r>
            <a:endParaRPr sz="1100"/>
          </a:p>
        </p:txBody>
      </p:sp>
      <p:pic>
        <p:nvPicPr>
          <p:cNvPr id="57" name="Google Shape;57;p13" descr="https://www.comp.nus.edu.sg/templates/t3_nus2015/images/assets/logos/log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293" y="4729979"/>
            <a:ext cx="1951094" cy="34840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13" Type="http://schemas.openxmlformats.org/officeDocument/2006/relationships/image" Target="../media/image25.jpeg"/><Relationship Id="rId3" Type="http://schemas.openxmlformats.org/officeDocument/2006/relationships/video" Target="https://www.youtube.com/embed/HeXsbhhAbGc?feature=oembed" TargetMode="Externa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24.jpeg"/><Relationship Id="rId2" Type="http://schemas.openxmlformats.org/officeDocument/2006/relationships/video" Target="https://www.youtube.com/embed/01TiY9W612U?feature=oembed" TargetMode="External"/><Relationship Id="rId1" Type="http://schemas.openxmlformats.org/officeDocument/2006/relationships/video" Target="https://www.youtube.com/embed/c9cEuwQBX7Y?feature=oembed" TargetMode="External"/><Relationship Id="rId6" Type="http://schemas.openxmlformats.org/officeDocument/2006/relationships/video" Target="https://www.youtube.com/embed/3i_mc29aqOI?feature=oembed" TargetMode="External"/><Relationship Id="rId11" Type="http://schemas.openxmlformats.org/officeDocument/2006/relationships/image" Target="../media/image23.jpeg"/><Relationship Id="rId5" Type="http://schemas.openxmlformats.org/officeDocument/2006/relationships/video" Target="https://www.youtube.com/embed/LDWbt19xmFM?feature=oembed" TargetMode="External"/><Relationship Id="rId10" Type="http://schemas.openxmlformats.org/officeDocument/2006/relationships/image" Target="../media/image22.jpeg"/><Relationship Id="rId4" Type="http://schemas.openxmlformats.org/officeDocument/2006/relationships/video" Target="https://www.youtube.com/embed/rY60ayXkTDg?feature=oembed" TargetMode="External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video" Target="https://www.youtube.com/embed/i9CNJTZUg_Q?feature=oembed" TargetMode="External"/><Relationship Id="rId7" Type="http://schemas.openxmlformats.org/officeDocument/2006/relationships/image" Target="../media/image6.jpeg"/><Relationship Id="rId2" Type="http://schemas.openxmlformats.org/officeDocument/2006/relationships/video" Target="https://www.youtube.com/embed/gKDdzKIhtOQ?feature=oembed" TargetMode="External"/><Relationship Id="rId1" Type="http://schemas.openxmlformats.org/officeDocument/2006/relationships/video" Target="https://www.youtube.com/embed/lPRxbyzQizY?feature=oembed" TargetMode="Externa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ctrTitle"/>
          </p:nvPr>
        </p:nvSpPr>
        <p:spPr>
          <a:xfrm>
            <a:off x="798275" y="342822"/>
            <a:ext cx="65193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2800">
                <a:solidFill>
                  <a:schemeClr val="lt1"/>
                </a:solidFill>
              </a:rPr>
              <a:t>Jump, Run and Learn: Reinforcement Learning Take on SuperMario Bros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1"/>
          </p:nvPr>
        </p:nvSpPr>
        <p:spPr>
          <a:xfrm>
            <a:off x="589625" y="2665229"/>
            <a:ext cx="6519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>
                <a:solidFill>
                  <a:schemeClr val="lt1"/>
                </a:solidFill>
              </a:rPr>
              <a:t>Team: P24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06" name="Google Shape;106;p21"/>
          <p:cNvGraphicFramePr/>
          <p:nvPr/>
        </p:nvGraphicFramePr>
        <p:xfrm>
          <a:off x="1242088" y="3094052"/>
          <a:ext cx="5214375" cy="1127840"/>
        </p:xfrm>
        <a:graphic>
          <a:graphicData uri="http://schemas.openxmlformats.org/drawingml/2006/table">
            <a:tbl>
              <a:tblPr firstRow="1" bandRow="1">
                <a:noFill/>
                <a:tableStyleId>{AB35E773-8112-4290-B7B7-0339BFF31E46}</a:tableStyleId>
              </a:tblPr>
              <a:tblGrid>
                <a:gridCol w="17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Parashara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A0285647M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E1216292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Sriram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A0276528R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E1132261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Xian He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A0268425X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E1101724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Grace Ngu Sook Ern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A0268281X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E1101580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149143" y="335657"/>
            <a:ext cx="7507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GB" sz="2900"/>
              <a:t>Goal 1: Battle of the Models (Policy &amp; Value) </a:t>
            </a:r>
            <a:endParaRPr sz="29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</a:t>
            </a: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5280050" y="4750775"/>
            <a:ext cx="2376600" cy="29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Legend: </a:t>
            </a:r>
            <a:r>
              <a:rPr lang="en-GB" b="1">
                <a:solidFill>
                  <a:srgbClr val="973CE7"/>
                </a:solidFill>
                <a:latin typeface="Calibri"/>
                <a:ea typeface="Calibri"/>
                <a:cs typeface="Calibri"/>
                <a:sym typeface="Calibri"/>
              </a:rPr>
              <a:t>—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DQN </a:t>
            </a:r>
            <a:r>
              <a:rPr lang="en-GB" b="1">
                <a:solidFill>
                  <a:srgbClr val="7CB34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PPO </a:t>
            </a:r>
            <a:r>
              <a:rPr lang="en-GB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A2C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4232925" y="1124875"/>
            <a:ext cx="3441900" cy="3509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DQN: Overall loss increases over time. It may indicate agent has not explored enough in the early stages and make poor actions later.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PPO: Policy gradient loss decreases but increases again while value loss decreases indicate policy updates are too aggressive, causing policy to move away from optimal policies. 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A2C: Policy and value loss increases over time. Model is diverging from the optimal policy.  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30"/>
          <p:cNvGrpSpPr/>
          <p:nvPr/>
        </p:nvGrpSpPr>
        <p:grpSpPr>
          <a:xfrm>
            <a:off x="230792" y="1124887"/>
            <a:ext cx="4002571" cy="3350062"/>
            <a:chOff x="230792" y="1124887"/>
            <a:chExt cx="4002571" cy="3350062"/>
          </a:xfrm>
        </p:grpSpPr>
        <p:grpSp>
          <p:nvGrpSpPr>
            <p:cNvPr id="203" name="Google Shape;203;p30"/>
            <p:cNvGrpSpPr/>
            <p:nvPr/>
          </p:nvGrpSpPr>
          <p:grpSpPr>
            <a:xfrm>
              <a:off x="230792" y="1124887"/>
              <a:ext cx="4002571" cy="3350062"/>
              <a:chOff x="216162" y="1153375"/>
              <a:chExt cx="4348258" cy="3461881"/>
            </a:xfrm>
          </p:grpSpPr>
          <p:pic>
            <p:nvPicPr>
              <p:cNvPr id="204" name="Google Shape;204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80420" y="2876177"/>
                <a:ext cx="2184000" cy="173907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05" name="Google Shape;205;p30"/>
              <p:cNvGrpSpPr/>
              <p:nvPr/>
            </p:nvGrpSpPr>
            <p:grpSpPr>
              <a:xfrm>
                <a:off x="216162" y="1153375"/>
                <a:ext cx="4342239" cy="3451084"/>
                <a:chOff x="216162" y="2822525"/>
                <a:chExt cx="4342239" cy="3451084"/>
              </a:xfrm>
            </p:grpSpPr>
            <p:pic>
              <p:nvPicPr>
                <p:cNvPr id="206" name="Google Shape;206;p30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2386476" y="2822525"/>
                  <a:ext cx="2171925" cy="172814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7" name="Google Shape;207;p3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16162" y="4556123"/>
                  <a:ext cx="2171925" cy="17174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208" name="Google Shape;208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0800" y="1170216"/>
              <a:ext cx="1991150" cy="15693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" name="Google Shape;209;p30"/>
          <p:cNvSpPr/>
          <p:nvPr/>
        </p:nvSpPr>
        <p:spPr>
          <a:xfrm>
            <a:off x="1415125" y="1442325"/>
            <a:ext cx="274500" cy="273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3319250" y="1329850"/>
            <a:ext cx="274500" cy="273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3907075" y="3750100"/>
            <a:ext cx="274500" cy="273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1839200" y="3861725"/>
            <a:ext cx="274500" cy="273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2599375" y="3052575"/>
            <a:ext cx="274500" cy="273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25" y="1155961"/>
            <a:ext cx="5076501" cy="344751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167393" y="130682"/>
            <a:ext cx="7507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448"/>
              <a:buFont typeface="Calibri"/>
              <a:buNone/>
            </a:pPr>
            <a:r>
              <a:rPr lang="en-GB" sz="2900"/>
              <a:t>Goal 1: Battle of the Models (Pass Count, Coins Collected, Training Best &amp; Average Reward) </a:t>
            </a:r>
            <a:endParaRPr sz="29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448"/>
              <a:buFont typeface="Calibri"/>
              <a:buNone/>
            </a:pPr>
            <a:endParaRPr sz="2900"/>
          </a:p>
        </p:txBody>
      </p:sp>
      <p:sp>
        <p:nvSpPr>
          <p:cNvPr id="220" name="Google Shape;220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5170725" y="1124875"/>
            <a:ext cx="2504100" cy="3509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/>
              <a:t>Most rounds completed: PPO &gt; DQN &gt; A2C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Coins collected: A2C &gt; DQN &gt; PPO</a:t>
            </a:r>
            <a:endParaRPr/>
          </a:p>
          <a:p>
            <a:pPr marL="177800" lvl="0" indent="-2032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PPO outperforms DQN with lesser training steps (2.5 mil vs. 5 mil)</a:t>
            </a:r>
            <a:endParaRPr/>
          </a:p>
          <a:p>
            <a:pPr marL="177800" lvl="0" indent="-2032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A2C showing higher best reward as compared to DQN due to the large number of coins collected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2149925" y="1215575"/>
            <a:ext cx="274500" cy="273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2195275" y="2742763"/>
            <a:ext cx="274500" cy="273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4803150" y="1215575"/>
            <a:ext cx="274500" cy="273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4742000" y="3108475"/>
            <a:ext cx="274500" cy="273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167393" y="130682"/>
            <a:ext cx="7507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GB" sz="2900"/>
              <a:t>Goal 2: Custom Reward Function vs. Regular Reward Function </a:t>
            </a:r>
            <a:endParaRPr sz="2900"/>
          </a:p>
        </p:txBody>
      </p:sp>
      <p:sp>
        <p:nvSpPr>
          <p:cNvPr id="232" name="Google Shape;232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body" idx="1"/>
          </p:nvPr>
        </p:nvSpPr>
        <p:spPr>
          <a:xfrm>
            <a:off x="279300" y="3654863"/>
            <a:ext cx="7395600" cy="876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Using the CC mode led to higher coins collected as compared to regular mode when the agent is trained on CC mode.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While the pass rate stays almost the same.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35" name="Google Shape;235;p32"/>
          <p:cNvGrpSpPr/>
          <p:nvPr/>
        </p:nvGrpSpPr>
        <p:grpSpPr>
          <a:xfrm>
            <a:off x="287938" y="1124875"/>
            <a:ext cx="7378337" cy="2505875"/>
            <a:chOff x="279275" y="2001475"/>
            <a:chExt cx="7378337" cy="2505875"/>
          </a:xfrm>
        </p:grpSpPr>
        <p:pic>
          <p:nvPicPr>
            <p:cNvPr id="236" name="Google Shape;23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87100" y="2001475"/>
              <a:ext cx="3270512" cy="2505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9275" y="2001475"/>
              <a:ext cx="4107825" cy="2505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191593" y="7"/>
            <a:ext cx="7507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GB" sz="2900"/>
              <a:t>Goal 3: Generalizability Test</a:t>
            </a:r>
            <a:endParaRPr sz="2900"/>
          </a:p>
        </p:txBody>
      </p:sp>
      <p:sp>
        <p:nvSpPr>
          <p:cNvPr id="243" name="Google Shape;243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</a:t>
            </a: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1"/>
          </p:nvPr>
        </p:nvSpPr>
        <p:spPr>
          <a:xfrm>
            <a:off x="215900" y="3042325"/>
            <a:ext cx="7458900" cy="1592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All algorithms did not generalize well to other stages, </a:t>
            </a:r>
            <a:endParaRPr/>
          </a:p>
          <a:p>
            <a:pPr marL="520700" lvl="1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All algos have a pass counts of 0/1000 in unseen terrains</a:t>
            </a:r>
            <a:endParaRPr sz="1800"/>
          </a:p>
          <a:p>
            <a:pPr marL="520700" lvl="1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All algos have a drastic reduction of coins collected in unseen terrains</a:t>
            </a:r>
            <a:endParaRPr sz="180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Coins collected: A2C &gt; PPO &gt; DQN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00" y="828423"/>
            <a:ext cx="3676287" cy="22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4072" y="828423"/>
            <a:ext cx="3676287" cy="22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191593" y="7"/>
            <a:ext cx="7507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GB" sz="2900"/>
              <a:t>Conclusion</a:t>
            </a:r>
            <a:endParaRPr sz="2900"/>
          </a:p>
        </p:txBody>
      </p:sp>
      <p:sp>
        <p:nvSpPr>
          <p:cNvPr id="253" name="Google Shape;2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</a:t>
            </a:r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215900" y="994200"/>
            <a:ext cx="7458900" cy="3490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Overall the behavior of the models match the theoretical concepts of the models: </a:t>
            </a:r>
            <a:endParaRPr/>
          </a:p>
          <a:p>
            <a:pPr marL="520700" lvl="1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Goal 1 Outcome (Compare between models): </a:t>
            </a:r>
            <a:endParaRPr sz="1800"/>
          </a:p>
          <a:p>
            <a:pPr marL="863600" lvl="2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Conservative: DQN &gt; PPO &gt; A2C</a:t>
            </a:r>
            <a:endParaRPr sz="1800"/>
          </a:p>
          <a:p>
            <a:pPr marL="863600" lvl="2" indent="-2032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Most rounds completed: PPO &gt; DQN &gt; A2C</a:t>
            </a:r>
            <a:endParaRPr sz="1800"/>
          </a:p>
          <a:p>
            <a:pPr marL="863600" lvl="2" indent="-2032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Coins collected: A2C &gt; DQN &gt; PPO</a:t>
            </a:r>
            <a:endParaRPr sz="1800"/>
          </a:p>
          <a:p>
            <a:pPr marL="520700" lvl="1" indent="-2032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Goal 2 Outcome (CC mode vs. Regular mode): </a:t>
            </a:r>
            <a:endParaRPr sz="1800"/>
          </a:p>
          <a:p>
            <a:pPr marL="863600" lvl="2" indent="-2032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CC reward altered agent’s behaviors, encouraging them to be more active in collecting coins and defeating enemies</a:t>
            </a:r>
            <a:endParaRPr sz="1800"/>
          </a:p>
          <a:p>
            <a:pPr marL="863600" lvl="2" indent="-2032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CC reward maintained similar pass rate</a:t>
            </a:r>
            <a:endParaRPr sz="1800"/>
          </a:p>
          <a:p>
            <a:pPr marL="520700" lvl="1" indent="-2032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Goal 3 Outcome (Generalizability): </a:t>
            </a:r>
            <a:endParaRPr sz="1800"/>
          </a:p>
          <a:p>
            <a:pPr marL="863600" lvl="2" indent="-2032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Moderate generalizability in seen terrain and enemies</a:t>
            </a:r>
            <a:endParaRPr sz="1800"/>
          </a:p>
          <a:p>
            <a:pPr marL="863600" lvl="2" indent="-2032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Did not generalize to unseen enemies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176367" y="1904425"/>
            <a:ext cx="7537593" cy="175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GB" b="1" dirty="0"/>
              <a:t>Thank you! Any Q&amp;A? </a:t>
            </a:r>
            <a:br>
              <a:rPr lang="en-GB" b="1" dirty="0"/>
            </a:br>
            <a:r>
              <a:rPr lang="en-GB" sz="1400" i="1" dirty="0"/>
              <a:t>*(Here are some bloopers)</a:t>
            </a:r>
            <a:br>
              <a:rPr lang="en-GB" b="1" dirty="0"/>
            </a:br>
            <a:br>
              <a:rPr lang="en-GB" b="1" dirty="0"/>
            </a:br>
            <a:endParaRPr b="1" dirty="0"/>
          </a:p>
        </p:txBody>
      </p:sp>
      <p:sp>
        <p:nvSpPr>
          <p:cNvPr id="261" name="Google Shape;261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</a:t>
            </a:r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2" name="Online Media 1" title="mario ppo cc model 1 1 3 episode 0 failure3">
            <a:hlinkClick r:id="" action="ppaction://media"/>
            <a:extLst>
              <a:ext uri="{FF2B5EF4-FFF2-40B4-BE49-F238E27FC236}">
                <a16:creationId xmlns:a16="http://schemas.microsoft.com/office/drawing/2014/main" id="{730E97FE-1AF2-26E1-3B7A-D2DFCCF8C34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56721" y="54140"/>
            <a:ext cx="2467047" cy="1850285"/>
          </a:xfrm>
          <a:prstGeom prst="rect">
            <a:avLst/>
          </a:prstGeom>
        </p:spPr>
      </p:pic>
      <p:pic>
        <p:nvPicPr>
          <p:cNvPr id="3" name="Online Media 2" title="mario ppo cc model 1 1 3 episode 1 failure1">
            <a:hlinkClick r:id="" action="ppaction://media"/>
            <a:extLst>
              <a:ext uri="{FF2B5EF4-FFF2-40B4-BE49-F238E27FC236}">
                <a16:creationId xmlns:a16="http://schemas.microsoft.com/office/drawing/2014/main" id="{40A6A11A-E843-8744-E1D9-46D058B8E0B0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10"/>
          <a:stretch>
            <a:fillRect/>
          </a:stretch>
        </p:blipFill>
        <p:spPr>
          <a:xfrm>
            <a:off x="2614577" y="45619"/>
            <a:ext cx="2467047" cy="1850285"/>
          </a:xfrm>
          <a:prstGeom prst="rect">
            <a:avLst/>
          </a:prstGeom>
        </p:spPr>
      </p:pic>
      <p:pic>
        <p:nvPicPr>
          <p:cNvPr id="4" name="Online Media 3" title="mario dqn fail 2">
            <a:hlinkClick r:id="" action="ppaction://media"/>
            <a:extLst>
              <a:ext uri="{FF2B5EF4-FFF2-40B4-BE49-F238E27FC236}">
                <a16:creationId xmlns:a16="http://schemas.microsoft.com/office/drawing/2014/main" id="{900FB868-9E45-AFDF-C5CB-8F8A8987F33E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1"/>
          <a:stretch>
            <a:fillRect/>
          </a:stretch>
        </p:blipFill>
        <p:spPr>
          <a:xfrm>
            <a:off x="5172433" y="45618"/>
            <a:ext cx="2467047" cy="1850285"/>
          </a:xfrm>
          <a:prstGeom prst="rect">
            <a:avLst/>
          </a:prstGeom>
        </p:spPr>
      </p:pic>
      <p:pic>
        <p:nvPicPr>
          <p:cNvPr id="5" name="Online Media 4" title="mario dqn fail 1">
            <a:hlinkClick r:id="" action="ppaction://media"/>
            <a:extLst>
              <a:ext uri="{FF2B5EF4-FFF2-40B4-BE49-F238E27FC236}">
                <a16:creationId xmlns:a16="http://schemas.microsoft.com/office/drawing/2014/main" id="{453B6C8E-BED5-F3F4-89B4-F81CF19BD7AA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12"/>
          <a:stretch>
            <a:fillRect/>
          </a:stretch>
        </p:blipFill>
        <p:spPr>
          <a:xfrm>
            <a:off x="50423" y="2729088"/>
            <a:ext cx="2467047" cy="1850285"/>
          </a:xfrm>
          <a:prstGeom prst="rect">
            <a:avLst/>
          </a:prstGeom>
        </p:spPr>
      </p:pic>
      <p:pic>
        <p:nvPicPr>
          <p:cNvPr id="6" name="Online Media 5" title="mario a2c episode 520">
            <a:hlinkClick r:id="" action="ppaction://media"/>
            <a:extLst>
              <a:ext uri="{FF2B5EF4-FFF2-40B4-BE49-F238E27FC236}">
                <a16:creationId xmlns:a16="http://schemas.microsoft.com/office/drawing/2014/main" id="{345B3C28-E9B3-DD27-70A7-B2D0A268A51E}"/>
              </a:ext>
            </a:extLst>
          </p:cNvPr>
          <p:cNvPicPr>
            <a:picLocks noRot="1" noChangeAspect="1"/>
          </p:cNvPicPr>
          <p:nvPr>
            <a:videoFile r:link="rId5"/>
          </p:nvPr>
        </p:nvPicPr>
        <p:blipFill>
          <a:blip r:embed="rId13"/>
          <a:stretch>
            <a:fillRect/>
          </a:stretch>
        </p:blipFill>
        <p:spPr>
          <a:xfrm>
            <a:off x="2614576" y="2743702"/>
            <a:ext cx="2467047" cy="1850285"/>
          </a:xfrm>
          <a:prstGeom prst="rect">
            <a:avLst/>
          </a:prstGeom>
        </p:spPr>
      </p:pic>
      <p:pic>
        <p:nvPicPr>
          <p:cNvPr id="7" name="Online Media 6" title="mario a2c episode 300">
            <a:hlinkClick r:id="" action="ppaction://media"/>
            <a:extLst>
              <a:ext uri="{FF2B5EF4-FFF2-40B4-BE49-F238E27FC236}">
                <a16:creationId xmlns:a16="http://schemas.microsoft.com/office/drawing/2014/main" id="{E6C2F213-F096-BFED-4654-34A34300C718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4"/>
          <a:stretch>
            <a:fillRect/>
          </a:stretch>
        </p:blipFill>
        <p:spPr>
          <a:xfrm>
            <a:off x="5172434" y="2729088"/>
            <a:ext cx="2467046" cy="185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3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4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5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5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67293" y="298782"/>
            <a:ext cx="7507432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167293" y="1394157"/>
            <a:ext cx="7507432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SuperMario Bros Environment &amp; Scope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Project Objective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Training Setup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Understand DQN vs. PPO vs. A2C: Concept &amp; Implementation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Goal 1: Battle of the Models: DQN vs. PPO vs. A2C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Goal 2: Custom Reward Function vs. Regular Reward Function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Goal 3: Generalizability Test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Conclusion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58225" y="205925"/>
            <a:ext cx="4568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GB"/>
              <a:t>SuperMario Bros Environment &amp; Scope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graphicFrame>
        <p:nvGraphicFramePr>
          <p:cNvPr id="122" name="Google Shape;122;p23"/>
          <p:cNvGraphicFramePr/>
          <p:nvPr/>
        </p:nvGraphicFramePr>
        <p:xfrm>
          <a:off x="219888" y="1367075"/>
          <a:ext cx="7239000" cy="3291660"/>
        </p:xfrm>
        <a:graphic>
          <a:graphicData uri="http://schemas.openxmlformats.org/drawingml/2006/table">
            <a:tbl>
              <a:tblPr>
                <a:noFill/>
                <a:tableStyleId>{3B88B2A6-AE04-4BCA-8C82-7D655F564306}</a:tableStyleId>
              </a:tblPr>
              <a:tblGrid>
                <a:gridCol w="142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Coin-Collector (CC)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Regular 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World-Stage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1-1, 1-2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(Rectangular mode is selected due to easier training 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 Space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COMPLEX_MOVEMENT from OpenAI Gym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Example: {L, R, Jump, Down, No-Op, …}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Pixels (Skip Frame, Grayscale, Resize, Stack Frame)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Reward Function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far right, speed, death, score (coins, enemy, etc.)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far right, speed, death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950" y="94225"/>
            <a:ext cx="1391550" cy="12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877" y="94225"/>
            <a:ext cx="1379223" cy="12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/>
        </p:nvSpPr>
        <p:spPr>
          <a:xfrm>
            <a:off x="5606132" y="607775"/>
            <a:ext cx="1923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167293" y="298782"/>
            <a:ext cx="7507432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GB"/>
              <a:t>Project Objective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167294" y="1394157"/>
            <a:ext cx="7507431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dirty="0"/>
              <a:t>This project aims to study DQN vs. PPO vs. A2C on a single agent complex environment in 3 depths: </a:t>
            </a:r>
            <a:endParaRPr dirty="0"/>
          </a:p>
          <a:p>
            <a:pPr marL="6350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dirty="0"/>
              <a:t>Goal 1: Battles of the models: DQN vs. PPO vs. A2C </a:t>
            </a:r>
            <a:endParaRPr dirty="0"/>
          </a:p>
          <a:p>
            <a:pPr marL="863600" lvl="2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 dirty="0"/>
              <a:t>Qualitative Analysis: Video Evaluation</a:t>
            </a:r>
            <a:endParaRPr sz="1800" dirty="0"/>
          </a:p>
          <a:p>
            <a:pPr marL="863600" lvl="2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 dirty="0"/>
              <a:t>Quantitative Analysis: </a:t>
            </a:r>
            <a:r>
              <a:rPr lang="en-GB" sz="1800" dirty="0" err="1"/>
              <a:t>Tensorboard</a:t>
            </a:r>
            <a:r>
              <a:rPr lang="en-GB" sz="1800" dirty="0"/>
              <a:t> Logs Evaluation</a:t>
            </a:r>
            <a:endParaRPr sz="1800" dirty="0"/>
          </a:p>
          <a:p>
            <a:pPr marL="6350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dirty="0"/>
              <a:t>Goal 2:  Custom reward function vs. Regular reward function</a:t>
            </a:r>
            <a:endParaRPr lang="en-US" dirty="0"/>
          </a:p>
          <a:p>
            <a:pPr marL="863600" lvl="2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For each algo, compare behavioral differences between having environment with coin as a reward vs. no coins </a:t>
            </a:r>
          </a:p>
          <a:p>
            <a:pPr marL="6350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dirty="0"/>
              <a:t>Goal 3: Generalizability Test</a:t>
            </a:r>
            <a:endParaRPr dirty="0"/>
          </a:p>
          <a:p>
            <a:pPr marL="863600" lvl="2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GB" sz="1800" dirty="0"/>
              <a:t>Compare model’s performance on unseen stage world 1-2</a:t>
            </a:r>
            <a:endParaRPr sz="1800" dirty="0"/>
          </a:p>
          <a:p>
            <a:pPr marL="977900" lvl="1" indent="-76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800"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10631" y="-57343"/>
            <a:ext cx="7507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GB"/>
              <a:t>Training Setup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graphicFrame>
        <p:nvGraphicFramePr>
          <p:cNvPr id="141" name="Google Shape;141;p25"/>
          <p:cNvGraphicFramePr/>
          <p:nvPr/>
        </p:nvGraphicFramePr>
        <p:xfrm>
          <a:off x="254000" y="809800"/>
          <a:ext cx="7420750" cy="3748830"/>
        </p:xfrm>
        <a:graphic>
          <a:graphicData uri="http://schemas.openxmlformats.org/drawingml/2006/table">
            <a:tbl>
              <a:tblPr>
                <a:noFill/>
                <a:tableStyleId>{3B88B2A6-AE04-4BCA-8C82-7D655F564306}</a:tableStyleId>
              </a:tblPr>
              <a:tblGrid>
                <a:gridCol w="19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DQN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PPO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A2C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Package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Stable Baseline 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Modes Trained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 CC and Regular Mode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Steps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million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~2.5 million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600k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Video Evaluation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success plays, 3 failure plays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Evaluation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Tensorboard Logs (Exploration rate, Entropy Loss, Policy Loss and Value Loss)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Best Reward, Average Reward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 Evaluation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 Count per 1000 plays, Coins Collected per 1000 plays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167293" y="81082"/>
            <a:ext cx="7507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GB"/>
              <a:t>Understanding DQN vs. PPO vs. A2C: Concept &amp; Implementation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graphicFrame>
        <p:nvGraphicFramePr>
          <p:cNvPr id="149" name="Google Shape;149;p26"/>
          <p:cNvGraphicFramePr/>
          <p:nvPr/>
        </p:nvGraphicFramePr>
        <p:xfrm>
          <a:off x="0" y="1140575"/>
          <a:ext cx="7674800" cy="3474600"/>
        </p:xfrm>
        <a:graphic>
          <a:graphicData uri="http://schemas.openxmlformats.org/drawingml/2006/table">
            <a:tbl>
              <a:tblPr>
                <a:noFill/>
                <a:tableStyleId>{3B88B2A6-AE04-4BCA-8C82-7D655F564306}</a:tableStyleId>
              </a:tblPr>
              <a:tblGrid>
                <a:gridCol w="146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DQN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PPO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A2C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type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Value-based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Policy-based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Actor-Critic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Estimate Q-value of taking an action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Directly learns policy mapping states to action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Estimate the advantage of taking certain action by learning an actor (policy) and a critic (value) b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Sample efficiency &amp; Stability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Technique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Experience replay &amp; target network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Clipped surrogate objective &amp; entropy regularization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Parallel environments &amp; Advantage loss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>
            <a:off x="5161075" y="823675"/>
            <a:ext cx="2409000" cy="2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2734750" y="823675"/>
            <a:ext cx="2409000" cy="2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308425" y="823675"/>
            <a:ext cx="2409000" cy="2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194568" y="7"/>
            <a:ext cx="7507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GB" sz="2900"/>
              <a:t>Goal 1: Battle of the Models (Video Evaluation)</a:t>
            </a:r>
            <a:endParaRPr sz="2900"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149150" y="2972300"/>
            <a:ext cx="75075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b="1"/>
              <a:t>DQN</a:t>
            </a:r>
            <a:r>
              <a:rPr lang="en-GB"/>
              <a:t> (20s): Conservative, trapped in local optima (pauses long before pipes and stairs) but occasional exploration help agent jump over obstacles but possibly run into monsters or cliffs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b="1"/>
              <a:t>PPO</a:t>
            </a:r>
            <a:r>
              <a:rPr lang="en-GB"/>
              <a:t> (16s): Moderately conservative, does not get trapped in local optima as much as DQN but tends to avoid monsters -&gt; Lesser coins collected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b="1"/>
              <a:t>A2C</a:t>
            </a:r>
            <a:r>
              <a:rPr lang="en-GB"/>
              <a:t> (16s): Risk seeking, maximizes the coin gathered by crushing monsters and prefers to time the jumps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807488" y="790475"/>
            <a:ext cx="14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3222538" y="790475"/>
            <a:ext cx="14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PPO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5637588" y="790475"/>
            <a:ext cx="14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A2C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Online Media 1" title="mario dqn success 1">
            <a:hlinkClick r:id="" action="ppaction://media"/>
            <a:extLst>
              <a:ext uri="{FF2B5EF4-FFF2-40B4-BE49-F238E27FC236}">
                <a16:creationId xmlns:a16="http://schemas.microsoft.com/office/drawing/2014/main" id="{6FBEB3FE-6CDE-B37F-FF50-96D01809052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301178" y="1126127"/>
            <a:ext cx="2423494" cy="1817621"/>
          </a:xfrm>
          <a:prstGeom prst="rect">
            <a:avLst/>
          </a:prstGeom>
        </p:spPr>
      </p:pic>
      <p:pic>
        <p:nvPicPr>
          <p:cNvPr id="3" name="Online Media 2" title="mario ppo cc model 1 1 3 episode 0 success2">
            <a:hlinkClick r:id="" action="ppaction://media"/>
            <a:extLst>
              <a:ext uri="{FF2B5EF4-FFF2-40B4-BE49-F238E27FC236}">
                <a16:creationId xmlns:a16="http://schemas.microsoft.com/office/drawing/2014/main" id="{C491BBF4-A511-5E62-EAFB-D31AF5FBBF06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2742789" y="1138244"/>
            <a:ext cx="2409000" cy="1806750"/>
          </a:xfrm>
          <a:prstGeom prst="rect">
            <a:avLst/>
          </a:prstGeom>
        </p:spPr>
      </p:pic>
      <p:pic>
        <p:nvPicPr>
          <p:cNvPr id="5" name="Online Media 4" title="Mario a2c episode 495">
            <a:hlinkClick r:id="" action="ppaction://media"/>
            <a:extLst>
              <a:ext uri="{FF2B5EF4-FFF2-40B4-BE49-F238E27FC236}">
                <a16:creationId xmlns:a16="http://schemas.microsoft.com/office/drawing/2014/main" id="{231E1202-8A65-B2C1-4288-CC19AD767723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8"/>
          <a:stretch>
            <a:fillRect/>
          </a:stretch>
        </p:blipFill>
        <p:spPr>
          <a:xfrm>
            <a:off x="5169907" y="1132809"/>
            <a:ext cx="2423494" cy="181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167293" y="90132"/>
            <a:ext cx="7507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GB"/>
              <a:t>Understanding DQN vs. PPO vs. A2C: Behavioural traits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0" y="1084325"/>
          <a:ext cx="7674800" cy="3383130"/>
        </p:xfrm>
        <a:graphic>
          <a:graphicData uri="http://schemas.openxmlformats.org/drawingml/2006/table">
            <a:tbl>
              <a:tblPr>
                <a:noFill/>
                <a:tableStyleId>{3B88B2A6-AE04-4BCA-8C82-7D655F564306}</a:tableStyleId>
              </a:tblPr>
              <a:tblGrid>
                <a:gridCol w="146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DQN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PPO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A2C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 level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Conservative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Moderately conservative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Risk-seeking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Movements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maneuvers (Non-precise)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Smoother and fluid movement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 maneuvers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Repetitive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Behavior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Sample efficiency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149143" y="335657"/>
            <a:ext cx="7507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GB" sz="2900"/>
              <a:t>Goal 1: Battle of the Models (Exploration vs. Exploitation) </a:t>
            </a:r>
            <a:endParaRPr sz="2900"/>
          </a:p>
        </p:txBody>
      </p:sp>
      <p:sp>
        <p:nvSpPr>
          <p:cNvPr id="180" name="Google Shape;180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250" y="1329857"/>
            <a:ext cx="2117761" cy="167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61" y="1329857"/>
            <a:ext cx="2085080" cy="167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150" y="3003150"/>
            <a:ext cx="2085100" cy="1675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4250" y="2967175"/>
            <a:ext cx="2117751" cy="168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5234225" y="4679025"/>
            <a:ext cx="2376600" cy="29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Legend: </a:t>
            </a:r>
            <a:r>
              <a:rPr lang="en-GB" b="1">
                <a:solidFill>
                  <a:srgbClr val="973CE7"/>
                </a:solidFill>
                <a:latin typeface="Calibri"/>
                <a:ea typeface="Calibri"/>
                <a:cs typeface="Calibri"/>
                <a:sym typeface="Calibri"/>
              </a:rPr>
              <a:t>—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DQN </a:t>
            </a:r>
            <a:r>
              <a:rPr lang="en-GB" b="1">
                <a:solidFill>
                  <a:srgbClr val="7CB34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PPO </a:t>
            </a:r>
            <a:r>
              <a:rPr lang="en-GB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A2C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4352000" y="1124875"/>
            <a:ext cx="3322800" cy="3509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DQN: starts with high exploration and then to exploitation due to ε-greedy strategy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PPO: increases sharply to achieve high exploration then gradually increase later.PPO’s entropy loss fluctuates as it has a clipping mechanism that clips it’s policy changes. It encourages taking large updates without going too far. 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A2C: slow increases exploration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1542125" y="1832400"/>
            <a:ext cx="274500" cy="273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3028950" y="1522150"/>
            <a:ext cx="274500" cy="273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3843975" y="2292375"/>
            <a:ext cx="274500" cy="273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3843975" y="4042200"/>
            <a:ext cx="274500" cy="273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1737600" y="3996850"/>
            <a:ext cx="274500" cy="273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</Words>
  <Application>Microsoft Office PowerPoint</Application>
  <PresentationFormat>On-screen Show (16:9)</PresentationFormat>
  <Paragraphs>197</Paragraphs>
  <Slides>15</Slides>
  <Notes>15</Notes>
  <HiddenSlides>0</HiddenSlides>
  <MMClips>9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Simple Light</vt:lpstr>
      <vt:lpstr>Office Theme</vt:lpstr>
      <vt:lpstr>Jump, Run and Learn: Reinforcement Learning Take on SuperMario Bros</vt:lpstr>
      <vt:lpstr>Agenda</vt:lpstr>
      <vt:lpstr>SuperMario Bros Environment &amp; Scope</vt:lpstr>
      <vt:lpstr>Project Objective</vt:lpstr>
      <vt:lpstr>Training Setup</vt:lpstr>
      <vt:lpstr>Understanding DQN vs. PPO vs. A2C: Concept &amp; Implementation</vt:lpstr>
      <vt:lpstr>Goal 1: Battle of the Models (Video Evaluation)</vt:lpstr>
      <vt:lpstr>Understanding DQN vs. PPO vs. A2C: Behavioural traits</vt:lpstr>
      <vt:lpstr>Goal 1: Battle of the Models (Exploration vs. Exploitation) </vt:lpstr>
      <vt:lpstr>Goal 1: Battle of the Models (Policy &amp; Value) </vt:lpstr>
      <vt:lpstr>Goal 1: Battle of the Models (Pass Count, Coins Collected, Training Best &amp; Average Reward)  </vt:lpstr>
      <vt:lpstr>Goal 2: Custom Reward Function vs. Regular Reward Function </vt:lpstr>
      <vt:lpstr>Goal 3: Generalizability Test</vt:lpstr>
      <vt:lpstr>Conclusion</vt:lpstr>
      <vt:lpstr>Thank you! Any Q&amp;A?  *(Here are some bloopers)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Jump, Run and Learn: Reinforcement Learning Take on SuperMario Bros</dc:title>
  <cp:lastModifiedBy>Parashara Ramesh</cp:lastModifiedBy>
  <cp:revision>1</cp:revision>
  <dcterms:modified xsi:type="dcterms:W3CDTF">2024-04-17T13:59:30Z</dcterms:modified>
</cp:coreProperties>
</file>