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yZm83FGASko3BFdHF6NaQ==" hashData="J0lwm9dC+XobwgPgg3AYR19M3EFfTzZ8tQMoz/Bhf6GcbrcRFoQTGg12iIrwzHBO4LQl79u4uWc9js9fcvSAeg=="/>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Date Placeholder 10"/>
          <p:cNvSpPr>
            <a:spLocks noGrp="1"/>
          </p:cNvSpPr>
          <p:nvPr>
            <p:ph type="dt" sz="half" idx="10"/>
          </p:nvPr>
        </p:nvSpPr>
        <p:spPr/>
        <p:txBody>
          <a:bodyPr/>
          <a:lstStyle/>
          <a:p>
            <a:fld id="{EF20B900-D67D-4FC2-A24F-D146B5D8FE55}" type="datetimeFigureOut">
              <a:rPr lang="en-US" smtClean="0"/>
              <a:t>5/6/2023</a:t>
            </a:fld>
            <a:endParaRPr lang="en-US"/>
          </a:p>
        </p:txBody>
      </p:sp>
      <p:sp>
        <p:nvSpPr>
          <p:cNvPr id="12" name="Footer Placeholder 11"/>
          <p:cNvSpPr>
            <a:spLocks noGrp="1"/>
          </p:cNvSpPr>
          <p:nvPr>
            <p:ph type="ftr" sz="quarter" idx="11"/>
          </p:nvPr>
        </p:nvSpPr>
        <p:spPr/>
        <p:txBody>
          <a:bodyPr/>
          <a:lstStyle/>
          <a:p>
            <a:r>
              <a:rPr lang="en-US" dirty="0" err="1" smtClean="0"/>
              <a:t>Anshul</a:t>
            </a:r>
            <a:r>
              <a:rPr lang="en-US" dirty="0" smtClean="0"/>
              <a:t> </a:t>
            </a:r>
            <a:r>
              <a:rPr lang="en-US" dirty="0" err="1" smtClean="0"/>
              <a:t>Sonpure</a:t>
            </a:r>
            <a:endParaRPr lang="en-US" dirty="0"/>
          </a:p>
        </p:txBody>
      </p:sp>
    </p:spTree>
    <p:extLst>
      <p:ext uri="{BB962C8B-B14F-4D97-AF65-F5344CB8AC3E}">
        <p14:creationId xmlns:p14="http://schemas.microsoft.com/office/powerpoint/2010/main" val="25292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103193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223998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C095986-F212-44F8-AA7E-B4CD0AB1ED6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246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80674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20B900-D67D-4FC2-A24F-D146B5D8FE5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3940225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F20B900-D67D-4FC2-A24F-D146B5D8FE5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553167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20B900-D67D-4FC2-A24F-D146B5D8FE55}"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143056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F20B900-D67D-4FC2-A24F-D146B5D8FE55}" type="datetimeFigureOut">
              <a:rPr lang="en-US" smtClean="0"/>
              <a:t>5/6/2023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C095986-F212-44F8-AA7E-B4CD0AB1ED69}" type="slidenum">
              <a:rPr lang="en-US" smtClean="0"/>
              <a:t>‹#›</a:t>
            </a:fld>
            <a:endParaRPr lang="en-US"/>
          </a:p>
        </p:txBody>
      </p:sp>
    </p:spTree>
    <p:extLst>
      <p:ext uri="{BB962C8B-B14F-4D97-AF65-F5344CB8AC3E}">
        <p14:creationId xmlns:p14="http://schemas.microsoft.com/office/powerpoint/2010/main" val="275269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20B900-D67D-4FC2-A24F-D146B5D8FE55}"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224696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0B900-D67D-4FC2-A24F-D146B5D8FE55}"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32991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20B900-D67D-4FC2-A24F-D146B5D8FE5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429205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20B900-D67D-4FC2-A24F-D146B5D8FE55}"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192601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20B900-D67D-4FC2-A24F-D146B5D8FE55}"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323984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20B900-D67D-4FC2-A24F-D146B5D8FE55}"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312971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413639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0B900-D67D-4FC2-A24F-D146B5D8FE55}"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95986-F212-44F8-AA7E-B4CD0AB1ED69}" type="slidenum">
              <a:rPr lang="en-US" smtClean="0"/>
              <a:t>‹#›</a:t>
            </a:fld>
            <a:endParaRPr lang="en-US"/>
          </a:p>
        </p:txBody>
      </p:sp>
    </p:spTree>
    <p:extLst>
      <p:ext uri="{BB962C8B-B14F-4D97-AF65-F5344CB8AC3E}">
        <p14:creationId xmlns:p14="http://schemas.microsoft.com/office/powerpoint/2010/main" val="383580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128000"/>
              </a:schemeClr>
            </a:gs>
            <a:gs pos="69000">
              <a:schemeClr val="accent1">
                <a:lumMod val="40000"/>
                <a:lumOff val="60000"/>
              </a:schemeClr>
            </a:gs>
            <a:gs pos="10000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20B900-D67D-4FC2-A24F-D146B5D8FE55}" type="datetimeFigureOut">
              <a:rPr lang="en-US" smtClean="0"/>
              <a:t>5/6/2023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C095986-F212-44F8-AA7E-B4CD0AB1ED69}" type="slidenum">
              <a:rPr lang="en-US" smtClean="0"/>
              <a:t>‹#›</a:t>
            </a:fld>
            <a:endParaRPr lang="en-US"/>
          </a:p>
        </p:txBody>
      </p:sp>
    </p:spTree>
    <p:extLst>
      <p:ext uri="{BB962C8B-B14F-4D97-AF65-F5344CB8AC3E}">
        <p14:creationId xmlns:p14="http://schemas.microsoft.com/office/powerpoint/2010/main" val="34121913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radley Hand ITC" panose="03070402050302030203" pitchFamily="66" charset="0"/>
              </a:rPr>
              <a:t>Page Object Model</a:t>
            </a:r>
            <a:endParaRPr lang="en-US" dirty="0">
              <a:latin typeface="Bradley Hand ITC" panose="03070402050302030203" pitchFamily="66" charset="0"/>
            </a:endParaRPr>
          </a:p>
        </p:txBody>
      </p:sp>
      <p:sp>
        <p:nvSpPr>
          <p:cNvPr id="3" name="Subtitle 2"/>
          <p:cNvSpPr>
            <a:spLocks noGrp="1"/>
          </p:cNvSpPr>
          <p:nvPr>
            <p:ph type="subTitle" idx="1"/>
          </p:nvPr>
        </p:nvSpPr>
        <p:spPr>
          <a:xfrm>
            <a:off x="5624362" y="4785945"/>
            <a:ext cx="5473566" cy="536825"/>
          </a:xfrm>
        </p:spPr>
        <p:txBody>
          <a:bodyPr>
            <a:normAutofit/>
          </a:bodyPr>
          <a:lstStyle/>
          <a:p>
            <a:pPr algn="r"/>
            <a:r>
              <a:rPr lang="en-US" sz="2800" b="1" dirty="0" smtClean="0">
                <a:solidFill>
                  <a:schemeClr val="bg1"/>
                </a:solidFill>
                <a:latin typeface="Bradley Hand ITC" panose="03070402050302030203" pitchFamily="66" charset="0"/>
              </a:rPr>
              <a:t>By -   </a:t>
            </a:r>
            <a:r>
              <a:rPr lang="en-US" sz="2800" b="1" dirty="0" err="1" smtClean="0">
                <a:solidFill>
                  <a:schemeClr val="bg1"/>
                </a:solidFill>
                <a:latin typeface="Bradley Hand ITC" panose="03070402050302030203" pitchFamily="66" charset="0"/>
              </a:rPr>
              <a:t>Anshul</a:t>
            </a:r>
            <a:r>
              <a:rPr lang="en-US" sz="2800" b="1" dirty="0" smtClean="0">
                <a:solidFill>
                  <a:schemeClr val="bg1"/>
                </a:solidFill>
                <a:latin typeface="Bradley Hand ITC" panose="03070402050302030203" pitchFamily="66" charset="0"/>
              </a:rPr>
              <a:t> </a:t>
            </a:r>
            <a:r>
              <a:rPr lang="en-US" sz="2800" b="1" dirty="0" err="1" smtClean="0">
                <a:solidFill>
                  <a:schemeClr val="bg1"/>
                </a:solidFill>
                <a:latin typeface="Bradley Hand ITC" panose="03070402050302030203" pitchFamily="66" charset="0"/>
              </a:rPr>
              <a:t>Sonpure</a:t>
            </a:r>
            <a:endParaRPr lang="en-US" sz="2800" b="1"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4016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Print" panose="02000600000000000000" pitchFamily="2" charset="0"/>
              </a:rPr>
              <a:t>Topics of discussion</a:t>
            </a:r>
            <a:endParaRPr lang="en-US" dirty="0">
              <a:latin typeface="Segoe Print" panose="02000600000000000000" pitchFamily="2" charset="0"/>
            </a:endParaRPr>
          </a:p>
        </p:txBody>
      </p:sp>
      <p:sp>
        <p:nvSpPr>
          <p:cNvPr id="3" name="Content Placeholder 2"/>
          <p:cNvSpPr>
            <a:spLocks noGrp="1"/>
          </p:cNvSpPr>
          <p:nvPr>
            <p:ph idx="1"/>
          </p:nvPr>
        </p:nvSpPr>
        <p:spPr/>
        <p:txBody>
          <a:bodyPr/>
          <a:lstStyle/>
          <a:p>
            <a:r>
              <a:rPr lang="en-US" dirty="0">
                <a:solidFill>
                  <a:schemeClr val="bg1"/>
                </a:solidFill>
                <a:latin typeface="Segoe Print" panose="02000600000000000000" pitchFamily="2" charset="0"/>
              </a:rPr>
              <a:t>Page Object Model (POM</a:t>
            </a:r>
            <a:r>
              <a:rPr lang="en-US" dirty="0" smtClean="0">
                <a:solidFill>
                  <a:schemeClr val="bg1"/>
                </a:solidFill>
                <a:latin typeface="Segoe Print" panose="02000600000000000000" pitchFamily="2" charset="0"/>
              </a:rPr>
              <a:t>)</a:t>
            </a:r>
          </a:p>
          <a:p>
            <a:r>
              <a:rPr lang="en-US" dirty="0" smtClean="0">
                <a:solidFill>
                  <a:schemeClr val="bg1"/>
                </a:solidFill>
                <a:latin typeface="Segoe Print" panose="02000600000000000000" pitchFamily="2" charset="0"/>
              </a:rPr>
              <a:t>Implementation of POM</a:t>
            </a:r>
          </a:p>
          <a:p>
            <a:r>
              <a:rPr lang="en-US" dirty="0" smtClean="0">
                <a:solidFill>
                  <a:schemeClr val="bg1"/>
                </a:solidFill>
                <a:latin typeface="Segoe Print" panose="02000600000000000000" pitchFamily="2" charset="0"/>
              </a:rPr>
              <a:t>Page Factory</a:t>
            </a:r>
          </a:p>
          <a:p>
            <a:r>
              <a:rPr lang="en-US" dirty="0">
                <a:solidFill>
                  <a:schemeClr val="bg1"/>
                </a:solidFill>
                <a:latin typeface="Segoe Print" panose="02000600000000000000" pitchFamily="2" charset="0"/>
              </a:rPr>
              <a:t>P</a:t>
            </a:r>
            <a:r>
              <a:rPr lang="en-US" dirty="0" smtClean="0">
                <a:solidFill>
                  <a:schemeClr val="bg1"/>
                </a:solidFill>
                <a:latin typeface="Segoe Print" panose="02000600000000000000" pitchFamily="2" charset="0"/>
              </a:rPr>
              <a:t>age </a:t>
            </a:r>
            <a:r>
              <a:rPr lang="en-US" dirty="0">
                <a:solidFill>
                  <a:schemeClr val="bg1"/>
                </a:solidFill>
                <a:latin typeface="Segoe Print" panose="02000600000000000000" pitchFamily="2" charset="0"/>
              </a:rPr>
              <a:t>object in our automation </a:t>
            </a:r>
            <a:r>
              <a:rPr lang="en-US" dirty="0" smtClean="0">
                <a:solidFill>
                  <a:schemeClr val="bg1"/>
                </a:solidFill>
                <a:latin typeface="Segoe Print" panose="02000600000000000000" pitchFamily="2" charset="0"/>
              </a:rPr>
              <a:t>code</a:t>
            </a:r>
          </a:p>
          <a:p>
            <a:pPr marL="0" indent="0">
              <a:buNone/>
            </a:pPr>
            <a:endParaRPr lang="en-US" dirty="0"/>
          </a:p>
        </p:txBody>
      </p:sp>
    </p:spTree>
    <p:extLst>
      <p:ext uri="{BB962C8B-B14F-4D97-AF65-F5344CB8AC3E}">
        <p14:creationId xmlns:p14="http://schemas.microsoft.com/office/powerpoint/2010/main" val="79338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Print" panose="02000600000000000000" pitchFamily="2" charset="0"/>
              </a:rPr>
              <a:t>Page Object Model (POM)</a:t>
            </a:r>
          </a:p>
        </p:txBody>
      </p:sp>
      <p:sp>
        <p:nvSpPr>
          <p:cNvPr id="3" name="Content Placeholder 2"/>
          <p:cNvSpPr>
            <a:spLocks noGrp="1"/>
          </p:cNvSpPr>
          <p:nvPr>
            <p:ph idx="1"/>
          </p:nvPr>
        </p:nvSpPr>
        <p:spPr>
          <a:xfrm>
            <a:off x="179808" y="2125116"/>
            <a:ext cx="11861396" cy="4612568"/>
          </a:xfrm>
        </p:spPr>
        <p:txBody>
          <a:bodyPr>
            <a:normAutofit/>
          </a:bodyPr>
          <a:lstStyle/>
          <a:p>
            <a:r>
              <a:rPr lang="en-US" sz="2200" dirty="0">
                <a:solidFill>
                  <a:schemeClr val="bg1"/>
                </a:solidFill>
              </a:rPr>
              <a:t>Page Object Model (POM) and Page Factory are design patterns commonly used in Selenium </a:t>
            </a:r>
            <a:r>
              <a:rPr lang="en-US" sz="2200" dirty="0" err="1">
                <a:solidFill>
                  <a:schemeClr val="bg1"/>
                </a:solidFill>
              </a:rPr>
              <a:t>WebDriver</a:t>
            </a:r>
            <a:r>
              <a:rPr lang="en-US" sz="2200" dirty="0">
                <a:solidFill>
                  <a:schemeClr val="bg1"/>
                </a:solidFill>
              </a:rPr>
              <a:t> for creating maintainable and reusable automation tests. These design patterns are used to create a separation between test code and the underlying UI or application code, making it easier to maintain and update the automation tests</a:t>
            </a:r>
            <a:r>
              <a:rPr lang="en-US" sz="2200" dirty="0" smtClean="0">
                <a:solidFill>
                  <a:schemeClr val="bg1"/>
                </a:solidFill>
              </a:rPr>
              <a:t>.</a:t>
            </a:r>
          </a:p>
          <a:p>
            <a:r>
              <a:rPr lang="en-US" sz="2200" dirty="0">
                <a:solidFill>
                  <a:schemeClr val="bg1"/>
                </a:solidFill>
              </a:rPr>
              <a:t>Page Object Model (POM): Page Object Model (POM) is a design pattern in Selenium </a:t>
            </a:r>
            <a:r>
              <a:rPr lang="en-US" sz="2200" dirty="0" err="1">
                <a:solidFill>
                  <a:schemeClr val="bg1"/>
                </a:solidFill>
              </a:rPr>
              <a:t>WebDriver</a:t>
            </a:r>
            <a:r>
              <a:rPr lang="en-US" sz="2200" dirty="0">
                <a:solidFill>
                  <a:schemeClr val="bg1"/>
                </a:solidFill>
              </a:rPr>
              <a:t> that separates the page object from test scripts. A page object is an object-oriented class that encapsulates the elements of a web page, including any actions that can be performed on the page, such as filling out forms, clicking buttons, and navigating to other pages. In this pattern, the tests interact with the page objects, which in turn interact with the web page. The main benefit of POM is that it allows for the creation of reusable code and reduces the amount of code duplication.</a:t>
            </a:r>
            <a:endParaRPr lang="en-US" sz="2200" dirty="0">
              <a:solidFill>
                <a:schemeClr val="bg1"/>
              </a:solidFill>
            </a:endParaRPr>
          </a:p>
        </p:txBody>
      </p:sp>
    </p:spTree>
    <p:extLst>
      <p:ext uri="{BB962C8B-B14F-4D97-AF65-F5344CB8AC3E}">
        <p14:creationId xmlns:p14="http://schemas.microsoft.com/office/powerpoint/2010/main" val="321137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Print" panose="02000600000000000000" pitchFamily="2" charset="0"/>
              </a:rPr>
              <a:t>Page Object Model (POM)</a:t>
            </a:r>
          </a:p>
        </p:txBody>
      </p:sp>
      <p:sp>
        <p:nvSpPr>
          <p:cNvPr id="3" name="Content Placeholder 2"/>
          <p:cNvSpPr>
            <a:spLocks noGrp="1"/>
          </p:cNvSpPr>
          <p:nvPr>
            <p:ph idx="1"/>
          </p:nvPr>
        </p:nvSpPr>
        <p:spPr>
          <a:xfrm>
            <a:off x="179808" y="2125116"/>
            <a:ext cx="11861396" cy="4612568"/>
          </a:xfrm>
        </p:spPr>
        <p:txBody>
          <a:bodyPr>
            <a:normAutofit/>
          </a:bodyPr>
          <a:lstStyle/>
          <a:p>
            <a:pPr marL="0" indent="0">
              <a:buNone/>
            </a:pPr>
            <a:r>
              <a:rPr lang="en-US" sz="2000" dirty="0">
                <a:solidFill>
                  <a:schemeClr val="bg1"/>
                </a:solidFill>
              </a:rPr>
              <a:t>The basic steps for implementing the Page Object Model are</a:t>
            </a:r>
            <a:r>
              <a:rPr lang="en-US" sz="2000" dirty="0" smtClean="0">
                <a:solidFill>
                  <a:schemeClr val="bg1"/>
                </a:solidFill>
              </a:rPr>
              <a:t>:</a:t>
            </a:r>
          </a:p>
          <a:p>
            <a:r>
              <a:rPr lang="en-US" sz="2000" dirty="0">
                <a:solidFill>
                  <a:schemeClr val="bg1"/>
                </a:solidFill>
              </a:rPr>
              <a:t>Create a separate class for each web page that you want to automate</a:t>
            </a:r>
          </a:p>
          <a:p>
            <a:r>
              <a:rPr lang="en-US" sz="2000" dirty="0">
                <a:solidFill>
                  <a:schemeClr val="bg1"/>
                </a:solidFill>
              </a:rPr>
              <a:t>Define web elements on the page as private variables</a:t>
            </a:r>
          </a:p>
          <a:p>
            <a:r>
              <a:rPr lang="en-US" sz="2000" dirty="0">
                <a:solidFill>
                  <a:schemeClr val="bg1"/>
                </a:solidFill>
              </a:rPr>
              <a:t>Define methods for each action that can be performed on the page, such as filling out a form or clicking a button</a:t>
            </a:r>
          </a:p>
          <a:p>
            <a:r>
              <a:rPr lang="en-US" sz="2000" dirty="0">
                <a:solidFill>
                  <a:schemeClr val="bg1"/>
                </a:solidFill>
              </a:rPr>
              <a:t>Keep the tests separate from the page object code, so that the tests only interact with the page objects.</a:t>
            </a:r>
          </a:p>
          <a:p>
            <a:pPr marL="0" indent="0">
              <a:buNone/>
            </a:pPr>
            <a:endParaRPr lang="en-US" sz="2000" dirty="0" smtClean="0">
              <a:solidFill>
                <a:schemeClr val="bg1"/>
              </a:solidFill>
            </a:endParaRPr>
          </a:p>
          <a:p>
            <a:pPr marL="0" indent="0">
              <a:buNone/>
            </a:pPr>
            <a:r>
              <a:rPr lang="en-US" sz="2000" dirty="0">
                <a:solidFill>
                  <a:schemeClr val="bg1"/>
                </a:solidFill>
              </a:rPr>
              <a:t>Example: Let's consider a login page, we can create a LoginPage class in our automation framework which will hold all the locators and methods for performing actions on the login page.</a:t>
            </a:r>
            <a:endParaRPr lang="en-US" sz="2000" dirty="0" smtClean="0">
              <a:solidFill>
                <a:schemeClr val="bg1"/>
              </a:solidFill>
            </a:endParaRPr>
          </a:p>
          <a:p>
            <a:pPr marL="0" indent="0">
              <a:buNone/>
            </a:pPr>
            <a:endParaRPr lang="en-US" sz="2200" dirty="0"/>
          </a:p>
        </p:txBody>
      </p:sp>
    </p:spTree>
    <p:extLst>
      <p:ext uri="{BB962C8B-B14F-4D97-AF65-F5344CB8AC3E}">
        <p14:creationId xmlns:p14="http://schemas.microsoft.com/office/powerpoint/2010/main" val="342830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0200" y="105879"/>
            <a:ext cx="6253480" cy="6631472"/>
          </a:xfrm>
        </p:spPr>
        <p:txBody>
          <a:bodyPr>
            <a:normAutofit fontScale="92500" lnSpcReduction="10000"/>
          </a:bodyPr>
          <a:lstStyle/>
          <a:p>
            <a:pPr marL="0" indent="0">
              <a:buNone/>
            </a:pPr>
            <a:r>
              <a:rPr lang="en-US" sz="2200" dirty="0">
                <a:solidFill>
                  <a:schemeClr val="bg1"/>
                </a:solidFill>
              </a:rPr>
              <a:t>public class LoginPage {</a:t>
            </a:r>
          </a:p>
          <a:p>
            <a:pPr marL="0" indent="0">
              <a:buNone/>
            </a:pPr>
            <a:endParaRPr lang="en-US" sz="2200" dirty="0">
              <a:solidFill>
                <a:schemeClr val="bg1"/>
              </a:solidFill>
            </a:endParaRPr>
          </a:p>
          <a:p>
            <a:pPr marL="0" indent="0">
              <a:buNone/>
            </a:pPr>
            <a:r>
              <a:rPr lang="en-US" sz="2200" dirty="0">
                <a:solidFill>
                  <a:schemeClr val="bg1"/>
                </a:solidFill>
              </a:rPr>
              <a:t>    //Locators</a:t>
            </a:r>
          </a:p>
          <a:p>
            <a:pPr marL="0" indent="0">
              <a:buNone/>
            </a:pPr>
            <a:r>
              <a:rPr lang="en-US" sz="2200" dirty="0">
                <a:solidFill>
                  <a:schemeClr val="bg1"/>
                </a:solidFill>
              </a:rPr>
              <a:t>    @</a:t>
            </a:r>
            <a:r>
              <a:rPr lang="en-US" sz="2200" dirty="0" err="1">
                <a:solidFill>
                  <a:schemeClr val="bg1"/>
                </a:solidFill>
              </a:rPr>
              <a:t>FindBy</a:t>
            </a:r>
            <a:r>
              <a:rPr lang="en-US" sz="2200" dirty="0">
                <a:solidFill>
                  <a:schemeClr val="bg1"/>
                </a:solidFill>
              </a:rPr>
              <a:t>(id = "username")</a:t>
            </a:r>
          </a:p>
          <a:p>
            <a:pPr marL="0" indent="0">
              <a:buNone/>
            </a:pPr>
            <a:r>
              <a:rPr lang="en-US" sz="2200" dirty="0">
                <a:solidFill>
                  <a:schemeClr val="bg1"/>
                </a:solidFill>
              </a:rPr>
              <a:t>    private </a:t>
            </a:r>
            <a:r>
              <a:rPr lang="en-US" sz="2200" dirty="0" err="1">
                <a:solidFill>
                  <a:schemeClr val="bg1"/>
                </a:solidFill>
              </a:rPr>
              <a:t>WebElement</a:t>
            </a:r>
            <a:r>
              <a:rPr lang="en-US" sz="2200" dirty="0">
                <a:solidFill>
                  <a:schemeClr val="bg1"/>
                </a:solidFill>
              </a:rPr>
              <a:t> </a:t>
            </a:r>
            <a:r>
              <a:rPr lang="en-US" sz="2200" dirty="0" err="1">
                <a:solidFill>
                  <a:schemeClr val="bg1"/>
                </a:solidFill>
              </a:rPr>
              <a:t>usernameInput</a:t>
            </a:r>
            <a:r>
              <a:rPr lang="en-US" sz="2200" dirty="0">
                <a:solidFill>
                  <a:schemeClr val="bg1"/>
                </a:solidFill>
              </a:rPr>
              <a:t>;</a:t>
            </a:r>
          </a:p>
          <a:p>
            <a:pPr marL="0" indent="0">
              <a:buNone/>
            </a:pPr>
            <a:r>
              <a:rPr lang="en-US" sz="2200" dirty="0">
                <a:solidFill>
                  <a:schemeClr val="bg1"/>
                </a:solidFill>
              </a:rPr>
              <a:t>    </a:t>
            </a:r>
          </a:p>
          <a:p>
            <a:pPr marL="0" indent="0">
              <a:buNone/>
            </a:pPr>
            <a:r>
              <a:rPr lang="en-US" sz="2200" dirty="0">
                <a:solidFill>
                  <a:schemeClr val="bg1"/>
                </a:solidFill>
              </a:rPr>
              <a:t>    @</a:t>
            </a:r>
            <a:r>
              <a:rPr lang="en-US" sz="2200" dirty="0" err="1">
                <a:solidFill>
                  <a:schemeClr val="bg1"/>
                </a:solidFill>
              </a:rPr>
              <a:t>FindBy</a:t>
            </a:r>
            <a:r>
              <a:rPr lang="en-US" sz="2200" dirty="0">
                <a:solidFill>
                  <a:schemeClr val="bg1"/>
                </a:solidFill>
              </a:rPr>
              <a:t>(id = "password")</a:t>
            </a:r>
          </a:p>
          <a:p>
            <a:pPr marL="0" indent="0">
              <a:buNone/>
            </a:pPr>
            <a:r>
              <a:rPr lang="en-US" sz="2200" dirty="0">
                <a:solidFill>
                  <a:schemeClr val="bg1"/>
                </a:solidFill>
              </a:rPr>
              <a:t>    private </a:t>
            </a:r>
            <a:r>
              <a:rPr lang="en-US" sz="2200" dirty="0" err="1">
                <a:solidFill>
                  <a:schemeClr val="bg1"/>
                </a:solidFill>
              </a:rPr>
              <a:t>WebElement</a:t>
            </a:r>
            <a:r>
              <a:rPr lang="en-US" sz="2200" dirty="0">
                <a:solidFill>
                  <a:schemeClr val="bg1"/>
                </a:solidFill>
              </a:rPr>
              <a:t> </a:t>
            </a:r>
            <a:r>
              <a:rPr lang="en-US" sz="2200" dirty="0" err="1">
                <a:solidFill>
                  <a:schemeClr val="bg1"/>
                </a:solidFill>
              </a:rPr>
              <a:t>passwordInput</a:t>
            </a:r>
            <a:r>
              <a:rPr lang="en-US" sz="2200" dirty="0">
                <a:solidFill>
                  <a:schemeClr val="bg1"/>
                </a:solidFill>
              </a:rPr>
              <a:t>;</a:t>
            </a:r>
          </a:p>
          <a:p>
            <a:pPr marL="0" indent="0">
              <a:buNone/>
            </a:pPr>
            <a:r>
              <a:rPr lang="en-US" sz="2200" dirty="0">
                <a:solidFill>
                  <a:schemeClr val="bg1"/>
                </a:solidFill>
              </a:rPr>
              <a:t>    </a:t>
            </a:r>
          </a:p>
          <a:p>
            <a:pPr marL="0" indent="0">
              <a:buNone/>
            </a:pPr>
            <a:r>
              <a:rPr lang="en-US" sz="2200" dirty="0">
                <a:solidFill>
                  <a:schemeClr val="bg1"/>
                </a:solidFill>
              </a:rPr>
              <a:t>    @</a:t>
            </a:r>
            <a:r>
              <a:rPr lang="en-US" sz="2200" dirty="0" err="1">
                <a:solidFill>
                  <a:schemeClr val="bg1"/>
                </a:solidFill>
              </a:rPr>
              <a:t>FindBy</a:t>
            </a:r>
            <a:r>
              <a:rPr lang="en-US" sz="2200" dirty="0">
                <a:solidFill>
                  <a:schemeClr val="bg1"/>
                </a:solidFill>
              </a:rPr>
              <a:t>(</a:t>
            </a:r>
            <a:r>
              <a:rPr lang="en-US" sz="2200" dirty="0" err="1">
                <a:solidFill>
                  <a:schemeClr val="bg1"/>
                </a:solidFill>
              </a:rPr>
              <a:t>css</a:t>
            </a:r>
            <a:r>
              <a:rPr lang="en-US" sz="2200" dirty="0">
                <a:solidFill>
                  <a:schemeClr val="bg1"/>
                </a:solidFill>
              </a:rPr>
              <a:t> = "button[type='submit']")</a:t>
            </a:r>
          </a:p>
          <a:p>
            <a:pPr marL="0" indent="0">
              <a:buNone/>
            </a:pPr>
            <a:r>
              <a:rPr lang="en-US" sz="2200" dirty="0">
                <a:solidFill>
                  <a:schemeClr val="bg1"/>
                </a:solidFill>
              </a:rPr>
              <a:t>    private </a:t>
            </a:r>
            <a:r>
              <a:rPr lang="en-US" sz="2200" dirty="0" err="1">
                <a:solidFill>
                  <a:schemeClr val="bg1"/>
                </a:solidFill>
              </a:rPr>
              <a:t>WebElement</a:t>
            </a:r>
            <a:r>
              <a:rPr lang="en-US" sz="2200" dirty="0">
                <a:solidFill>
                  <a:schemeClr val="bg1"/>
                </a:solidFill>
              </a:rPr>
              <a:t> </a:t>
            </a:r>
            <a:r>
              <a:rPr lang="en-US" sz="2200" dirty="0" err="1">
                <a:solidFill>
                  <a:schemeClr val="bg1"/>
                </a:solidFill>
              </a:rPr>
              <a:t>loginButton</a:t>
            </a:r>
            <a:r>
              <a:rPr lang="en-US" sz="2200" dirty="0">
                <a:solidFill>
                  <a:schemeClr val="bg1"/>
                </a:solidFill>
              </a:rPr>
              <a:t>;</a:t>
            </a:r>
          </a:p>
          <a:p>
            <a:pPr marL="0" indent="0">
              <a:buNone/>
            </a:pPr>
            <a:r>
              <a:rPr lang="en-US" sz="2200" dirty="0">
                <a:solidFill>
                  <a:schemeClr val="bg1"/>
                </a:solidFill>
              </a:rPr>
              <a:t>    </a:t>
            </a:r>
          </a:p>
          <a:p>
            <a:pPr marL="0" indent="0">
              <a:buNone/>
            </a:pPr>
            <a:r>
              <a:rPr lang="en-US" sz="2200" dirty="0">
                <a:solidFill>
                  <a:schemeClr val="bg1"/>
                </a:solidFill>
              </a:rPr>
              <a:t>    //Constructor</a:t>
            </a:r>
          </a:p>
          <a:p>
            <a:pPr marL="0" indent="0">
              <a:buNone/>
            </a:pPr>
            <a:r>
              <a:rPr lang="en-US" sz="2200" dirty="0">
                <a:solidFill>
                  <a:schemeClr val="bg1"/>
                </a:solidFill>
              </a:rPr>
              <a:t>    public </a:t>
            </a:r>
            <a:r>
              <a:rPr lang="en-US" sz="2200" dirty="0" err="1">
                <a:solidFill>
                  <a:schemeClr val="bg1"/>
                </a:solidFill>
              </a:rPr>
              <a:t>LoginPage</a:t>
            </a:r>
            <a:r>
              <a:rPr lang="en-US" sz="2200" dirty="0">
                <a:solidFill>
                  <a:schemeClr val="bg1"/>
                </a:solidFill>
              </a:rPr>
              <a:t>(</a:t>
            </a:r>
            <a:r>
              <a:rPr lang="en-US" sz="2200" dirty="0" err="1">
                <a:solidFill>
                  <a:schemeClr val="bg1"/>
                </a:solidFill>
              </a:rPr>
              <a:t>WebDriver</a:t>
            </a:r>
            <a:r>
              <a:rPr lang="en-US" sz="2200" dirty="0">
                <a:solidFill>
                  <a:schemeClr val="bg1"/>
                </a:solidFill>
              </a:rPr>
              <a:t> driver) {</a:t>
            </a:r>
          </a:p>
          <a:p>
            <a:pPr marL="0" indent="0">
              <a:buNone/>
            </a:pPr>
            <a:r>
              <a:rPr lang="en-US" sz="2200" dirty="0">
                <a:solidFill>
                  <a:schemeClr val="bg1"/>
                </a:solidFill>
              </a:rPr>
              <a:t>        </a:t>
            </a:r>
            <a:r>
              <a:rPr lang="en-US" sz="2200" dirty="0" err="1">
                <a:solidFill>
                  <a:schemeClr val="bg1"/>
                </a:solidFill>
              </a:rPr>
              <a:t>PageFactory.initElements</a:t>
            </a:r>
            <a:r>
              <a:rPr lang="en-US" sz="2200" dirty="0">
                <a:solidFill>
                  <a:schemeClr val="bg1"/>
                </a:solidFill>
              </a:rPr>
              <a:t>(driver, this);</a:t>
            </a:r>
          </a:p>
          <a:p>
            <a:pPr marL="0" indent="0">
              <a:buNone/>
            </a:pPr>
            <a:r>
              <a:rPr lang="en-US" sz="2200" dirty="0">
                <a:solidFill>
                  <a:schemeClr val="bg1"/>
                </a:solidFill>
              </a:rPr>
              <a:t>    }</a:t>
            </a:r>
          </a:p>
          <a:p>
            <a:pPr marL="0" indent="0">
              <a:buNone/>
            </a:pPr>
            <a:r>
              <a:rPr lang="en-US" sz="2200" dirty="0">
                <a:solidFill>
                  <a:schemeClr val="bg1"/>
                </a:solidFill>
              </a:rPr>
              <a:t>    </a:t>
            </a:r>
          </a:p>
          <a:p>
            <a:pPr marL="0" indent="0">
              <a:buNone/>
            </a:pPr>
            <a:endParaRPr lang="en-US" sz="2200" dirty="0"/>
          </a:p>
        </p:txBody>
      </p:sp>
      <p:sp>
        <p:nvSpPr>
          <p:cNvPr id="4" name="TextBox 3"/>
          <p:cNvSpPr txBox="1"/>
          <p:nvPr/>
        </p:nvSpPr>
        <p:spPr>
          <a:xfrm>
            <a:off x="6217921" y="105879"/>
            <a:ext cx="5245767" cy="6186309"/>
          </a:xfrm>
          <a:prstGeom prst="rect">
            <a:avLst/>
          </a:prstGeom>
          <a:noFill/>
        </p:spPr>
        <p:txBody>
          <a:bodyPr wrap="square" rtlCol="0">
            <a:spAutoFit/>
          </a:bodyPr>
          <a:lstStyle/>
          <a:p>
            <a:r>
              <a:rPr lang="en-US" dirty="0" smtClean="0">
                <a:solidFill>
                  <a:schemeClr val="bg1"/>
                </a:solidFill>
              </a:rPr>
              <a:t> //Methods</a:t>
            </a:r>
          </a:p>
          <a:p>
            <a:r>
              <a:rPr lang="en-US" dirty="0" smtClean="0">
                <a:solidFill>
                  <a:schemeClr val="bg1"/>
                </a:solidFill>
              </a:rPr>
              <a:t>    public void </a:t>
            </a:r>
            <a:r>
              <a:rPr lang="en-US" dirty="0" err="1" smtClean="0">
                <a:solidFill>
                  <a:schemeClr val="bg1"/>
                </a:solidFill>
              </a:rPr>
              <a:t>enterUsername</a:t>
            </a:r>
            <a:r>
              <a:rPr lang="en-US" dirty="0" smtClean="0">
                <a:solidFill>
                  <a:schemeClr val="bg1"/>
                </a:solidFill>
              </a:rPr>
              <a:t>(String username) {</a:t>
            </a:r>
          </a:p>
          <a:p>
            <a:r>
              <a:rPr lang="en-US" dirty="0" smtClean="0">
                <a:solidFill>
                  <a:schemeClr val="bg1"/>
                </a:solidFill>
              </a:rPr>
              <a:t>        </a:t>
            </a:r>
            <a:r>
              <a:rPr lang="en-US" dirty="0" err="1" smtClean="0">
                <a:solidFill>
                  <a:schemeClr val="bg1"/>
                </a:solidFill>
              </a:rPr>
              <a:t>usernameInput.sendKeys</a:t>
            </a:r>
            <a:r>
              <a:rPr lang="en-US" dirty="0" smtClean="0">
                <a:solidFill>
                  <a:schemeClr val="bg1"/>
                </a:solidFill>
              </a:rPr>
              <a:t>(username);</a:t>
            </a:r>
          </a:p>
          <a:p>
            <a:r>
              <a:rPr lang="en-US" dirty="0" smtClean="0">
                <a:solidFill>
                  <a:schemeClr val="bg1"/>
                </a:solidFill>
              </a:rPr>
              <a:t>    }</a:t>
            </a:r>
          </a:p>
          <a:p>
            <a:r>
              <a:rPr lang="en-US" dirty="0" smtClean="0">
                <a:solidFill>
                  <a:schemeClr val="bg1"/>
                </a:solidFill>
              </a:rPr>
              <a:t>    </a:t>
            </a:r>
          </a:p>
          <a:p>
            <a:r>
              <a:rPr lang="en-US" dirty="0" smtClean="0">
                <a:solidFill>
                  <a:schemeClr val="bg1"/>
                </a:solidFill>
              </a:rPr>
              <a:t>    public void </a:t>
            </a:r>
            <a:r>
              <a:rPr lang="en-US" dirty="0" err="1" smtClean="0">
                <a:solidFill>
                  <a:schemeClr val="bg1"/>
                </a:solidFill>
              </a:rPr>
              <a:t>enterPassword</a:t>
            </a:r>
            <a:r>
              <a:rPr lang="en-US" dirty="0" smtClean="0">
                <a:solidFill>
                  <a:schemeClr val="bg1"/>
                </a:solidFill>
              </a:rPr>
              <a:t>(String password) {</a:t>
            </a:r>
          </a:p>
          <a:p>
            <a:r>
              <a:rPr lang="en-US" dirty="0" smtClean="0">
                <a:solidFill>
                  <a:schemeClr val="bg1"/>
                </a:solidFill>
              </a:rPr>
              <a:t>        </a:t>
            </a:r>
            <a:r>
              <a:rPr lang="en-US" dirty="0" err="1" smtClean="0">
                <a:solidFill>
                  <a:schemeClr val="bg1"/>
                </a:solidFill>
              </a:rPr>
              <a:t>passwordInput.sendKeys</a:t>
            </a:r>
            <a:r>
              <a:rPr lang="en-US" dirty="0" smtClean="0">
                <a:solidFill>
                  <a:schemeClr val="bg1"/>
                </a:solidFill>
              </a:rPr>
              <a:t>(password);</a:t>
            </a:r>
          </a:p>
          <a:p>
            <a:r>
              <a:rPr lang="en-US" dirty="0" smtClean="0">
                <a:solidFill>
                  <a:schemeClr val="bg1"/>
                </a:solidFill>
              </a:rPr>
              <a:t>    }</a:t>
            </a:r>
          </a:p>
          <a:p>
            <a:r>
              <a:rPr lang="en-US" dirty="0" smtClean="0">
                <a:solidFill>
                  <a:schemeClr val="bg1"/>
                </a:solidFill>
              </a:rPr>
              <a:t>    </a:t>
            </a:r>
          </a:p>
          <a:p>
            <a:r>
              <a:rPr lang="en-US" dirty="0" smtClean="0">
                <a:solidFill>
                  <a:schemeClr val="bg1"/>
                </a:solidFill>
              </a:rPr>
              <a:t>    public void </a:t>
            </a:r>
            <a:r>
              <a:rPr lang="en-US" dirty="0" err="1" smtClean="0">
                <a:solidFill>
                  <a:schemeClr val="bg1"/>
                </a:solidFill>
              </a:rPr>
              <a:t>clickLoginButton</a:t>
            </a:r>
            <a:r>
              <a:rPr lang="en-US" dirty="0" smtClean="0">
                <a:solidFill>
                  <a:schemeClr val="bg1"/>
                </a:solidFill>
              </a:rPr>
              <a:t>() {</a:t>
            </a:r>
          </a:p>
          <a:p>
            <a:r>
              <a:rPr lang="en-US" dirty="0" smtClean="0">
                <a:solidFill>
                  <a:schemeClr val="bg1"/>
                </a:solidFill>
              </a:rPr>
              <a:t>        </a:t>
            </a:r>
            <a:r>
              <a:rPr lang="en-US" dirty="0" err="1" smtClean="0">
                <a:solidFill>
                  <a:schemeClr val="bg1"/>
                </a:solidFill>
              </a:rPr>
              <a:t>loginButton.click</a:t>
            </a:r>
            <a:r>
              <a:rPr lang="en-US" dirty="0" smtClean="0">
                <a:solidFill>
                  <a:schemeClr val="bg1"/>
                </a:solidFill>
              </a:rPr>
              <a:t>();</a:t>
            </a:r>
          </a:p>
          <a:p>
            <a:r>
              <a:rPr lang="en-US" dirty="0" smtClean="0">
                <a:solidFill>
                  <a:schemeClr val="bg1"/>
                </a:solidFill>
              </a:rPr>
              <a:t>    }</a:t>
            </a:r>
          </a:p>
          <a:p>
            <a:r>
              <a:rPr lang="en-US" dirty="0" smtClean="0">
                <a:solidFill>
                  <a:schemeClr val="bg1"/>
                </a:solidFill>
              </a:rPr>
              <a:t>    </a:t>
            </a:r>
          </a:p>
          <a:p>
            <a:r>
              <a:rPr lang="en-US" dirty="0" smtClean="0">
                <a:solidFill>
                  <a:schemeClr val="bg1"/>
                </a:solidFill>
              </a:rPr>
              <a:t>    public void login(String username, String password) {</a:t>
            </a:r>
          </a:p>
          <a:p>
            <a:r>
              <a:rPr lang="en-US" dirty="0" smtClean="0">
                <a:solidFill>
                  <a:schemeClr val="bg1"/>
                </a:solidFill>
              </a:rPr>
              <a:t>        </a:t>
            </a:r>
            <a:r>
              <a:rPr lang="en-US" dirty="0" err="1" smtClean="0">
                <a:solidFill>
                  <a:schemeClr val="bg1"/>
                </a:solidFill>
              </a:rPr>
              <a:t>enterUsername</a:t>
            </a:r>
            <a:r>
              <a:rPr lang="en-US" dirty="0" smtClean="0">
                <a:solidFill>
                  <a:schemeClr val="bg1"/>
                </a:solidFill>
              </a:rPr>
              <a:t>(username);</a:t>
            </a:r>
          </a:p>
          <a:p>
            <a:r>
              <a:rPr lang="en-US" dirty="0" smtClean="0">
                <a:solidFill>
                  <a:schemeClr val="bg1"/>
                </a:solidFill>
              </a:rPr>
              <a:t>        </a:t>
            </a:r>
            <a:r>
              <a:rPr lang="en-US" dirty="0" err="1" smtClean="0">
                <a:solidFill>
                  <a:schemeClr val="bg1"/>
                </a:solidFill>
              </a:rPr>
              <a:t>enterPassword</a:t>
            </a:r>
            <a:r>
              <a:rPr lang="en-US" dirty="0" smtClean="0">
                <a:solidFill>
                  <a:schemeClr val="bg1"/>
                </a:solidFill>
              </a:rPr>
              <a:t>(password);</a:t>
            </a:r>
          </a:p>
          <a:p>
            <a:r>
              <a:rPr lang="en-US" dirty="0" smtClean="0">
                <a:solidFill>
                  <a:schemeClr val="bg1"/>
                </a:solidFill>
              </a:rPr>
              <a:t>        </a:t>
            </a:r>
            <a:r>
              <a:rPr lang="en-US" dirty="0" err="1" smtClean="0">
                <a:solidFill>
                  <a:schemeClr val="bg1"/>
                </a:solidFill>
              </a:rPr>
              <a:t>clickLoginButton</a:t>
            </a:r>
            <a:r>
              <a:rPr lang="en-US" dirty="0" smtClean="0">
                <a:solidFill>
                  <a:schemeClr val="bg1"/>
                </a:solidFill>
              </a:rPr>
              <a:t>();</a:t>
            </a:r>
          </a:p>
          <a:p>
            <a:r>
              <a:rPr lang="en-US" dirty="0" smtClean="0">
                <a:solidFill>
                  <a:schemeClr val="bg1"/>
                </a:solidFill>
              </a:rPr>
              <a:t>    }</a:t>
            </a:r>
          </a:p>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3845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Factory</a:t>
            </a:r>
            <a:endParaRPr lang="en-US" dirty="0"/>
          </a:p>
        </p:txBody>
      </p:sp>
      <p:sp>
        <p:nvSpPr>
          <p:cNvPr id="3" name="Content Placeholder 2"/>
          <p:cNvSpPr>
            <a:spLocks noGrp="1"/>
          </p:cNvSpPr>
          <p:nvPr>
            <p:ph idx="1"/>
          </p:nvPr>
        </p:nvSpPr>
        <p:spPr>
          <a:xfrm>
            <a:off x="189433" y="2067366"/>
            <a:ext cx="11755519" cy="4641442"/>
          </a:xfrm>
        </p:spPr>
        <p:txBody>
          <a:bodyPr>
            <a:normAutofit fontScale="92500" lnSpcReduction="10000"/>
          </a:bodyPr>
          <a:lstStyle/>
          <a:p>
            <a:r>
              <a:rPr lang="en-US" dirty="0">
                <a:solidFill>
                  <a:schemeClr val="bg1"/>
                </a:solidFill>
              </a:rPr>
              <a:t>Page Factory is a concept in Selenium </a:t>
            </a:r>
            <a:r>
              <a:rPr lang="en-US" dirty="0" err="1">
                <a:solidFill>
                  <a:schemeClr val="bg1"/>
                </a:solidFill>
              </a:rPr>
              <a:t>WebDriver</a:t>
            </a:r>
            <a:r>
              <a:rPr lang="en-US" dirty="0">
                <a:solidFill>
                  <a:schemeClr val="bg1"/>
                </a:solidFill>
              </a:rPr>
              <a:t> that allows us to initialize web elements using the @</a:t>
            </a:r>
            <a:r>
              <a:rPr lang="en-US" dirty="0" err="1">
                <a:solidFill>
                  <a:schemeClr val="bg1"/>
                </a:solidFill>
              </a:rPr>
              <a:t>FindBy</a:t>
            </a:r>
            <a:r>
              <a:rPr lang="en-US" dirty="0">
                <a:solidFill>
                  <a:schemeClr val="bg1"/>
                </a:solidFill>
              </a:rPr>
              <a:t> annotation. It is an improvement over the traditional method of initializing web elements by using </a:t>
            </a:r>
            <a:r>
              <a:rPr lang="en-US" dirty="0" err="1">
                <a:solidFill>
                  <a:schemeClr val="bg1"/>
                </a:solidFill>
              </a:rPr>
              <a:t>driver.findElement</a:t>
            </a:r>
            <a:r>
              <a:rPr lang="en-US" dirty="0">
                <a:solidFill>
                  <a:schemeClr val="bg1"/>
                </a:solidFill>
              </a:rPr>
              <a:t>() repeatedly in each method. With Page Factory, we can initialize web elements just once and reuse them throughout the class. It is used in conjunction with the Page Object Model to make the code more readable and maintainable.</a:t>
            </a:r>
          </a:p>
          <a:p>
            <a:endParaRPr lang="en-US" dirty="0">
              <a:solidFill>
                <a:schemeClr val="bg1"/>
              </a:solidFill>
            </a:endParaRPr>
          </a:p>
          <a:p>
            <a:r>
              <a:rPr lang="en-US" dirty="0">
                <a:solidFill>
                  <a:schemeClr val="bg1"/>
                </a:solidFill>
              </a:rPr>
              <a:t>To use Page Factory, we need to call the </a:t>
            </a:r>
            <a:r>
              <a:rPr lang="en-US" dirty="0" err="1">
                <a:solidFill>
                  <a:schemeClr val="bg1"/>
                </a:solidFill>
              </a:rPr>
              <a:t>initElements</a:t>
            </a:r>
            <a:r>
              <a:rPr lang="en-US" dirty="0">
                <a:solidFill>
                  <a:schemeClr val="bg1"/>
                </a:solidFill>
              </a:rPr>
              <a:t>() method from the </a:t>
            </a:r>
            <a:r>
              <a:rPr lang="en-US" dirty="0" err="1">
                <a:solidFill>
                  <a:schemeClr val="bg1"/>
                </a:solidFill>
              </a:rPr>
              <a:t>PageFactory</a:t>
            </a:r>
            <a:r>
              <a:rPr lang="en-US" dirty="0">
                <a:solidFill>
                  <a:schemeClr val="bg1"/>
                </a:solidFill>
              </a:rPr>
              <a:t> class, passing in the driver object and the instance of the class that contains the web elements we want to initialize.</a:t>
            </a:r>
          </a:p>
          <a:p>
            <a:endParaRPr lang="en-US" dirty="0">
              <a:solidFill>
                <a:schemeClr val="bg1"/>
              </a:solidFill>
            </a:endParaRPr>
          </a:p>
          <a:p>
            <a:pPr marL="0" indent="0">
              <a:buNone/>
            </a:pPr>
            <a:r>
              <a:rPr lang="en-US" dirty="0">
                <a:solidFill>
                  <a:schemeClr val="bg1"/>
                </a:solidFill>
              </a:rPr>
              <a:t>Example: In the LoginPage class example above, we used Page Factory to initialize the web elements by calling </a:t>
            </a:r>
            <a:r>
              <a:rPr lang="en-US" dirty="0" err="1">
                <a:solidFill>
                  <a:schemeClr val="bg1"/>
                </a:solidFill>
              </a:rPr>
              <a:t>PageFactory.initElements</a:t>
            </a:r>
            <a:r>
              <a:rPr lang="en-US" dirty="0">
                <a:solidFill>
                  <a:schemeClr val="bg1"/>
                </a:solidFill>
              </a:rPr>
              <a:t>(driver, this) in the constructor.</a:t>
            </a:r>
          </a:p>
        </p:txBody>
      </p:sp>
    </p:spTree>
    <p:extLst>
      <p:ext uri="{BB962C8B-B14F-4D97-AF65-F5344CB8AC3E}">
        <p14:creationId xmlns:p14="http://schemas.microsoft.com/office/powerpoint/2010/main" val="412715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Factory</a:t>
            </a:r>
            <a:endParaRPr lang="en-US" dirty="0"/>
          </a:p>
        </p:txBody>
      </p:sp>
      <p:sp>
        <p:nvSpPr>
          <p:cNvPr id="3" name="Content Placeholder 2"/>
          <p:cNvSpPr>
            <a:spLocks noGrp="1"/>
          </p:cNvSpPr>
          <p:nvPr>
            <p:ph idx="1"/>
          </p:nvPr>
        </p:nvSpPr>
        <p:spPr>
          <a:xfrm>
            <a:off x="189433" y="2067366"/>
            <a:ext cx="11755519" cy="4641442"/>
          </a:xfrm>
        </p:spPr>
        <p:txBody>
          <a:bodyPr>
            <a:normAutofit/>
          </a:bodyPr>
          <a:lstStyle/>
          <a:p>
            <a:pPr marL="0" indent="0">
              <a:buNone/>
            </a:pPr>
            <a:r>
              <a:rPr lang="en-US" sz="1800" dirty="0">
                <a:solidFill>
                  <a:schemeClr val="bg1"/>
                </a:solidFill>
              </a:rPr>
              <a:t>public </a:t>
            </a:r>
            <a:r>
              <a:rPr lang="en-US" sz="1800" dirty="0" err="1">
                <a:solidFill>
                  <a:schemeClr val="bg1"/>
                </a:solidFill>
              </a:rPr>
              <a:t>LoginPage</a:t>
            </a:r>
            <a:r>
              <a:rPr lang="en-US" sz="1800" dirty="0">
                <a:solidFill>
                  <a:schemeClr val="bg1"/>
                </a:solidFill>
              </a:rPr>
              <a:t>(</a:t>
            </a:r>
            <a:r>
              <a:rPr lang="en-US" sz="1800" dirty="0" err="1">
                <a:solidFill>
                  <a:schemeClr val="bg1"/>
                </a:solidFill>
              </a:rPr>
              <a:t>WebDriver</a:t>
            </a:r>
            <a:r>
              <a:rPr lang="en-US" sz="1800" dirty="0">
                <a:solidFill>
                  <a:schemeClr val="bg1"/>
                </a:solidFill>
              </a:rPr>
              <a:t> driver) </a:t>
            </a:r>
            <a:endParaRPr lang="en-US" sz="1800" dirty="0" smtClean="0">
              <a:solidFill>
                <a:schemeClr val="bg1"/>
              </a:solidFill>
            </a:endParaRPr>
          </a:p>
          <a:p>
            <a:pPr marL="0" indent="0">
              <a:buNone/>
            </a:pPr>
            <a:r>
              <a:rPr lang="en-US" sz="1800" dirty="0" smtClean="0">
                <a:solidFill>
                  <a:schemeClr val="bg1"/>
                </a:solidFill>
              </a:rPr>
              <a:t>{</a:t>
            </a:r>
            <a:endParaRPr lang="en-US" sz="1800" dirty="0">
              <a:solidFill>
                <a:schemeClr val="bg1"/>
              </a:solidFill>
            </a:endParaRPr>
          </a:p>
          <a:p>
            <a:pPr marL="0" indent="0">
              <a:buNone/>
            </a:pPr>
            <a:r>
              <a:rPr lang="en-US" sz="1800" dirty="0">
                <a:solidFill>
                  <a:schemeClr val="bg1"/>
                </a:solidFill>
              </a:rPr>
              <a:t>	</a:t>
            </a:r>
            <a:r>
              <a:rPr lang="en-US" sz="1800" dirty="0" err="1" smtClean="0">
                <a:solidFill>
                  <a:schemeClr val="bg1"/>
                </a:solidFill>
              </a:rPr>
              <a:t>PageFactory.initElements</a:t>
            </a:r>
            <a:r>
              <a:rPr lang="en-US" sz="1800" dirty="0" smtClean="0">
                <a:solidFill>
                  <a:schemeClr val="bg1"/>
                </a:solidFill>
              </a:rPr>
              <a:t>(driver</a:t>
            </a:r>
            <a:r>
              <a:rPr lang="en-US" sz="1800" dirty="0">
                <a:solidFill>
                  <a:schemeClr val="bg1"/>
                </a:solidFill>
              </a:rPr>
              <a:t>, this);</a:t>
            </a:r>
          </a:p>
          <a:p>
            <a:pPr marL="0" indent="0">
              <a:buNone/>
            </a:pPr>
            <a:r>
              <a:rPr lang="en-US" sz="1800" dirty="0" smtClean="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Now we can use the web elements directly in the methods without having to call </a:t>
            </a:r>
            <a:r>
              <a:rPr lang="en-US" sz="1800" dirty="0" err="1">
                <a:solidFill>
                  <a:schemeClr val="bg1"/>
                </a:solidFill>
              </a:rPr>
              <a:t>driver.findElement</a:t>
            </a:r>
            <a:r>
              <a:rPr lang="en-US" sz="1800" dirty="0">
                <a:solidFill>
                  <a:schemeClr val="bg1"/>
                </a:solidFill>
              </a:rPr>
              <a:t>() each time</a:t>
            </a:r>
            <a:r>
              <a:rPr lang="en-US" sz="1800" dirty="0" smtClean="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public void </a:t>
            </a:r>
            <a:r>
              <a:rPr lang="en-US" sz="1800" dirty="0" err="1">
                <a:solidFill>
                  <a:schemeClr val="bg1"/>
                </a:solidFill>
              </a:rPr>
              <a:t>enterUsername</a:t>
            </a:r>
            <a:r>
              <a:rPr lang="en-US" sz="1800" dirty="0">
                <a:solidFill>
                  <a:schemeClr val="bg1"/>
                </a:solidFill>
              </a:rPr>
              <a:t>(String username) {</a:t>
            </a:r>
          </a:p>
          <a:p>
            <a:pPr marL="0" indent="0">
              <a:buNone/>
            </a:pPr>
            <a:r>
              <a:rPr lang="en-US" sz="1800" dirty="0">
                <a:solidFill>
                  <a:schemeClr val="bg1"/>
                </a:solidFill>
              </a:rPr>
              <a:t>    </a:t>
            </a:r>
            <a:r>
              <a:rPr lang="en-US" sz="1800" dirty="0" err="1">
                <a:solidFill>
                  <a:schemeClr val="bg1"/>
                </a:solidFill>
              </a:rPr>
              <a:t>usernameInput.sendKeys</a:t>
            </a:r>
            <a:r>
              <a:rPr lang="en-US" sz="1800" dirty="0">
                <a:solidFill>
                  <a:schemeClr val="bg1"/>
                </a:solidFill>
              </a:rPr>
              <a:t>(username);</a:t>
            </a:r>
          </a:p>
          <a:p>
            <a:pPr marL="0" indent="0">
              <a:buNone/>
            </a:pPr>
            <a:r>
              <a:rPr lang="en-US" sz="1800" dirty="0">
                <a:solidFill>
                  <a:schemeClr val="bg1"/>
                </a:solidFill>
              </a:rPr>
              <a:t>}</a:t>
            </a:r>
          </a:p>
          <a:p>
            <a:pPr marL="0" indent="0">
              <a:buNone/>
            </a:pPr>
            <a:r>
              <a:rPr lang="en-US" sz="1800" dirty="0">
                <a:solidFill>
                  <a:schemeClr val="bg1"/>
                </a:solidFill>
              </a:rPr>
              <a:t>This makes the code more readable and maintainable, as we are using the web elements as objects and calling methods on them directly.</a:t>
            </a:r>
            <a:endParaRPr lang="en-US" sz="1800" dirty="0">
              <a:solidFill>
                <a:schemeClr val="bg1"/>
              </a:solidFill>
            </a:endParaRPr>
          </a:p>
        </p:txBody>
      </p:sp>
    </p:spTree>
    <p:extLst>
      <p:ext uri="{BB962C8B-B14F-4D97-AF65-F5344CB8AC3E}">
        <p14:creationId xmlns:p14="http://schemas.microsoft.com/office/powerpoint/2010/main" val="159918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1381" y="105878"/>
            <a:ext cx="5832909" cy="6593272"/>
          </a:xfrm>
        </p:spPr>
        <p:txBody>
          <a:bodyPr>
            <a:normAutofit/>
          </a:bodyPr>
          <a:lstStyle/>
          <a:p>
            <a:pPr marL="0" indent="0">
              <a:buNone/>
            </a:pPr>
            <a:r>
              <a:rPr lang="en-US" sz="1800" dirty="0">
                <a:solidFill>
                  <a:schemeClr val="bg1"/>
                </a:solidFill>
              </a:rPr>
              <a:t>public class LoginPage {</a:t>
            </a:r>
          </a:p>
          <a:p>
            <a:pPr marL="0" indent="0">
              <a:buNone/>
            </a:pPr>
            <a:r>
              <a:rPr lang="en-US" sz="1800" dirty="0">
                <a:solidFill>
                  <a:schemeClr val="bg1"/>
                </a:solidFill>
              </a:rPr>
              <a:t>    private </a:t>
            </a:r>
            <a:r>
              <a:rPr lang="en-US" sz="1800" dirty="0" err="1">
                <a:solidFill>
                  <a:schemeClr val="bg1"/>
                </a:solidFill>
              </a:rPr>
              <a:t>WebDriver</a:t>
            </a:r>
            <a:r>
              <a:rPr lang="en-US" sz="1800" dirty="0">
                <a:solidFill>
                  <a:schemeClr val="bg1"/>
                </a:solidFill>
              </a:rPr>
              <a:t> driver;</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FindBy</a:t>
            </a:r>
            <a:r>
              <a:rPr lang="en-US" sz="1800" dirty="0">
                <a:solidFill>
                  <a:schemeClr val="bg1"/>
                </a:solidFill>
              </a:rPr>
              <a:t>(id = "username")</a:t>
            </a:r>
          </a:p>
          <a:p>
            <a:pPr marL="0" indent="0">
              <a:buNone/>
            </a:pPr>
            <a:r>
              <a:rPr lang="en-US" sz="1800" dirty="0">
                <a:solidFill>
                  <a:schemeClr val="bg1"/>
                </a:solidFill>
              </a:rPr>
              <a:t>    private </a:t>
            </a:r>
            <a:r>
              <a:rPr lang="en-US" sz="1800" dirty="0" err="1">
                <a:solidFill>
                  <a:schemeClr val="bg1"/>
                </a:solidFill>
              </a:rPr>
              <a:t>WebElement</a:t>
            </a:r>
            <a:r>
              <a:rPr lang="en-US" sz="1800" dirty="0">
                <a:solidFill>
                  <a:schemeClr val="bg1"/>
                </a:solidFill>
              </a:rPr>
              <a:t> </a:t>
            </a:r>
            <a:r>
              <a:rPr lang="en-US" sz="1800" dirty="0" err="1">
                <a:solidFill>
                  <a:schemeClr val="bg1"/>
                </a:solidFill>
              </a:rPr>
              <a:t>usernameField</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FindBy</a:t>
            </a:r>
            <a:r>
              <a:rPr lang="en-US" sz="1800" dirty="0">
                <a:solidFill>
                  <a:schemeClr val="bg1"/>
                </a:solidFill>
              </a:rPr>
              <a:t>(id = "password")</a:t>
            </a:r>
          </a:p>
          <a:p>
            <a:pPr marL="0" indent="0">
              <a:buNone/>
            </a:pPr>
            <a:r>
              <a:rPr lang="en-US" sz="1800" dirty="0">
                <a:solidFill>
                  <a:schemeClr val="bg1"/>
                </a:solidFill>
              </a:rPr>
              <a:t>    private </a:t>
            </a:r>
            <a:r>
              <a:rPr lang="en-US" sz="1800" dirty="0" err="1">
                <a:solidFill>
                  <a:schemeClr val="bg1"/>
                </a:solidFill>
              </a:rPr>
              <a:t>WebElement</a:t>
            </a:r>
            <a:r>
              <a:rPr lang="en-US" sz="1800" dirty="0">
                <a:solidFill>
                  <a:schemeClr val="bg1"/>
                </a:solidFill>
              </a:rPr>
              <a:t> </a:t>
            </a:r>
            <a:r>
              <a:rPr lang="en-US" sz="1800" dirty="0" err="1">
                <a:solidFill>
                  <a:schemeClr val="bg1"/>
                </a:solidFill>
              </a:rPr>
              <a:t>passwordField</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FindBy</a:t>
            </a:r>
            <a:r>
              <a:rPr lang="en-US" sz="1800" dirty="0">
                <a:solidFill>
                  <a:schemeClr val="bg1"/>
                </a:solidFill>
              </a:rPr>
              <a:t>(id = "</a:t>
            </a:r>
            <a:r>
              <a:rPr lang="en-US" sz="1800" dirty="0" err="1">
                <a:solidFill>
                  <a:schemeClr val="bg1"/>
                </a:solidFill>
              </a:rPr>
              <a:t>loginButton</a:t>
            </a:r>
            <a:r>
              <a:rPr lang="en-US" sz="1800" dirty="0">
                <a:solidFill>
                  <a:schemeClr val="bg1"/>
                </a:solidFill>
              </a:rPr>
              <a:t>")</a:t>
            </a:r>
          </a:p>
          <a:p>
            <a:pPr marL="0" indent="0">
              <a:buNone/>
            </a:pPr>
            <a:r>
              <a:rPr lang="en-US" sz="1800" dirty="0">
                <a:solidFill>
                  <a:schemeClr val="bg1"/>
                </a:solidFill>
              </a:rPr>
              <a:t>    private </a:t>
            </a:r>
            <a:r>
              <a:rPr lang="en-US" sz="1800" dirty="0" err="1">
                <a:solidFill>
                  <a:schemeClr val="bg1"/>
                </a:solidFill>
              </a:rPr>
              <a:t>WebElement</a:t>
            </a:r>
            <a:r>
              <a:rPr lang="en-US" sz="1800" dirty="0">
                <a:solidFill>
                  <a:schemeClr val="bg1"/>
                </a:solidFill>
              </a:rPr>
              <a:t> </a:t>
            </a:r>
            <a:r>
              <a:rPr lang="en-US" sz="1800" dirty="0" err="1">
                <a:solidFill>
                  <a:schemeClr val="bg1"/>
                </a:solidFill>
              </a:rPr>
              <a:t>loginButton</a:t>
            </a:r>
            <a:r>
              <a:rPr lang="en-US" sz="1800"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    public </a:t>
            </a:r>
            <a:r>
              <a:rPr lang="en-US" sz="1800" dirty="0" err="1">
                <a:solidFill>
                  <a:schemeClr val="bg1"/>
                </a:solidFill>
              </a:rPr>
              <a:t>LoginPage</a:t>
            </a:r>
            <a:r>
              <a:rPr lang="en-US" sz="1800" dirty="0">
                <a:solidFill>
                  <a:schemeClr val="bg1"/>
                </a:solidFill>
              </a:rPr>
              <a:t>(</a:t>
            </a:r>
            <a:r>
              <a:rPr lang="en-US" sz="1800" dirty="0" err="1">
                <a:solidFill>
                  <a:schemeClr val="bg1"/>
                </a:solidFill>
              </a:rPr>
              <a:t>WebDriver</a:t>
            </a:r>
            <a:r>
              <a:rPr lang="en-US" sz="1800" dirty="0">
                <a:solidFill>
                  <a:schemeClr val="bg1"/>
                </a:solidFill>
              </a:rPr>
              <a:t> driver) {</a:t>
            </a:r>
          </a:p>
          <a:p>
            <a:pPr marL="0" indent="0">
              <a:buNone/>
            </a:pPr>
            <a:r>
              <a:rPr lang="en-US" sz="1800" dirty="0">
                <a:solidFill>
                  <a:schemeClr val="bg1"/>
                </a:solidFill>
              </a:rPr>
              <a:t>        </a:t>
            </a:r>
            <a:r>
              <a:rPr lang="en-US" sz="1800" dirty="0" err="1">
                <a:solidFill>
                  <a:schemeClr val="bg1"/>
                </a:solidFill>
              </a:rPr>
              <a:t>this.driver</a:t>
            </a:r>
            <a:r>
              <a:rPr lang="en-US" sz="1800" dirty="0">
                <a:solidFill>
                  <a:schemeClr val="bg1"/>
                </a:solidFill>
              </a:rPr>
              <a:t> = driver;</a:t>
            </a:r>
          </a:p>
          <a:p>
            <a:pPr marL="0" indent="0">
              <a:buNone/>
            </a:pPr>
            <a:r>
              <a:rPr lang="en-US" sz="1800" dirty="0">
                <a:solidFill>
                  <a:schemeClr val="bg1"/>
                </a:solidFill>
              </a:rPr>
              <a:t>        </a:t>
            </a:r>
            <a:r>
              <a:rPr lang="en-US" sz="1800" dirty="0" err="1">
                <a:solidFill>
                  <a:schemeClr val="bg1"/>
                </a:solidFill>
              </a:rPr>
              <a:t>PageFactory.initElements</a:t>
            </a:r>
            <a:r>
              <a:rPr lang="en-US" sz="1800" dirty="0">
                <a:solidFill>
                  <a:schemeClr val="bg1"/>
                </a:solidFill>
              </a:rPr>
              <a:t>(driver, this);</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endParaRPr lang="en-US" sz="1800" dirty="0">
              <a:solidFill>
                <a:schemeClr val="bg1"/>
              </a:solidFill>
            </a:endParaRPr>
          </a:p>
        </p:txBody>
      </p:sp>
      <p:sp>
        <p:nvSpPr>
          <p:cNvPr id="5" name="Content Placeholder 2"/>
          <p:cNvSpPr txBox="1">
            <a:spLocks/>
          </p:cNvSpPr>
          <p:nvPr/>
        </p:nvSpPr>
        <p:spPr>
          <a:xfrm>
            <a:off x="6054290" y="105878"/>
            <a:ext cx="5832909" cy="6593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 public void </a:t>
            </a:r>
            <a:r>
              <a:rPr lang="en-US" sz="1800" dirty="0" err="1">
                <a:solidFill>
                  <a:schemeClr val="bg1"/>
                </a:solidFill>
              </a:rPr>
              <a:t>enterUsername</a:t>
            </a:r>
            <a:r>
              <a:rPr lang="en-US" sz="1800" dirty="0">
                <a:solidFill>
                  <a:schemeClr val="bg1"/>
                </a:solidFill>
              </a:rPr>
              <a:t>(String username) {</a:t>
            </a:r>
          </a:p>
          <a:p>
            <a:pPr marL="0" indent="0">
              <a:buNone/>
            </a:pPr>
            <a:r>
              <a:rPr lang="en-US" sz="1800" dirty="0">
                <a:solidFill>
                  <a:schemeClr val="bg1"/>
                </a:solidFill>
              </a:rPr>
              <a:t>        </a:t>
            </a:r>
            <a:r>
              <a:rPr lang="en-US" sz="1800" dirty="0" err="1">
                <a:solidFill>
                  <a:schemeClr val="bg1"/>
                </a:solidFill>
              </a:rPr>
              <a:t>usernameField.sendKeys</a:t>
            </a:r>
            <a:r>
              <a:rPr lang="en-US" sz="1800" dirty="0">
                <a:solidFill>
                  <a:schemeClr val="bg1"/>
                </a:solidFill>
              </a:rPr>
              <a:t>(username);</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    public void </a:t>
            </a:r>
            <a:r>
              <a:rPr lang="en-US" sz="1800" dirty="0" err="1">
                <a:solidFill>
                  <a:schemeClr val="bg1"/>
                </a:solidFill>
              </a:rPr>
              <a:t>enterPassword</a:t>
            </a:r>
            <a:r>
              <a:rPr lang="en-US" sz="1800" dirty="0">
                <a:solidFill>
                  <a:schemeClr val="bg1"/>
                </a:solidFill>
              </a:rPr>
              <a:t>(String password) {</a:t>
            </a:r>
          </a:p>
          <a:p>
            <a:pPr marL="0" indent="0">
              <a:buNone/>
            </a:pPr>
            <a:r>
              <a:rPr lang="en-US" sz="1800" dirty="0">
                <a:solidFill>
                  <a:schemeClr val="bg1"/>
                </a:solidFill>
              </a:rPr>
              <a:t>        </a:t>
            </a:r>
            <a:r>
              <a:rPr lang="en-US" sz="1800" dirty="0" err="1">
                <a:solidFill>
                  <a:schemeClr val="bg1"/>
                </a:solidFill>
              </a:rPr>
              <a:t>passwordField.sendKeys</a:t>
            </a:r>
            <a:r>
              <a:rPr lang="en-US" sz="1800" dirty="0">
                <a:solidFill>
                  <a:schemeClr val="bg1"/>
                </a:solidFill>
              </a:rPr>
              <a:t>(password);</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    public void </a:t>
            </a:r>
            <a:r>
              <a:rPr lang="en-US" sz="1800" dirty="0" err="1">
                <a:solidFill>
                  <a:schemeClr val="bg1"/>
                </a:solidFill>
              </a:rPr>
              <a:t>clickLoginButton</a:t>
            </a:r>
            <a:r>
              <a:rPr lang="en-US" sz="1800" dirty="0">
                <a:solidFill>
                  <a:schemeClr val="bg1"/>
                </a:solidFill>
              </a:rPr>
              <a:t>() {</a:t>
            </a:r>
          </a:p>
          <a:p>
            <a:pPr marL="0" indent="0">
              <a:buNone/>
            </a:pPr>
            <a:r>
              <a:rPr lang="en-US" sz="1800" dirty="0">
                <a:solidFill>
                  <a:schemeClr val="bg1"/>
                </a:solidFill>
              </a:rPr>
              <a:t>        </a:t>
            </a:r>
            <a:r>
              <a:rPr lang="en-US" sz="1800" dirty="0" err="1">
                <a:solidFill>
                  <a:schemeClr val="bg1"/>
                </a:solidFill>
              </a:rPr>
              <a:t>loginButton.click</a:t>
            </a:r>
            <a:r>
              <a:rPr lang="en-US" sz="1800" dirty="0">
                <a:solidFill>
                  <a:schemeClr val="bg1"/>
                </a:solidFill>
              </a:rPr>
              <a:t>();</a:t>
            </a:r>
          </a:p>
          <a:p>
            <a:pPr marL="0" indent="0">
              <a:buNone/>
            </a:pPr>
            <a:r>
              <a:rPr lang="en-US" sz="1800" dirty="0">
                <a:solidFill>
                  <a:schemeClr val="bg1"/>
                </a:solidFill>
              </a:rPr>
              <a:t>    }</a:t>
            </a:r>
          </a:p>
          <a:p>
            <a:pPr marL="0" indent="0">
              <a:buNone/>
            </a:pPr>
            <a:r>
              <a:rPr lang="en-US" sz="1800" dirty="0">
                <a:solidFill>
                  <a:schemeClr val="bg1"/>
                </a:solidFill>
              </a:rPr>
              <a:t>}</a:t>
            </a:r>
          </a:p>
        </p:txBody>
      </p:sp>
    </p:spTree>
    <p:extLst>
      <p:ext uri="{BB962C8B-B14F-4D97-AF65-F5344CB8AC3E}">
        <p14:creationId xmlns:p14="http://schemas.microsoft.com/office/powerpoint/2010/main" val="318469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1381" y="105878"/>
            <a:ext cx="5900286" cy="6593272"/>
          </a:xfrm>
        </p:spPr>
        <p:txBody>
          <a:bodyPr>
            <a:normAutofit fontScale="92500" lnSpcReduction="20000"/>
          </a:bodyPr>
          <a:lstStyle/>
          <a:p>
            <a:pPr marL="0" indent="0">
              <a:buNone/>
            </a:pPr>
            <a:r>
              <a:rPr lang="en-US" sz="1800" dirty="0">
                <a:solidFill>
                  <a:schemeClr val="bg1"/>
                </a:solidFill>
              </a:rPr>
              <a:t>public class </a:t>
            </a:r>
            <a:r>
              <a:rPr lang="en-US" sz="1800" dirty="0" err="1">
                <a:solidFill>
                  <a:schemeClr val="bg1"/>
                </a:solidFill>
              </a:rPr>
              <a:t>LoginTest</a:t>
            </a:r>
            <a:r>
              <a:rPr lang="en-US" sz="1800" dirty="0">
                <a:solidFill>
                  <a:schemeClr val="bg1"/>
                </a:solidFill>
              </a:rPr>
              <a:t> {</a:t>
            </a:r>
          </a:p>
          <a:p>
            <a:pPr marL="0" indent="0">
              <a:buNone/>
            </a:pPr>
            <a:r>
              <a:rPr lang="en-US" sz="1800" dirty="0">
                <a:solidFill>
                  <a:schemeClr val="bg1"/>
                </a:solidFill>
              </a:rPr>
              <a:t>    private </a:t>
            </a:r>
            <a:r>
              <a:rPr lang="en-US" sz="1800" dirty="0" err="1">
                <a:solidFill>
                  <a:schemeClr val="bg1"/>
                </a:solidFill>
              </a:rPr>
              <a:t>WebDriver</a:t>
            </a:r>
            <a:r>
              <a:rPr lang="en-US" sz="1800" dirty="0">
                <a:solidFill>
                  <a:schemeClr val="bg1"/>
                </a:solidFill>
              </a:rPr>
              <a:t> driver;</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BeforeClass</a:t>
            </a:r>
            <a:endParaRPr lang="en-US" sz="1800" dirty="0">
              <a:solidFill>
                <a:schemeClr val="bg1"/>
              </a:solidFill>
            </a:endParaRPr>
          </a:p>
          <a:p>
            <a:pPr marL="0" indent="0">
              <a:buNone/>
            </a:pPr>
            <a:r>
              <a:rPr lang="en-US" sz="1800" dirty="0">
                <a:solidFill>
                  <a:schemeClr val="bg1"/>
                </a:solidFill>
              </a:rPr>
              <a:t>    public void setup() {</a:t>
            </a:r>
          </a:p>
          <a:p>
            <a:pPr marL="0" indent="0">
              <a:buNone/>
            </a:pPr>
            <a:r>
              <a:rPr lang="en-US" sz="1800" dirty="0">
                <a:solidFill>
                  <a:schemeClr val="bg1"/>
                </a:solidFill>
              </a:rPr>
              <a:t>        driver = new </a:t>
            </a:r>
            <a:r>
              <a:rPr lang="en-US" sz="1800" dirty="0" err="1">
                <a:solidFill>
                  <a:schemeClr val="bg1"/>
                </a:solidFill>
              </a:rPr>
              <a:t>ChromeDriver</a:t>
            </a:r>
            <a:r>
              <a:rPr lang="en-US" sz="1800" dirty="0">
                <a:solidFill>
                  <a:schemeClr val="bg1"/>
                </a:solidFill>
              </a:rPr>
              <a:t>();</a:t>
            </a:r>
          </a:p>
          <a:p>
            <a:pPr marL="0" indent="0">
              <a:buNone/>
            </a:pPr>
            <a:r>
              <a:rPr lang="en-US" sz="1800" dirty="0">
                <a:solidFill>
                  <a:schemeClr val="bg1"/>
                </a:solidFill>
              </a:rPr>
              <a:t>        </a:t>
            </a:r>
            <a:r>
              <a:rPr lang="en-US" sz="1800" dirty="0" err="1">
                <a:solidFill>
                  <a:schemeClr val="bg1"/>
                </a:solidFill>
              </a:rPr>
              <a:t>driver.get</a:t>
            </a:r>
            <a:r>
              <a:rPr lang="en-US" sz="1800" dirty="0">
                <a:solidFill>
                  <a:schemeClr val="bg1"/>
                </a:solidFill>
              </a:rPr>
              <a:t>("https://www.example.com/login");</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    @Test</a:t>
            </a:r>
          </a:p>
          <a:p>
            <a:pPr marL="0" indent="0">
              <a:buNone/>
            </a:pPr>
            <a:r>
              <a:rPr lang="en-US" sz="1800" dirty="0">
                <a:solidFill>
                  <a:schemeClr val="bg1"/>
                </a:solidFill>
              </a:rPr>
              <a:t>    public void testLogin() {</a:t>
            </a:r>
          </a:p>
          <a:p>
            <a:pPr marL="0" indent="0">
              <a:buNone/>
            </a:pPr>
            <a:r>
              <a:rPr lang="en-US" sz="1800" dirty="0">
                <a:solidFill>
                  <a:schemeClr val="bg1"/>
                </a:solidFill>
              </a:rPr>
              <a:t>        LoginPage </a:t>
            </a:r>
            <a:r>
              <a:rPr lang="en-US" sz="1800" dirty="0">
                <a:solidFill>
                  <a:schemeClr val="bg1"/>
                </a:solidFill>
              </a:rPr>
              <a:t>loginPage</a:t>
            </a:r>
            <a:r>
              <a:rPr lang="en-US" sz="1800" dirty="0">
                <a:solidFill>
                  <a:schemeClr val="bg1"/>
                </a:solidFill>
              </a:rPr>
              <a:t> = </a:t>
            </a:r>
            <a:r>
              <a:rPr lang="en-US" sz="1800" dirty="0" smtClean="0">
                <a:solidFill>
                  <a:schemeClr val="bg1"/>
                </a:solidFill>
              </a:rPr>
              <a:t>new</a:t>
            </a:r>
          </a:p>
          <a:p>
            <a:pPr marL="0" indent="0">
              <a:buNone/>
            </a:pPr>
            <a:r>
              <a:rPr lang="en-US" sz="1800" dirty="0" smtClean="0">
                <a:solidFill>
                  <a:schemeClr val="bg1"/>
                </a:solidFill>
              </a:rPr>
              <a:t> 		    	LoginPage(driver</a:t>
            </a:r>
            <a:r>
              <a:rPr lang="en-US" sz="1800" dirty="0">
                <a:solidFill>
                  <a:schemeClr val="bg1"/>
                </a:solidFill>
              </a:rPr>
              <a:t>);</a:t>
            </a:r>
          </a:p>
          <a:p>
            <a:pPr marL="0" indent="0">
              <a:buNone/>
            </a:pPr>
            <a:r>
              <a:rPr lang="en-US" sz="1800" dirty="0">
                <a:solidFill>
                  <a:schemeClr val="bg1"/>
                </a:solidFill>
              </a:rPr>
              <a:t>        loginPage.enterUsername("myusername");</a:t>
            </a:r>
          </a:p>
          <a:p>
            <a:pPr marL="0" indent="0">
              <a:buNone/>
            </a:pPr>
            <a:r>
              <a:rPr lang="en-US" sz="1800" dirty="0">
                <a:solidFill>
                  <a:schemeClr val="bg1"/>
                </a:solidFill>
              </a:rPr>
              <a:t>        loginPage.enterPassword("mypassword");</a:t>
            </a:r>
          </a:p>
          <a:p>
            <a:pPr marL="0" indent="0">
              <a:buNone/>
            </a:pPr>
            <a:r>
              <a:rPr lang="en-US" sz="1800" dirty="0">
                <a:solidFill>
                  <a:schemeClr val="bg1"/>
                </a:solidFill>
              </a:rPr>
              <a:t>        loginPage.clickLoginButton();</a:t>
            </a:r>
          </a:p>
          <a:p>
            <a:pPr marL="0" indent="0">
              <a:buNone/>
            </a:pPr>
            <a:endParaRPr lang="en-US" sz="1800" dirty="0">
              <a:solidFill>
                <a:schemeClr val="bg1"/>
              </a:solidFill>
            </a:endParaRPr>
          </a:p>
          <a:p>
            <a:pPr marL="0" indent="0">
              <a:buNone/>
            </a:pPr>
            <a:r>
              <a:rPr lang="en-US" sz="1800" dirty="0">
                <a:solidFill>
                  <a:schemeClr val="bg1"/>
                </a:solidFill>
              </a:rPr>
              <a:t>        // Assert that we are on the correct page after logging in</a:t>
            </a:r>
          </a:p>
          <a:p>
            <a:pPr marL="0" indent="0">
              <a:buNone/>
            </a:pPr>
            <a:r>
              <a:rPr lang="en-US" sz="1800" dirty="0">
                <a:solidFill>
                  <a:schemeClr val="bg1"/>
                </a:solidFill>
              </a:rPr>
              <a:t>        Assert.assertEquals(</a:t>
            </a:r>
            <a:r>
              <a:rPr lang="en-US" sz="1800" dirty="0" err="1">
                <a:solidFill>
                  <a:schemeClr val="bg1"/>
                </a:solidFill>
              </a:rPr>
              <a:t>driver.getCurrentUrl</a:t>
            </a:r>
            <a:r>
              <a:rPr lang="en-US" sz="1800" dirty="0">
                <a:solidFill>
                  <a:schemeClr val="bg1"/>
                </a:solidFill>
              </a:rPr>
              <a:t>(), "https://www.example.com/home");</a:t>
            </a:r>
          </a:p>
          <a:p>
            <a:pPr marL="0" indent="0">
              <a:buNone/>
            </a:pPr>
            <a:r>
              <a:rPr lang="en-US" sz="1800" dirty="0">
                <a:solidFill>
                  <a:schemeClr val="bg1"/>
                </a:solidFill>
              </a:rPr>
              <a:t>    }</a:t>
            </a: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p:txBody>
      </p:sp>
      <p:sp>
        <p:nvSpPr>
          <p:cNvPr id="5" name="Content Placeholder 2"/>
          <p:cNvSpPr txBox="1">
            <a:spLocks/>
          </p:cNvSpPr>
          <p:nvPr/>
        </p:nvSpPr>
        <p:spPr>
          <a:xfrm>
            <a:off x="6054290" y="105878"/>
            <a:ext cx="5832909" cy="6593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  @</a:t>
            </a:r>
            <a:r>
              <a:rPr lang="en-US" sz="1800" dirty="0" err="1">
                <a:solidFill>
                  <a:schemeClr val="bg1"/>
                </a:solidFill>
              </a:rPr>
              <a:t>AfterClass</a:t>
            </a:r>
            <a:endParaRPr lang="en-US" sz="1800" dirty="0">
              <a:solidFill>
                <a:schemeClr val="bg1"/>
              </a:solidFill>
            </a:endParaRPr>
          </a:p>
          <a:p>
            <a:pPr marL="0" indent="0">
              <a:buNone/>
            </a:pPr>
            <a:r>
              <a:rPr lang="en-US" sz="1800" dirty="0">
                <a:solidFill>
                  <a:schemeClr val="bg1"/>
                </a:solidFill>
              </a:rPr>
              <a:t>    public void teardown() {</a:t>
            </a:r>
          </a:p>
          <a:p>
            <a:pPr marL="0" indent="0">
              <a:buNone/>
            </a:pPr>
            <a:r>
              <a:rPr lang="en-US" sz="1800" dirty="0">
                <a:solidFill>
                  <a:schemeClr val="bg1"/>
                </a:solidFill>
              </a:rPr>
              <a:t>        </a:t>
            </a:r>
            <a:r>
              <a:rPr lang="en-US" sz="1800" dirty="0" err="1">
                <a:solidFill>
                  <a:schemeClr val="bg1"/>
                </a:solidFill>
              </a:rPr>
              <a:t>driver.quit</a:t>
            </a:r>
            <a:r>
              <a:rPr lang="en-US" sz="1800" dirty="0">
                <a:solidFill>
                  <a:schemeClr val="bg1"/>
                </a:solidFill>
              </a:rPr>
              <a:t>();</a:t>
            </a:r>
          </a:p>
          <a:p>
            <a:pPr marL="0" indent="0">
              <a:buNone/>
            </a:pPr>
            <a:r>
              <a:rPr lang="en-US" sz="1800" dirty="0">
                <a:solidFill>
                  <a:schemeClr val="bg1"/>
                </a:solidFill>
              </a:rPr>
              <a:t>    }</a:t>
            </a:r>
          </a:p>
          <a:p>
            <a:pPr marL="0" indent="0">
              <a:buNone/>
            </a:pPr>
            <a:r>
              <a:rPr lang="en-US" sz="1800" dirty="0">
                <a:solidFill>
                  <a:schemeClr val="bg1"/>
                </a:solidFill>
              </a:rPr>
              <a:t>}</a:t>
            </a:r>
          </a:p>
        </p:txBody>
      </p:sp>
    </p:spTree>
    <p:extLst>
      <p:ext uri="{BB962C8B-B14F-4D97-AF65-F5344CB8AC3E}">
        <p14:creationId xmlns:p14="http://schemas.microsoft.com/office/powerpoint/2010/main" val="8363154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Print"/>
        <a:ea typeface=""/>
        <a:cs typeface=""/>
      </a:majorFont>
      <a:minorFont>
        <a:latin typeface="Segoe Prin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25</TotalTime>
  <Words>765</Words>
  <Application>Microsoft Office PowerPoint</Application>
  <PresentationFormat>Widescreen</PresentationFormat>
  <Paragraphs>126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Bradley Hand ITC</vt:lpstr>
      <vt:lpstr>Segoe Print</vt:lpstr>
      <vt:lpstr>Berlin</vt:lpstr>
      <vt:lpstr>Page Object Model</vt:lpstr>
      <vt:lpstr>Topics of discussion</vt:lpstr>
      <vt:lpstr>Page Object Model (POM)</vt:lpstr>
      <vt:lpstr>Page Object Model (POM)</vt:lpstr>
      <vt:lpstr>PowerPoint Presentation</vt:lpstr>
      <vt:lpstr>Page Factory</vt:lpstr>
      <vt:lpstr>Page Factory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Object Model</dc:title>
  <dc:creator>Microsoft account</dc:creator>
  <cp:lastModifiedBy>Microsoft account</cp:lastModifiedBy>
  <cp:revision>38</cp:revision>
  <dcterms:created xsi:type="dcterms:W3CDTF">2023-05-06T07:28:57Z</dcterms:created>
  <dcterms:modified xsi:type="dcterms:W3CDTF">2023-05-06T07:54:24Z</dcterms:modified>
</cp:coreProperties>
</file>