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94" r:id="rId17"/>
    <p:sldId id="296" r:id="rId18"/>
    <p:sldId id="295" r:id="rId19"/>
    <p:sldId id="289" r:id="rId20"/>
    <p:sldId id="290" r:id="rId21"/>
    <p:sldId id="291" r:id="rId22"/>
    <p:sldId id="29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1U539KLQ+bfYFq0lXzn89g==" hashData="DQ2YLv5cyasfzjIe1emCCNCHQIE56ZF81hvq6JwZAvw2VgkOIjW9DvjzTKkpScpablm8EdQxHY1n0ZSvA3n3y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244392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63385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65772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4030175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418366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50561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t>4/11/2023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78020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22491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19188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79395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41755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4097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5C013F-9CAC-4CD1-9E26-C0E50ED865A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93795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5C013F-9CAC-4CD1-9E26-C0E50ED865A7}"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292210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C013F-9CAC-4CD1-9E26-C0E50ED865A7}"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52686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113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7647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75C013F-9CAC-4CD1-9E26-C0E50ED865A7}" type="datetimeFigureOut">
              <a:rPr lang="en-US" smtClean="0"/>
              <a:t>4/11/2023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A351E7-E323-44AC-8154-2F3B3AE25AC9}" type="slidenum">
              <a:rPr lang="en-US" smtClean="0"/>
              <a:t>‹#›</a:t>
            </a:fld>
            <a:endParaRPr lang="en-US"/>
          </a:p>
        </p:txBody>
      </p:sp>
    </p:spTree>
    <p:extLst>
      <p:ext uri="{BB962C8B-B14F-4D97-AF65-F5344CB8AC3E}">
        <p14:creationId xmlns:p14="http://schemas.microsoft.com/office/powerpoint/2010/main" val="1512917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dirty="0">
                <a:latin typeface="Arial Rounded MT Bold" panose="020F0704030504030204" pitchFamily="34" charset="0"/>
              </a:rPr>
              <a:t>Advanced Selenium </a:t>
            </a:r>
            <a:r>
              <a:rPr lang="en-US" sz="6600" dirty="0" smtClean="0">
                <a:latin typeface="Arial Rounded MT Bold" panose="020F0704030504030204" pitchFamily="34" charset="0"/>
              </a:rPr>
              <a:t>Topics-2</a:t>
            </a:r>
            <a:endParaRPr lang="en-US" sz="6600" dirty="0">
              <a:latin typeface="Arial Rounded MT Bold" panose="020F0704030504030204" pitchFamily="34" charset="0"/>
            </a:endParaRPr>
          </a:p>
        </p:txBody>
      </p:sp>
      <p:sp>
        <p:nvSpPr>
          <p:cNvPr id="3" name="Subtitle 2"/>
          <p:cNvSpPr>
            <a:spLocks noGrp="1"/>
          </p:cNvSpPr>
          <p:nvPr>
            <p:ph type="subTitle" idx="1"/>
          </p:nvPr>
        </p:nvSpPr>
        <p:spPr/>
        <p:txBody>
          <a:bodyPr>
            <a:normAutofit/>
          </a:bodyPr>
          <a:lstStyle/>
          <a:p>
            <a:r>
              <a:rPr lang="en-US" sz="2400" dirty="0" smtClean="0">
                <a:latin typeface="Arial Rounded MT Bold" panose="020F0704030504030204" pitchFamily="34" charset="0"/>
              </a:rPr>
              <a:t>Session-6							By-</a:t>
            </a:r>
            <a:r>
              <a:rPr lang="en-US" sz="2400" dirty="0" err="1" smtClean="0">
                <a:latin typeface="Arial Rounded MT Bold" panose="020F0704030504030204" pitchFamily="34" charset="0"/>
              </a:rPr>
              <a:t>Anshul</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SOnpure</a:t>
            </a:r>
            <a:r>
              <a:rPr lang="en-US" sz="2400" dirty="0" smtClean="0">
                <a:latin typeface="Arial Rounded MT Bold" panose="020F0704030504030204" pitchFamily="34" charset="0"/>
              </a:rPr>
              <a:t>						</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386390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Scrolling using </a:t>
            </a:r>
            <a:r>
              <a:rPr lang="en-US" dirty="0" err="1" smtClean="0"/>
              <a:t>Javascript</a:t>
            </a:r>
            <a:r>
              <a:rPr lang="en-US" dirty="0" smtClean="0"/>
              <a:t> Executor</a:t>
            </a:r>
            <a:endParaRPr lang="en-US" dirty="0"/>
          </a:p>
        </p:txBody>
      </p:sp>
      <p:sp>
        <p:nvSpPr>
          <p:cNvPr id="6" name="Content Placeholder 5"/>
          <p:cNvSpPr>
            <a:spLocks noGrp="1"/>
          </p:cNvSpPr>
          <p:nvPr>
            <p:ph idx="1"/>
          </p:nvPr>
        </p:nvSpPr>
        <p:spPr>
          <a:xfrm>
            <a:off x="490810" y="2362867"/>
            <a:ext cx="11232761" cy="4336315"/>
          </a:xfrm>
        </p:spPr>
        <p:txBody>
          <a:bodyPr/>
          <a:lstStyle/>
          <a:p>
            <a:r>
              <a:rPr lang="en-US" dirty="0"/>
              <a:t>Scroll down the page using the </a:t>
            </a:r>
            <a:r>
              <a:rPr lang="en-US" dirty="0" err="1"/>
              <a:t>executeScript</a:t>
            </a:r>
            <a:r>
              <a:rPr lang="en-US" dirty="0"/>
              <a:t>() method and passing the </a:t>
            </a:r>
            <a:r>
              <a:rPr lang="en-US" dirty="0" err="1"/>
              <a:t>window.scrollBy</a:t>
            </a:r>
            <a:r>
              <a:rPr lang="en-US" dirty="0"/>
              <a:t>() method as an argument</a:t>
            </a:r>
            <a:r>
              <a:rPr lang="en-US" dirty="0" smtClean="0"/>
              <a:t>:</a:t>
            </a:r>
          </a:p>
          <a:p>
            <a:pPr marL="0" indent="0">
              <a:buNone/>
            </a:pPr>
            <a:r>
              <a:rPr lang="en-US" dirty="0" smtClean="0"/>
              <a:t>	// </a:t>
            </a:r>
            <a:r>
              <a:rPr lang="en-US" dirty="0"/>
              <a:t>Scroll down the page by 500 pixels</a:t>
            </a:r>
          </a:p>
          <a:p>
            <a:pPr marL="0" indent="0">
              <a:buNone/>
            </a:pPr>
            <a:r>
              <a:rPr lang="en-US" dirty="0" smtClean="0"/>
              <a:t>	</a:t>
            </a:r>
            <a:r>
              <a:rPr lang="en-US" b="1" dirty="0" err="1" smtClean="0">
                <a:solidFill>
                  <a:srgbClr val="00B050"/>
                </a:solidFill>
              </a:rPr>
              <a:t>js.executeScript</a:t>
            </a:r>
            <a:r>
              <a:rPr lang="en-US" b="1" dirty="0">
                <a:solidFill>
                  <a:srgbClr val="00B050"/>
                </a:solidFill>
              </a:rPr>
              <a:t>("</a:t>
            </a:r>
            <a:r>
              <a:rPr lang="en-US" b="1" dirty="0" err="1">
                <a:solidFill>
                  <a:srgbClr val="00B050"/>
                </a:solidFill>
              </a:rPr>
              <a:t>window.scrollBy</a:t>
            </a:r>
            <a:r>
              <a:rPr lang="en-US" b="1" dirty="0">
                <a:solidFill>
                  <a:srgbClr val="00B050"/>
                </a:solidFill>
              </a:rPr>
              <a:t>(0,500)");</a:t>
            </a:r>
          </a:p>
          <a:p>
            <a:r>
              <a:rPr lang="en-US" dirty="0" smtClean="0"/>
              <a:t>Scroll </a:t>
            </a:r>
            <a:r>
              <a:rPr lang="en-US" dirty="0"/>
              <a:t>up the page, pass a negative value to the </a:t>
            </a:r>
            <a:r>
              <a:rPr lang="en-US" dirty="0" err="1"/>
              <a:t>scrollBy</a:t>
            </a:r>
            <a:r>
              <a:rPr lang="en-US" dirty="0"/>
              <a:t>() method</a:t>
            </a:r>
            <a:r>
              <a:rPr lang="en-US" dirty="0" smtClean="0"/>
              <a:t>:</a:t>
            </a:r>
          </a:p>
          <a:p>
            <a:pPr marL="0" indent="0">
              <a:buNone/>
            </a:pPr>
            <a:r>
              <a:rPr lang="en-US" dirty="0" smtClean="0"/>
              <a:t>	// </a:t>
            </a:r>
            <a:r>
              <a:rPr lang="en-US" dirty="0"/>
              <a:t>Scroll up the page by 500 pixels</a:t>
            </a:r>
          </a:p>
          <a:p>
            <a:pPr marL="0" indent="0">
              <a:buNone/>
            </a:pPr>
            <a:r>
              <a:rPr lang="en-US" dirty="0" smtClean="0"/>
              <a:t>	</a:t>
            </a:r>
            <a:r>
              <a:rPr lang="en-US" b="1" dirty="0" err="1" smtClean="0">
                <a:solidFill>
                  <a:srgbClr val="00B050"/>
                </a:solidFill>
              </a:rPr>
              <a:t>js.executeScript</a:t>
            </a:r>
            <a:r>
              <a:rPr lang="en-US" b="1" dirty="0">
                <a:solidFill>
                  <a:srgbClr val="00B050"/>
                </a:solidFill>
              </a:rPr>
              <a:t>("</a:t>
            </a:r>
            <a:r>
              <a:rPr lang="en-US" b="1" dirty="0" err="1">
                <a:solidFill>
                  <a:srgbClr val="00B050"/>
                </a:solidFill>
              </a:rPr>
              <a:t>window.scrollBy</a:t>
            </a:r>
            <a:r>
              <a:rPr lang="en-US" b="1" dirty="0">
                <a:solidFill>
                  <a:srgbClr val="00B050"/>
                </a:solidFill>
              </a:rPr>
              <a:t>(0,-500</a:t>
            </a:r>
            <a:r>
              <a:rPr lang="en-US" b="1" dirty="0" smtClean="0">
                <a:solidFill>
                  <a:srgbClr val="00B050"/>
                </a:solidFill>
              </a:rPr>
              <a:t>)");</a:t>
            </a:r>
            <a:endParaRPr lang="en-US" b="1" dirty="0">
              <a:solidFill>
                <a:srgbClr val="00B050"/>
              </a:solidFill>
            </a:endParaRPr>
          </a:p>
        </p:txBody>
      </p:sp>
    </p:spTree>
    <p:extLst>
      <p:ext uri="{BB962C8B-B14F-4D97-AF65-F5344CB8AC3E}">
        <p14:creationId xmlns:p14="http://schemas.microsoft.com/office/powerpoint/2010/main" val="2826483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Scrolling using </a:t>
            </a:r>
            <a:r>
              <a:rPr lang="en-US" dirty="0" err="1" smtClean="0"/>
              <a:t>Javascript</a:t>
            </a:r>
            <a:r>
              <a:rPr lang="en-US" dirty="0" smtClean="0"/>
              <a:t> Executor</a:t>
            </a:r>
            <a:endParaRPr lang="en-US" dirty="0"/>
          </a:p>
        </p:txBody>
      </p:sp>
      <p:sp>
        <p:nvSpPr>
          <p:cNvPr id="6" name="Content Placeholder 5"/>
          <p:cNvSpPr>
            <a:spLocks noGrp="1"/>
          </p:cNvSpPr>
          <p:nvPr>
            <p:ph idx="1"/>
          </p:nvPr>
        </p:nvSpPr>
        <p:spPr>
          <a:xfrm>
            <a:off x="490810" y="2362867"/>
            <a:ext cx="11232761" cy="4336315"/>
          </a:xfrm>
        </p:spPr>
        <p:txBody>
          <a:bodyPr/>
          <a:lstStyle/>
          <a:p>
            <a:pPr marL="0" indent="0">
              <a:buNone/>
            </a:pPr>
            <a:r>
              <a:rPr lang="en-US" dirty="0"/>
              <a:t>We can also scroll to a specific element on the page using the </a:t>
            </a:r>
            <a:r>
              <a:rPr lang="en-US" dirty="0" err="1"/>
              <a:t>executeScript</a:t>
            </a:r>
            <a:r>
              <a:rPr lang="en-US" dirty="0"/>
              <a:t>() method and the </a:t>
            </a:r>
            <a:r>
              <a:rPr lang="en-US" dirty="0" err="1"/>
              <a:t>scrollIntoView</a:t>
            </a:r>
            <a:r>
              <a:rPr lang="en-US" dirty="0"/>
              <a:t>() method. Here's how:</a:t>
            </a:r>
          </a:p>
          <a:p>
            <a:r>
              <a:rPr lang="en-US" dirty="0"/>
              <a:t>Find the </a:t>
            </a:r>
            <a:r>
              <a:rPr lang="en-US" dirty="0" err="1"/>
              <a:t>WebElement</a:t>
            </a:r>
            <a:r>
              <a:rPr lang="en-US" dirty="0"/>
              <a:t> we want to scroll to</a:t>
            </a:r>
            <a:r>
              <a:rPr lang="en-US" dirty="0" smtClean="0"/>
              <a:t>:</a:t>
            </a:r>
          </a:p>
          <a:p>
            <a:pPr marL="0" indent="0">
              <a:buNone/>
            </a:pPr>
            <a:r>
              <a:rPr lang="en-US" b="1" dirty="0" err="1" smtClean="0">
                <a:solidFill>
                  <a:srgbClr val="00B050"/>
                </a:solidFill>
              </a:rPr>
              <a:t>WebElement</a:t>
            </a:r>
            <a:r>
              <a:rPr lang="en-US" b="1" dirty="0" smtClean="0">
                <a:solidFill>
                  <a:srgbClr val="00B050"/>
                </a:solidFill>
              </a:rPr>
              <a:t> element = </a:t>
            </a:r>
            <a:r>
              <a:rPr lang="en-US" b="1" dirty="0" err="1" smtClean="0">
                <a:solidFill>
                  <a:srgbClr val="00B050"/>
                </a:solidFill>
              </a:rPr>
              <a:t>driver.findElement</a:t>
            </a:r>
            <a:r>
              <a:rPr lang="en-US" b="1" dirty="0" smtClean="0">
                <a:solidFill>
                  <a:srgbClr val="00B050"/>
                </a:solidFill>
              </a:rPr>
              <a:t>(</a:t>
            </a:r>
            <a:r>
              <a:rPr lang="en-US" b="1" dirty="0" err="1" smtClean="0">
                <a:solidFill>
                  <a:srgbClr val="00B050"/>
                </a:solidFill>
              </a:rPr>
              <a:t>By.xpath</a:t>
            </a:r>
            <a:r>
              <a:rPr lang="en-US" b="1" dirty="0" smtClean="0">
                <a:solidFill>
                  <a:srgbClr val="00B050"/>
                </a:solidFill>
              </a:rPr>
              <a:t>("//a[contains(text(),'Contact Us')]"));</a:t>
            </a:r>
          </a:p>
          <a:p>
            <a:r>
              <a:rPr lang="en-US" dirty="0" smtClean="0"/>
              <a:t>Use </a:t>
            </a:r>
            <a:r>
              <a:rPr lang="en-US" dirty="0"/>
              <a:t>the </a:t>
            </a:r>
            <a:r>
              <a:rPr lang="en-US" dirty="0" err="1"/>
              <a:t>executeScript</a:t>
            </a:r>
            <a:r>
              <a:rPr lang="en-US" dirty="0"/>
              <a:t>() method to scroll to the </a:t>
            </a:r>
            <a:r>
              <a:rPr lang="en-US" dirty="0" err="1" smtClean="0"/>
              <a:t>WebElement</a:t>
            </a:r>
            <a:r>
              <a:rPr lang="en-US" dirty="0" smtClean="0"/>
              <a:t> </a:t>
            </a:r>
            <a:r>
              <a:rPr lang="en-US" dirty="0"/>
              <a:t>using the </a:t>
            </a:r>
            <a:r>
              <a:rPr lang="en-US" dirty="0" err="1"/>
              <a:t>scrollIntoView</a:t>
            </a:r>
            <a:r>
              <a:rPr lang="en-US" dirty="0"/>
              <a:t>() method</a:t>
            </a:r>
            <a:r>
              <a:rPr lang="en-US" dirty="0" smtClean="0"/>
              <a:t>:</a:t>
            </a:r>
          </a:p>
          <a:p>
            <a:pPr marL="0" indent="0">
              <a:buNone/>
            </a:pPr>
            <a:r>
              <a:rPr lang="en-US" dirty="0" smtClean="0"/>
              <a:t>	</a:t>
            </a:r>
            <a:r>
              <a:rPr lang="en-US" b="1" dirty="0" err="1" smtClean="0">
                <a:solidFill>
                  <a:srgbClr val="00B050"/>
                </a:solidFill>
              </a:rPr>
              <a:t>js.executeScript</a:t>
            </a:r>
            <a:r>
              <a:rPr lang="en-US" b="1" dirty="0">
                <a:solidFill>
                  <a:srgbClr val="00B050"/>
                </a:solidFill>
              </a:rPr>
              <a:t>("arguments[0].</a:t>
            </a:r>
            <a:r>
              <a:rPr lang="en-US" b="1" dirty="0" err="1">
                <a:solidFill>
                  <a:srgbClr val="00B050"/>
                </a:solidFill>
              </a:rPr>
              <a:t>scrollIntoView</a:t>
            </a:r>
            <a:r>
              <a:rPr lang="en-US" b="1" dirty="0">
                <a:solidFill>
                  <a:srgbClr val="00B050"/>
                </a:solidFill>
              </a:rPr>
              <a:t>();", element)</a:t>
            </a:r>
            <a:r>
              <a:rPr lang="en-US" b="1" dirty="0">
                <a:solidFill>
                  <a:srgbClr val="FF0000"/>
                </a:solidFill>
              </a:rPr>
              <a:t>;</a:t>
            </a:r>
          </a:p>
          <a:p>
            <a:pPr marL="0" indent="0">
              <a:buNone/>
            </a:pPr>
            <a:endParaRPr lang="en-US" dirty="0"/>
          </a:p>
        </p:txBody>
      </p:sp>
    </p:spTree>
    <p:extLst>
      <p:ext uri="{BB962C8B-B14F-4D97-AF65-F5344CB8AC3E}">
        <p14:creationId xmlns:p14="http://schemas.microsoft.com/office/powerpoint/2010/main" val="230361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109392" cy="706964"/>
          </a:xfrm>
        </p:spPr>
        <p:txBody>
          <a:bodyPr/>
          <a:lstStyle/>
          <a:p>
            <a:r>
              <a:rPr lang="en-US" dirty="0"/>
              <a:t>Take Screenshot in Selenium </a:t>
            </a:r>
            <a:r>
              <a:rPr lang="en-US" dirty="0" err="1"/>
              <a:t>WebDriver</a:t>
            </a:r>
            <a:endParaRPr lang="en-US" dirty="0"/>
          </a:p>
        </p:txBody>
      </p:sp>
      <p:sp>
        <p:nvSpPr>
          <p:cNvPr id="6" name="Content Placeholder 5"/>
          <p:cNvSpPr>
            <a:spLocks noGrp="1"/>
          </p:cNvSpPr>
          <p:nvPr>
            <p:ph sz="half" idx="1"/>
          </p:nvPr>
        </p:nvSpPr>
        <p:spPr/>
        <p:txBody>
          <a:bodyPr>
            <a:normAutofit/>
          </a:bodyPr>
          <a:lstStyle/>
          <a:p>
            <a:pPr marL="0" indent="0">
              <a:buNone/>
            </a:pPr>
            <a:r>
              <a:rPr lang="en-US" dirty="0"/>
              <a:t>To take a screenshot in Selenium </a:t>
            </a:r>
            <a:r>
              <a:rPr lang="en-US" dirty="0" err="1"/>
              <a:t>WebDriver</a:t>
            </a:r>
            <a:r>
              <a:rPr lang="en-US" dirty="0"/>
              <a:t> using Java, we can use the </a:t>
            </a:r>
            <a:r>
              <a:rPr lang="en-US" dirty="0" err="1"/>
              <a:t>getScreenshotAs</a:t>
            </a:r>
            <a:r>
              <a:rPr lang="en-US" dirty="0"/>
              <a:t>() method provided by the </a:t>
            </a:r>
            <a:r>
              <a:rPr lang="en-US" dirty="0" err="1"/>
              <a:t>TakesScreenshot</a:t>
            </a:r>
            <a:r>
              <a:rPr lang="en-US" dirty="0"/>
              <a:t> interface</a:t>
            </a:r>
            <a:r>
              <a:rPr lang="en-US" dirty="0" smtClean="0"/>
              <a:t>.</a:t>
            </a:r>
          </a:p>
          <a:p>
            <a:pPr marL="0" indent="0">
              <a:buNone/>
            </a:pPr>
            <a:endParaRPr lang="en-US" dirty="0"/>
          </a:p>
        </p:txBody>
      </p:sp>
      <p:sp>
        <p:nvSpPr>
          <p:cNvPr id="4" name="Content Placeholder 3"/>
          <p:cNvSpPr>
            <a:spLocks noGrp="1"/>
          </p:cNvSpPr>
          <p:nvPr>
            <p:ph sz="half" idx="2"/>
          </p:nvPr>
        </p:nvSpPr>
        <p:spPr>
          <a:xfrm>
            <a:off x="7055735" y="2728628"/>
            <a:ext cx="4956593" cy="3758190"/>
          </a:xfrm>
        </p:spPr>
        <p:txBody>
          <a:bodyPr>
            <a:normAutofit/>
          </a:bodyPr>
          <a:lstStyle/>
          <a:p>
            <a:r>
              <a:rPr lang="en-US" dirty="0"/>
              <a:t>In </a:t>
            </a:r>
            <a:r>
              <a:rPr lang="en-US" dirty="0" smtClean="0"/>
              <a:t>code</a:t>
            </a:r>
            <a:r>
              <a:rPr lang="en-US" dirty="0"/>
              <a:t>, we first navigate to a webpage using the get() method of the </a:t>
            </a:r>
            <a:r>
              <a:rPr lang="en-US" dirty="0" err="1"/>
              <a:t>WebDriver</a:t>
            </a:r>
            <a:r>
              <a:rPr lang="en-US" dirty="0"/>
              <a:t> interface. We then cast the driver instance to </a:t>
            </a:r>
            <a:r>
              <a:rPr lang="en-US" dirty="0" err="1"/>
              <a:t>TakesScreenshot</a:t>
            </a:r>
            <a:r>
              <a:rPr lang="en-US" dirty="0"/>
              <a:t> to access the </a:t>
            </a:r>
            <a:r>
              <a:rPr lang="en-US" dirty="0" err="1"/>
              <a:t>getScreenshotAs</a:t>
            </a:r>
            <a:r>
              <a:rPr lang="en-US" dirty="0"/>
              <a:t>() method. We call the method and pass the </a:t>
            </a:r>
            <a:r>
              <a:rPr lang="en-US" dirty="0" err="1"/>
              <a:t>OutputType.FILE</a:t>
            </a:r>
            <a:r>
              <a:rPr lang="en-US" dirty="0"/>
              <a:t> parameter to capture the screenshot and store it in a File object. Finally, we use the </a:t>
            </a:r>
            <a:r>
              <a:rPr lang="en-US" dirty="0" err="1"/>
              <a:t>FileUtils</a:t>
            </a:r>
            <a:r>
              <a:rPr lang="en-US" dirty="0"/>
              <a:t> class from the Apache Commons IO library to save the screenshot to a desired location.</a:t>
            </a:r>
          </a:p>
        </p:txBody>
      </p:sp>
      <p:pic>
        <p:nvPicPr>
          <p:cNvPr id="3" name="Picture 2"/>
          <p:cNvPicPr>
            <a:picLocks noChangeAspect="1"/>
          </p:cNvPicPr>
          <p:nvPr/>
        </p:nvPicPr>
        <p:blipFill>
          <a:blip r:embed="rId2"/>
          <a:stretch>
            <a:fillRect/>
          </a:stretch>
        </p:blipFill>
        <p:spPr>
          <a:xfrm>
            <a:off x="562347" y="3149529"/>
            <a:ext cx="6569973" cy="3337289"/>
          </a:xfrm>
          <a:prstGeom prst="rect">
            <a:avLst/>
          </a:prstGeom>
        </p:spPr>
      </p:pic>
    </p:spTree>
    <p:extLst>
      <p:ext uri="{BB962C8B-B14F-4D97-AF65-F5344CB8AC3E}">
        <p14:creationId xmlns:p14="http://schemas.microsoft.com/office/powerpoint/2010/main" val="2305112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smtClean="0"/>
              <a:t>Handle </a:t>
            </a:r>
            <a:r>
              <a:rPr lang="en-US" dirty="0" err="1" smtClean="0"/>
              <a:t>iframe</a:t>
            </a:r>
            <a:r>
              <a:rPr lang="en-US" dirty="0" smtClean="0"/>
              <a:t> in Selenium</a:t>
            </a:r>
            <a:endParaRPr lang="en-US" dirty="0"/>
          </a:p>
        </p:txBody>
      </p:sp>
      <p:sp>
        <p:nvSpPr>
          <p:cNvPr id="6" name="Content Placeholder 5"/>
          <p:cNvSpPr>
            <a:spLocks noGrp="1"/>
          </p:cNvSpPr>
          <p:nvPr>
            <p:ph idx="1"/>
          </p:nvPr>
        </p:nvSpPr>
        <p:spPr>
          <a:xfrm>
            <a:off x="481186" y="2324366"/>
            <a:ext cx="11261635" cy="4394068"/>
          </a:xfrm>
        </p:spPr>
        <p:txBody>
          <a:bodyPr>
            <a:noAutofit/>
          </a:bodyPr>
          <a:lstStyle/>
          <a:p>
            <a:pPr marL="0" indent="0">
              <a:buNone/>
            </a:pPr>
            <a:r>
              <a:rPr lang="en-US" sz="1600" dirty="0"/>
              <a:t>In Selenium </a:t>
            </a:r>
            <a:r>
              <a:rPr lang="en-US" sz="1600" dirty="0" err="1"/>
              <a:t>WebDriver</a:t>
            </a:r>
            <a:r>
              <a:rPr lang="en-US" sz="1600" dirty="0"/>
              <a:t>, </a:t>
            </a:r>
            <a:r>
              <a:rPr lang="en-US" sz="1600" dirty="0" err="1"/>
              <a:t>iFrames</a:t>
            </a:r>
            <a:r>
              <a:rPr lang="en-US" sz="1600" dirty="0"/>
              <a:t> can be handled using the </a:t>
            </a:r>
            <a:r>
              <a:rPr lang="en-US" sz="1600" dirty="0" err="1"/>
              <a:t>switchTo</a:t>
            </a:r>
            <a:r>
              <a:rPr lang="en-US" sz="1600" dirty="0"/>
              <a:t>() method of the </a:t>
            </a:r>
            <a:r>
              <a:rPr lang="en-US" sz="1600" dirty="0" err="1"/>
              <a:t>WebDriver</a:t>
            </a:r>
            <a:r>
              <a:rPr lang="en-US" sz="1600" dirty="0"/>
              <a:t> class. The </a:t>
            </a:r>
            <a:r>
              <a:rPr lang="en-US" sz="1600" dirty="0" err="1"/>
              <a:t>switchTo</a:t>
            </a:r>
            <a:r>
              <a:rPr lang="en-US" sz="1600" dirty="0"/>
              <a:t>() method allows us to switch between different frames or windows</a:t>
            </a:r>
            <a:r>
              <a:rPr lang="en-US" sz="1600" dirty="0" smtClean="0"/>
              <a:t>.</a:t>
            </a:r>
            <a:endParaRPr lang="en-US" sz="1600" dirty="0"/>
          </a:p>
          <a:p>
            <a:pPr marL="0" indent="0">
              <a:buNone/>
            </a:pPr>
            <a:r>
              <a:rPr lang="en-US" sz="1600" dirty="0"/>
              <a:t>To switch to a frame, we need to first identify the frame element using any of the available locators such as ID, Name, or Index. Once we have identified the frame element, we can use the </a:t>
            </a:r>
            <a:r>
              <a:rPr lang="en-US" sz="1600" dirty="0" err="1"/>
              <a:t>switchTo</a:t>
            </a:r>
            <a:r>
              <a:rPr lang="en-US" sz="1600" dirty="0"/>
              <a:t>() method to switch to the frame</a:t>
            </a:r>
            <a:r>
              <a:rPr lang="en-US" sz="1600" dirty="0" smtClean="0"/>
              <a:t>.</a:t>
            </a:r>
            <a:endParaRPr lang="en-US" sz="1600" dirty="0"/>
          </a:p>
          <a:p>
            <a:pPr marL="0" indent="0">
              <a:buNone/>
            </a:pPr>
            <a:r>
              <a:rPr lang="en-US" sz="1600" dirty="0"/>
              <a:t>Here is an example code snippet that demonstrates how to switch to an </a:t>
            </a:r>
            <a:r>
              <a:rPr lang="en-US" sz="1600" dirty="0" err="1"/>
              <a:t>iFrame</a:t>
            </a:r>
            <a:r>
              <a:rPr lang="en-US" sz="1600" dirty="0"/>
              <a:t> using the </a:t>
            </a:r>
            <a:r>
              <a:rPr lang="en-US" sz="1600" dirty="0" err="1"/>
              <a:t>switchTo</a:t>
            </a:r>
            <a:r>
              <a:rPr lang="en-US" sz="1600" dirty="0"/>
              <a:t>() method</a:t>
            </a:r>
            <a:r>
              <a:rPr lang="en-US" sz="1600" dirty="0" smtClean="0"/>
              <a:t>:</a:t>
            </a:r>
          </a:p>
          <a:p>
            <a:pPr marL="0" indent="0">
              <a:buNone/>
            </a:pPr>
            <a:r>
              <a:rPr lang="en-US" sz="1600" b="1" dirty="0">
                <a:solidFill>
                  <a:srgbClr val="00B050"/>
                </a:solidFill>
              </a:rPr>
              <a:t>//Locate the </a:t>
            </a:r>
            <a:r>
              <a:rPr lang="en-US" sz="1600" b="1" dirty="0" err="1">
                <a:solidFill>
                  <a:srgbClr val="00B050"/>
                </a:solidFill>
              </a:rPr>
              <a:t>iFrame</a:t>
            </a:r>
            <a:r>
              <a:rPr lang="en-US" sz="1600" b="1" dirty="0">
                <a:solidFill>
                  <a:srgbClr val="00B050"/>
                </a:solidFill>
              </a:rPr>
              <a:t> element</a:t>
            </a:r>
          </a:p>
          <a:p>
            <a:pPr marL="0" indent="0">
              <a:buNone/>
            </a:pPr>
            <a:r>
              <a:rPr lang="en-US" sz="1600" b="1" dirty="0" err="1">
                <a:solidFill>
                  <a:srgbClr val="00B050"/>
                </a:solidFill>
              </a:rPr>
              <a:t>WebElement</a:t>
            </a:r>
            <a:r>
              <a:rPr lang="en-US" sz="1600" b="1" dirty="0">
                <a:solidFill>
                  <a:srgbClr val="00B050"/>
                </a:solidFill>
              </a:rPr>
              <a:t> </a:t>
            </a:r>
            <a:r>
              <a:rPr lang="en-US" sz="1600" b="1" dirty="0" err="1">
                <a:solidFill>
                  <a:srgbClr val="00B050"/>
                </a:solidFill>
              </a:rPr>
              <a:t>frameElement</a:t>
            </a:r>
            <a:r>
              <a:rPr lang="en-US" sz="1600" b="1" dirty="0">
                <a:solidFill>
                  <a:srgbClr val="00B050"/>
                </a:solidFill>
              </a:rPr>
              <a:t> = </a:t>
            </a:r>
            <a:r>
              <a:rPr lang="en-US" sz="1600" b="1" dirty="0" err="1">
                <a:solidFill>
                  <a:srgbClr val="00B050"/>
                </a:solidFill>
              </a:rPr>
              <a:t>driver.findElement</a:t>
            </a:r>
            <a:r>
              <a:rPr lang="en-US" sz="1600" b="1" dirty="0">
                <a:solidFill>
                  <a:srgbClr val="00B050"/>
                </a:solidFill>
              </a:rPr>
              <a:t>(By.id("</a:t>
            </a:r>
            <a:r>
              <a:rPr lang="en-US" sz="1600" b="1" dirty="0" err="1">
                <a:solidFill>
                  <a:srgbClr val="00B050"/>
                </a:solidFill>
              </a:rPr>
              <a:t>iframe</a:t>
            </a:r>
            <a:r>
              <a:rPr lang="en-US" sz="1600" b="1" dirty="0" smtClean="0">
                <a:solidFill>
                  <a:srgbClr val="00B050"/>
                </a:solidFill>
              </a:rPr>
              <a:t>"));</a:t>
            </a:r>
            <a:endParaRPr lang="en-US" sz="1600" b="1" dirty="0">
              <a:solidFill>
                <a:srgbClr val="00B050"/>
              </a:solidFill>
            </a:endParaRPr>
          </a:p>
          <a:p>
            <a:pPr marL="0" indent="0">
              <a:buNone/>
            </a:pPr>
            <a:r>
              <a:rPr lang="en-US" sz="1600" b="1" dirty="0">
                <a:solidFill>
                  <a:srgbClr val="00B050"/>
                </a:solidFill>
              </a:rPr>
              <a:t>//Switch to the </a:t>
            </a:r>
            <a:r>
              <a:rPr lang="en-US" sz="1600" b="1" dirty="0" err="1">
                <a:solidFill>
                  <a:srgbClr val="00B050"/>
                </a:solidFill>
              </a:rPr>
              <a:t>iFrame</a:t>
            </a:r>
            <a:endParaRPr lang="en-US" sz="1600" b="1" dirty="0">
              <a:solidFill>
                <a:srgbClr val="00B050"/>
              </a:solidFill>
            </a:endParaRPr>
          </a:p>
          <a:p>
            <a:pPr marL="0" indent="0">
              <a:buNone/>
            </a:pPr>
            <a:r>
              <a:rPr lang="en-US" sz="1600" b="1" dirty="0" err="1">
                <a:solidFill>
                  <a:srgbClr val="00B050"/>
                </a:solidFill>
              </a:rPr>
              <a:t>driver.switchTo</a:t>
            </a:r>
            <a:r>
              <a:rPr lang="en-US" sz="1600" b="1" dirty="0">
                <a:solidFill>
                  <a:srgbClr val="00B050"/>
                </a:solidFill>
              </a:rPr>
              <a:t>().frame(</a:t>
            </a:r>
            <a:r>
              <a:rPr lang="en-US" sz="1600" b="1" dirty="0" err="1">
                <a:solidFill>
                  <a:srgbClr val="00B050"/>
                </a:solidFill>
              </a:rPr>
              <a:t>frameElement</a:t>
            </a:r>
            <a:r>
              <a:rPr lang="en-US" sz="1600" b="1" dirty="0" smtClean="0">
                <a:solidFill>
                  <a:srgbClr val="00B050"/>
                </a:solidFill>
              </a:rPr>
              <a:t>);</a:t>
            </a:r>
            <a:endParaRPr lang="en-US" sz="1600" b="1" dirty="0">
              <a:solidFill>
                <a:srgbClr val="00B050"/>
              </a:solidFill>
            </a:endParaRPr>
          </a:p>
          <a:p>
            <a:pPr marL="0" indent="0">
              <a:buNone/>
            </a:pPr>
            <a:r>
              <a:rPr lang="en-US" sz="1600" b="1" dirty="0">
                <a:solidFill>
                  <a:srgbClr val="00B050"/>
                </a:solidFill>
              </a:rPr>
              <a:t>//Perform actions on elements inside the </a:t>
            </a:r>
            <a:r>
              <a:rPr lang="en-US" sz="1600" b="1" dirty="0" err="1">
                <a:solidFill>
                  <a:srgbClr val="00B050"/>
                </a:solidFill>
              </a:rPr>
              <a:t>iFrame</a:t>
            </a:r>
            <a:endParaRPr lang="en-US" sz="1600" b="1" dirty="0">
              <a:solidFill>
                <a:srgbClr val="00B050"/>
              </a:solidFill>
            </a:endParaRPr>
          </a:p>
          <a:p>
            <a:pPr marL="0" indent="0">
              <a:buNone/>
            </a:pPr>
            <a:r>
              <a:rPr lang="en-US" sz="1600" b="1" dirty="0" err="1">
                <a:solidFill>
                  <a:srgbClr val="00B050"/>
                </a:solidFill>
              </a:rPr>
              <a:t>WebElement</a:t>
            </a:r>
            <a:r>
              <a:rPr lang="en-US" sz="1600" b="1" dirty="0">
                <a:solidFill>
                  <a:srgbClr val="00B050"/>
                </a:solidFill>
              </a:rPr>
              <a:t> </a:t>
            </a:r>
            <a:r>
              <a:rPr lang="en-US" sz="1600" b="1" dirty="0" err="1">
                <a:solidFill>
                  <a:srgbClr val="00B050"/>
                </a:solidFill>
              </a:rPr>
              <a:t>elementInsideFrame</a:t>
            </a:r>
            <a:r>
              <a:rPr lang="en-US" sz="1600" b="1" dirty="0">
                <a:solidFill>
                  <a:srgbClr val="00B050"/>
                </a:solidFill>
              </a:rPr>
              <a:t> = </a:t>
            </a:r>
            <a:r>
              <a:rPr lang="en-US" sz="1600" b="1" dirty="0" err="1">
                <a:solidFill>
                  <a:srgbClr val="00B050"/>
                </a:solidFill>
              </a:rPr>
              <a:t>driver.findElement</a:t>
            </a:r>
            <a:r>
              <a:rPr lang="en-US" sz="1600" b="1" dirty="0">
                <a:solidFill>
                  <a:srgbClr val="00B050"/>
                </a:solidFill>
              </a:rPr>
              <a:t>(</a:t>
            </a:r>
            <a:r>
              <a:rPr lang="en-US" sz="1600" b="1" dirty="0" err="1">
                <a:solidFill>
                  <a:srgbClr val="00B050"/>
                </a:solidFill>
              </a:rPr>
              <a:t>By.xpath</a:t>
            </a:r>
            <a:r>
              <a:rPr lang="en-US" sz="1600" b="1" dirty="0">
                <a:solidFill>
                  <a:srgbClr val="00B050"/>
                </a:solidFill>
              </a:rPr>
              <a:t>("//input[@id='username']"));</a:t>
            </a:r>
          </a:p>
          <a:p>
            <a:pPr marL="0" indent="0">
              <a:buNone/>
            </a:pPr>
            <a:r>
              <a:rPr lang="en-US" sz="1600" b="1" dirty="0" err="1">
                <a:solidFill>
                  <a:srgbClr val="00B050"/>
                </a:solidFill>
              </a:rPr>
              <a:t>elementInsideFrame.sendKeys</a:t>
            </a:r>
            <a:r>
              <a:rPr lang="en-US" sz="1600" b="1" dirty="0">
                <a:solidFill>
                  <a:srgbClr val="00B050"/>
                </a:solidFill>
              </a:rPr>
              <a:t>("</a:t>
            </a:r>
            <a:r>
              <a:rPr lang="en-US" sz="1600" b="1" dirty="0" err="1">
                <a:solidFill>
                  <a:srgbClr val="00B050"/>
                </a:solidFill>
              </a:rPr>
              <a:t>testuser</a:t>
            </a:r>
            <a:r>
              <a:rPr lang="en-US" sz="1600" b="1" dirty="0">
                <a:solidFill>
                  <a:srgbClr val="00B050"/>
                </a:solidFill>
              </a:rPr>
              <a:t>");</a:t>
            </a:r>
          </a:p>
          <a:p>
            <a:pPr marL="0" indent="0">
              <a:buNone/>
            </a:pPr>
            <a:endParaRPr lang="en-US" sz="1600" dirty="0"/>
          </a:p>
        </p:txBody>
      </p:sp>
    </p:spTree>
    <p:extLst>
      <p:ext uri="{BB962C8B-B14F-4D97-AF65-F5344CB8AC3E}">
        <p14:creationId xmlns:p14="http://schemas.microsoft.com/office/powerpoint/2010/main" val="292399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smtClean="0"/>
              <a:t>Handle </a:t>
            </a:r>
            <a:r>
              <a:rPr lang="en-US" dirty="0" err="1" smtClean="0"/>
              <a:t>iframe</a:t>
            </a:r>
            <a:r>
              <a:rPr lang="en-US" dirty="0" smtClean="0"/>
              <a:t> in Selenium</a:t>
            </a:r>
            <a:endParaRPr lang="en-US" dirty="0"/>
          </a:p>
        </p:txBody>
      </p:sp>
      <p:sp>
        <p:nvSpPr>
          <p:cNvPr id="6" name="Content Placeholder 5"/>
          <p:cNvSpPr>
            <a:spLocks noGrp="1"/>
          </p:cNvSpPr>
          <p:nvPr>
            <p:ph idx="1"/>
          </p:nvPr>
        </p:nvSpPr>
        <p:spPr>
          <a:xfrm>
            <a:off x="481186" y="2324366"/>
            <a:ext cx="11261635" cy="4394068"/>
          </a:xfrm>
        </p:spPr>
        <p:txBody>
          <a:bodyPr>
            <a:noAutofit/>
          </a:bodyPr>
          <a:lstStyle/>
          <a:p>
            <a:pPr marL="0" indent="0">
              <a:buNone/>
            </a:pPr>
            <a:r>
              <a:rPr lang="en-US" sz="1600" dirty="0"/>
              <a:t>To switch back to the default content, we can use the </a:t>
            </a:r>
            <a:r>
              <a:rPr lang="en-US" sz="1600" dirty="0" err="1"/>
              <a:t>defaultContent</a:t>
            </a:r>
            <a:r>
              <a:rPr lang="en-US" sz="1600" dirty="0"/>
              <a:t>() method of the </a:t>
            </a:r>
            <a:r>
              <a:rPr lang="en-US" sz="1600" dirty="0" err="1"/>
              <a:t>switchTo</a:t>
            </a:r>
            <a:r>
              <a:rPr lang="en-US" sz="1600" dirty="0"/>
              <a:t>() class</a:t>
            </a:r>
            <a:r>
              <a:rPr lang="en-US" sz="1600" dirty="0" smtClean="0"/>
              <a:t>:</a:t>
            </a:r>
          </a:p>
          <a:p>
            <a:pPr marL="0" indent="0">
              <a:buNone/>
            </a:pPr>
            <a:r>
              <a:rPr lang="en-US" sz="1600" b="1" dirty="0">
                <a:solidFill>
                  <a:srgbClr val="00B050"/>
                </a:solidFill>
              </a:rPr>
              <a:t>//Switch back to the default content</a:t>
            </a:r>
          </a:p>
          <a:p>
            <a:pPr marL="0" indent="0">
              <a:buNone/>
            </a:pPr>
            <a:r>
              <a:rPr lang="en-US" sz="1600" b="1" dirty="0" err="1">
                <a:solidFill>
                  <a:srgbClr val="00B050"/>
                </a:solidFill>
              </a:rPr>
              <a:t>driver.switchTo</a:t>
            </a:r>
            <a:r>
              <a:rPr lang="en-US" sz="1600" b="1" dirty="0">
                <a:solidFill>
                  <a:srgbClr val="00B050"/>
                </a:solidFill>
              </a:rPr>
              <a:t>().</a:t>
            </a:r>
            <a:r>
              <a:rPr lang="en-US" sz="1600" b="1" dirty="0" err="1">
                <a:solidFill>
                  <a:srgbClr val="00B050"/>
                </a:solidFill>
              </a:rPr>
              <a:t>defaultContent</a:t>
            </a:r>
            <a:r>
              <a:rPr lang="en-US" sz="1600" b="1" dirty="0">
                <a:solidFill>
                  <a:srgbClr val="00B050"/>
                </a:solidFill>
              </a:rPr>
              <a:t>();</a:t>
            </a:r>
          </a:p>
          <a:p>
            <a:pPr marL="0" indent="0">
              <a:buNone/>
            </a:pPr>
            <a:r>
              <a:rPr lang="en-US" sz="1600" dirty="0"/>
              <a:t>This will switch the driver back to the main document or parent frame</a:t>
            </a:r>
            <a:r>
              <a:rPr lang="en-US" sz="1600" dirty="0" smtClean="0"/>
              <a:t>.</a:t>
            </a:r>
          </a:p>
          <a:p>
            <a:pPr marL="0" indent="0">
              <a:buNone/>
            </a:pPr>
            <a:r>
              <a:rPr lang="en-US" sz="1600" b="1" dirty="0" smtClean="0"/>
              <a:t>To Switch to new Tab:</a:t>
            </a:r>
          </a:p>
          <a:p>
            <a:pPr marL="0" indent="0">
              <a:buNone/>
            </a:pPr>
            <a:r>
              <a:rPr lang="en-US" sz="1600" dirty="0" smtClean="0"/>
              <a:t>	</a:t>
            </a:r>
            <a:r>
              <a:rPr lang="en-US" sz="1600" dirty="0" err="1" smtClean="0"/>
              <a:t>driver.get</a:t>
            </a:r>
            <a:r>
              <a:rPr lang="en-US" sz="1600" dirty="0" smtClean="0"/>
              <a:t>(https</a:t>
            </a:r>
            <a:r>
              <a:rPr lang="en-US" sz="1600" dirty="0"/>
              <a:t>://www.google.com/);</a:t>
            </a:r>
          </a:p>
          <a:p>
            <a:pPr marL="0" indent="0">
              <a:buNone/>
            </a:pPr>
            <a:r>
              <a:rPr lang="en-US" sz="1600" dirty="0"/>
              <a:t>	</a:t>
            </a:r>
            <a:r>
              <a:rPr lang="en-US" sz="1600" dirty="0" err="1"/>
              <a:t>driver.switchTo</a:t>
            </a:r>
            <a:r>
              <a:rPr lang="en-US" sz="1600" dirty="0"/>
              <a:t>().</a:t>
            </a:r>
            <a:r>
              <a:rPr lang="en-US" sz="1600" dirty="0" err="1"/>
              <a:t>newWindow</a:t>
            </a:r>
            <a:r>
              <a:rPr lang="en-US" sz="1600" dirty="0"/>
              <a:t>(</a:t>
            </a:r>
            <a:r>
              <a:rPr lang="en-US" sz="1600" dirty="0" err="1"/>
              <a:t>WindowType.TAB</a:t>
            </a:r>
            <a:r>
              <a:rPr lang="en-US" sz="1600" dirty="0"/>
              <a:t>);</a:t>
            </a:r>
          </a:p>
          <a:p>
            <a:pPr marL="0" indent="0">
              <a:buNone/>
            </a:pPr>
            <a:r>
              <a:rPr lang="en-US" sz="1600" dirty="0"/>
              <a:t>	</a:t>
            </a:r>
            <a:r>
              <a:rPr lang="en-US" sz="1600" dirty="0" err="1"/>
              <a:t>driver.navigate</a:t>
            </a:r>
            <a:r>
              <a:rPr lang="en-US" sz="1600" dirty="0"/>
              <a:t>().to(https://www.crmpro.com/);</a:t>
            </a:r>
          </a:p>
          <a:p>
            <a:pPr marL="0" indent="0">
              <a:buNone/>
            </a:pPr>
            <a:r>
              <a:rPr lang="en-US" sz="1600" b="1" dirty="0" smtClean="0"/>
              <a:t>To Switch to new Window:</a:t>
            </a:r>
          </a:p>
          <a:p>
            <a:pPr marL="0" indent="0">
              <a:buNone/>
            </a:pPr>
            <a:r>
              <a:rPr lang="en-US" sz="1600" dirty="0" smtClean="0"/>
              <a:t>	</a:t>
            </a:r>
            <a:r>
              <a:rPr lang="en-US" sz="1600" dirty="0" err="1" smtClean="0"/>
              <a:t>driver.get</a:t>
            </a:r>
            <a:r>
              <a:rPr lang="en-US" sz="1600" dirty="0" smtClean="0"/>
              <a:t>(https</a:t>
            </a:r>
            <a:r>
              <a:rPr lang="en-US" sz="1600" dirty="0"/>
              <a:t>://www.google.com/);</a:t>
            </a:r>
          </a:p>
          <a:p>
            <a:pPr marL="0" indent="0">
              <a:buNone/>
            </a:pPr>
            <a:r>
              <a:rPr lang="en-US" sz="1600" dirty="0"/>
              <a:t>	</a:t>
            </a:r>
            <a:r>
              <a:rPr lang="en-US" sz="1600" dirty="0" err="1"/>
              <a:t>driver.switchTo</a:t>
            </a:r>
            <a:r>
              <a:rPr lang="en-US" sz="1600" dirty="0"/>
              <a:t>().</a:t>
            </a:r>
            <a:r>
              <a:rPr lang="en-US" sz="1600" dirty="0" err="1"/>
              <a:t>newWindow</a:t>
            </a:r>
            <a:r>
              <a:rPr lang="en-US" sz="1600" dirty="0"/>
              <a:t>(</a:t>
            </a:r>
            <a:r>
              <a:rPr lang="en-US" sz="1600" dirty="0" err="1"/>
              <a:t>WindowType.WINDOW</a:t>
            </a:r>
            <a:r>
              <a:rPr lang="en-US" sz="1600" dirty="0"/>
              <a:t>);</a:t>
            </a:r>
          </a:p>
          <a:p>
            <a:pPr marL="0" indent="0">
              <a:buNone/>
            </a:pPr>
            <a:r>
              <a:rPr lang="en-US" sz="1600" dirty="0"/>
              <a:t>	</a:t>
            </a:r>
            <a:r>
              <a:rPr lang="en-US" sz="1600" dirty="0" err="1"/>
              <a:t>driver.navigate</a:t>
            </a:r>
            <a:r>
              <a:rPr lang="en-US" sz="1600" dirty="0"/>
              <a:t>().to(https://www.crmpro.com/);</a:t>
            </a:r>
          </a:p>
          <a:p>
            <a:pPr marL="0" indent="0">
              <a:buNone/>
            </a:pPr>
            <a:endParaRPr lang="en-US" sz="1600" dirty="0"/>
          </a:p>
        </p:txBody>
      </p:sp>
    </p:spTree>
    <p:extLst>
      <p:ext uri="{BB962C8B-B14F-4D97-AF65-F5344CB8AC3E}">
        <p14:creationId xmlns:p14="http://schemas.microsoft.com/office/powerpoint/2010/main" val="1639214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it-IT" dirty="0"/>
              <a:t>Handle SSL Certificate in Selenium</a:t>
            </a:r>
            <a:endParaRPr lang="en-US" dirty="0"/>
          </a:p>
        </p:txBody>
      </p:sp>
      <p:sp>
        <p:nvSpPr>
          <p:cNvPr id="6" name="Content Placeholder 5"/>
          <p:cNvSpPr>
            <a:spLocks noGrp="1"/>
          </p:cNvSpPr>
          <p:nvPr>
            <p:ph idx="1"/>
          </p:nvPr>
        </p:nvSpPr>
        <p:spPr>
          <a:xfrm>
            <a:off x="481186" y="2324366"/>
            <a:ext cx="11261635" cy="439406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When you visit a website with HTTPS protocol, the website will usually present an SSL certificate to verify its identity. However, sometimes Selenium may have difficulty accessing websites with invalid or expired SSL certificates, resulting in errors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To handle SSL certificates in Selenium, you can use the </a:t>
            </a:r>
            <a:r>
              <a:rPr lang="en-US" sz="1600" dirty="0" err="1">
                <a:latin typeface="Times New Roman" panose="02020603050405020304" pitchFamily="18" charset="0"/>
                <a:cs typeface="Times New Roman" panose="02020603050405020304" pitchFamily="18" charset="0"/>
              </a:rPr>
              <a:t>ChromeOptions</a:t>
            </a:r>
            <a:r>
              <a:rPr lang="en-US" sz="1600" dirty="0">
                <a:latin typeface="Times New Roman" panose="02020603050405020304" pitchFamily="18" charset="0"/>
                <a:cs typeface="Times New Roman" panose="02020603050405020304" pitchFamily="18" charset="0"/>
              </a:rPr>
              <a:t> class to configure the Chrome driver to ignore SSL errors. Here is an example code snippet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err="1">
                <a:solidFill>
                  <a:schemeClr val="bg2">
                    <a:lumMod val="50000"/>
                  </a:schemeClr>
                </a:solidFill>
                <a:latin typeface="Times New Roman" panose="02020603050405020304" pitchFamily="18" charset="0"/>
                <a:cs typeface="Times New Roman" panose="02020603050405020304" pitchFamily="18" charset="0"/>
              </a:rPr>
              <a:t>ChromeOptions</a:t>
            </a:r>
            <a:r>
              <a:rPr lang="en-US" sz="1600" b="1" dirty="0">
                <a:solidFill>
                  <a:schemeClr val="bg2">
                    <a:lumMod val="50000"/>
                  </a:schemeClr>
                </a:solidFill>
                <a:latin typeface="Times New Roman" panose="02020603050405020304" pitchFamily="18" charset="0"/>
                <a:cs typeface="Times New Roman" panose="02020603050405020304" pitchFamily="18" charset="0"/>
              </a:rPr>
              <a:t> options = new </a:t>
            </a:r>
            <a:r>
              <a:rPr lang="en-US" sz="1600" b="1" dirty="0" err="1">
                <a:solidFill>
                  <a:schemeClr val="bg2">
                    <a:lumMod val="50000"/>
                  </a:schemeClr>
                </a:solidFill>
                <a:latin typeface="Times New Roman" panose="02020603050405020304" pitchFamily="18" charset="0"/>
                <a:cs typeface="Times New Roman" panose="02020603050405020304" pitchFamily="18" charset="0"/>
              </a:rPr>
              <a:t>ChromeOptions</a:t>
            </a:r>
            <a:r>
              <a:rPr lang="en-US" sz="1600" b="1" dirty="0">
                <a:solidFill>
                  <a:schemeClr val="bg2">
                    <a:lumMod val="50000"/>
                  </a:schemeClr>
                </a:solidFill>
                <a:latin typeface="Times New Roman" panose="02020603050405020304" pitchFamily="18" charset="0"/>
                <a:cs typeface="Times New Roman" panose="02020603050405020304" pitchFamily="18" charset="0"/>
              </a:rPr>
              <a:t>();</a:t>
            </a:r>
          </a:p>
          <a:p>
            <a:pPr marL="0" indent="0">
              <a:buNone/>
            </a:pPr>
            <a:r>
              <a:rPr lang="en-US" sz="1600" b="1" dirty="0" err="1">
                <a:solidFill>
                  <a:schemeClr val="bg2">
                    <a:lumMod val="50000"/>
                  </a:schemeClr>
                </a:solidFill>
                <a:latin typeface="Times New Roman" panose="02020603050405020304" pitchFamily="18" charset="0"/>
                <a:cs typeface="Times New Roman" panose="02020603050405020304" pitchFamily="18" charset="0"/>
              </a:rPr>
              <a:t>options.setCapability</a:t>
            </a:r>
            <a:r>
              <a:rPr lang="en-US" sz="1600" b="1" dirty="0">
                <a:solidFill>
                  <a:schemeClr val="bg2">
                    <a:lumMod val="50000"/>
                  </a:schemeClr>
                </a:solidFill>
                <a:latin typeface="Times New Roman" panose="02020603050405020304" pitchFamily="18" charset="0"/>
                <a:cs typeface="Times New Roman" panose="02020603050405020304" pitchFamily="18" charset="0"/>
              </a:rPr>
              <a:t>(</a:t>
            </a:r>
            <a:r>
              <a:rPr lang="en-US" sz="1600" b="1" dirty="0" err="1">
                <a:solidFill>
                  <a:schemeClr val="bg2">
                    <a:lumMod val="50000"/>
                  </a:schemeClr>
                </a:solidFill>
                <a:latin typeface="Times New Roman" panose="02020603050405020304" pitchFamily="18" charset="0"/>
                <a:cs typeface="Times New Roman" panose="02020603050405020304" pitchFamily="18" charset="0"/>
              </a:rPr>
              <a:t>CapabilityType.ACCEPT_SSL_CERTS</a:t>
            </a:r>
            <a:r>
              <a:rPr lang="en-US" sz="1600" b="1" dirty="0">
                <a:solidFill>
                  <a:schemeClr val="bg2">
                    <a:lumMod val="50000"/>
                  </a:schemeClr>
                </a:solidFill>
                <a:latin typeface="Times New Roman" panose="02020603050405020304" pitchFamily="18" charset="0"/>
                <a:cs typeface="Times New Roman" panose="02020603050405020304" pitchFamily="18" charset="0"/>
              </a:rPr>
              <a:t>, true);</a:t>
            </a:r>
          </a:p>
          <a:p>
            <a:pPr marL="0" indent="0">
              <a:buNone/>
            </a:pPr>
            <a:r>
              <a:rPr lang="en-US" sz="1600" b="1" dirty="0" err="1">
                <a:solidFill>
                  <a:schemeClr val="bg2">
                    <a:lumMod val="50000"/>
                  </a:schemeClr>
                </a:solidFill>
                <a:latin typeface="Times New Roman" panose="02020603050405020304" pitchFamily="18" charset="0"/>
                <a:cs typeface="Times New Roman" panose="02020603050405020304" pitchFamily="18" charset="0"/>
              </a:rPr>
              <a:t>WebDriver</a:t>
            </a:r>
            <a:r>
              <a:rPr lang="en-US" sz="1600" b="1" dirty="0">
                <a:solidFill>
                  <a:schemeClr val="bg2">
                    <a:lumMod val="50000"/>
                  </a:schemeClr>
                </a:solidFill>
                <a:latin typeface="Times New Roman" panose="02020603050405020304" pitchFamily="18" charset="0"/>
                <a:cs typeface="Times New Roman" panose="02020603050405020304" pitchFamily="18" charset="0"/>
              </a:rPr>
              <a:t> driver = new </a:t>
            </a:r>
            <a:r>
              <a:rPr lang="en-US" sz="1600" b="1" dirty="0" err="1">
                <a:solidFill>
                  <a:schemeClr val="bg2">
                    <a:lumMod val="50000"/>
                  </a:schemeClr>
                </a:solidFill>
                <a:latin typeface="Times New Roman" panose="02020603050405020304" pitchFamily="18" charset="0"/>
                <a:cs typeface="Times New Roman" panose="02020603050405020304" pitchFamily="18" charset="0"/>
              </a:rPr>
              <a:t>ChromeDriver</a:t>
            </a:r>
            <a:r>
              <a:rPr lang="en-US" sz="1600" b="1" dirty="0">
                <a:solidFill>
                  <a:schemeClr val="bg2">
                    <a:lumMod val="50000"/>
                  </a:schemeClr>
                </a:solidFill>
                <a:latin typeface="Times New Roman" panose="02020603050405020304" pitchFamily="18" charset="0"/>
                <a:cs typeface="Times New Roman" panose="02020603050405020304" pitchFamily="18" charset="0"/>
              </a:rPr>
              <a:t>(options);</a:t>
            </a:r>
          </a:p>
          <a:p>
            <a:pPr marL="0" indent="0">
              <a:buNone/>
            </a:pPr>
            <a:r>
              <a:rPr lang="en-US" sz="1600" dirty="0">
                <a:latin typeface="Times New Roman" panose="02020603050405020304" pitchFamily="18" charset="0"/>
                <a:cs typeface="Times New Roman" panose="02020603050405020304" pitchFamily="18" charset="0"/>
              </a:rPr>
              <a:t>By setting the ACCEPT_SSL_CERTS capability to true, the Chrome driver will ignore SSL errors and proceed to load the webpage.</a:t>
            </a:r>
          </a:p>
        </p:txBody>
      </p:sp>
    </p:spTree>
    <p:extLst>
      <p:ext uri="{BB962C8B-B14F-4D97-AF65-F5344CB8AC3E}">
        <p14:creationId xmlns:p14="http://schemas.microsoft.com/office/powerpoint/2010/main" val="918266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Grid Architecture</a:t>
            </a:r>
            <a:endParaRPr lang="en-US" dirty="0"/>
          </a:p>
        </p:txBody>
      </p:sp>
      <p:sp>
        <p:nvSpPr>
          <p:cNvPr id="3" name="Content Placeholder 2"/>
          <p:cNvSpPr>
            <a:spLocks noGrp="1"/>
          </p:cNvSpPr>
          <p:nvPr>
            <p:ph idx="1"/>
          </p:nvPr>
        </p:nvSpPr>
        <p:spPr>
          <a:xfrm>
            <a:off x="471561" y="2333992"/>
            <a:ext cx="11319386" cy="4114933"/>
          </a:xfrm>
        </p:spPr>
        <p:txBody>
          <a:bodyPr/>
          <a:lstStyle/>
          <a:p>
            <a:r>
              <a:rPr lang="en-US" b="1" i="1" dirty="0"/>
              <a:t>What is </a:t>
            </a:r>
            <a:r>
              <a:rPr lang="en-US" b="1" i="1" dirty="0" smtClean="0"/>
              <a:t>Selenium </a:t>
            </a:r>
            <a:r>
              <a:rPr lang="en-US" b="1" i="1" dirty="0"/>
              <a:t>Grid</a:t>
            </a:r>
            <a:r>
              <a:rPr lang="en-US" b="1" dirty="0" smtClean="0"/>
              <a:t>?</a:t>
            </a:r>
          </a:p>
          <a:p>
            <a:pPr marL="0" indent="0">
              <a:buNone/>
            </a:pPr>
            <a:r>
              <a:rPr lang="en-US" dirty="0">
                <a:latin typeface="Times New Roman" panose="02020603050405020304" pitchFamily="18" charset="0"/>
                <a:cs typeface="Times New Roman" panose="02020603050405020304" pitchFamily="18" charset="0"/>
              </a:rPr>
              <a:t>Selenium grid is the concept of selenium where the code we write is capable enough to run on different machines or virtual machines or cloud, unlike only local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sometimes there is a requirement to run a test on </a:t>
            </a:r>
            <a:r>
              <a:rPr lang="en-US" dirty="0" err="1">
                <a:latin typeface="Times New Roman" panose="02020603050405020304" pitchFamily="18" charset="0"/>
                <a:cs typeface="Times New Roman" panose="02020603050405020304" pitchFamily="18" charset="0"/>
              </a:rPr>
              <a:t>google</a:t>
            </a:r>
            <a:r>
              <a:rPr lang="en-US" dirty="0">
                <a:latin typeface="Times New Roman" panose="02020603050405020304" pitchFamily="18" charset="0"/>
                <a:cs typeface="Times New Roman" panose="02020603050405020304" pitchFamily="18" charset="0"/>
              </a:rPr>
              <a:t> chrome and at the same time tests requires to run on IE, </a:t>
            </a:r>
            <a:r>
              <a:rPr lang="en-US" dirty="0" err="1">
                <a:latin typeface="Times New Roman" panose="02020603050405020304" pitchFamily="18" charset="0"/>
                <a:cs typeface="Times New Roman" panose="02020603050405020304" pitchFamily="18" charset="0"/>
              </a:rPr>
              <a:t>firefox</a:t>
            </a:r>
            <a:r>
              <a:rPr lang="en-US" dirty="0">
                <a:latin typeface="Times New Roman" panose="02020603050405020304" pitchFamily="18" charset="0"/>
                <a:cs typeface="Times New Roman" panose="02020603050405020304" pitchFamily="18" charset="0"/>
              </a:rPr>
              <a:t> and safari</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Selenium Grid allows parallel testing against various browsers &amp; OS combinations through a Client-Server model. Here, the Server is known as the Hub which has multiple Clients to interact with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With Selenium Grid, you can connect a server to multiple remote machines which can then be used to run a browser automation script over multiple </a:t>
            </a:r>
            <a:r>
              <a:rPr lang="en-US" dirty="0" smtClean="0">
                <a:latin typeface="Times New Roman" panose="02020603050405020304" pitchFamily="18" charset="0"/>
                <a:cs typeface="Times New Roman" panose="02020603050405020304" pitchFamily="18" charset="0"/>
              </a:rPr>
              <a:t>browser </a:t>
            </a:r>
            <a:r>
              <a:rPr lang="en-US" dirty="0">
                <a:latin typeface="Times New Roman" panose="02020603050405020304" pitchFamily="18" charset="0"/>
                <a:cs typeface="Times New Roman" panose="02020603050405020304" pitchFamily="18" charset="0"/>
              </a:rPr>
              <a:t>+ OS configurations, simultaneously</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Selenium grid follows a hub-node architecture. A hub is a master part and node is like the servant part. In a particular set up, there can be an only hub and multiple nodes.</a:t>
            </a:r>
          </a:p>
        </p:txBody>
      </p:sp>
    </p:spTree>
    <p:extLst>
      <p:ext uri="{BB962C8B-B14F-4D97-AF65-F5344CB8AC3E}">
        <p14:creationId xmlns:p14="http://schemas.microsoft.com/office/powerpoint/2010/main" val="319320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Grid Architecture</a:t>
            </a:r>
            <a:endParaRPr lang="en-US" dirty="0"/>
          </a:p>
        </p:txBody>
      </p:sp>
      <p:sp>
        <p:nvSpPr>
          <p:cNvPr id="3" name="Content Placeholder 2"/>
          <p:cNvSpPr>
            <a:spLocks noGrp="1"/>
          </p:cNvSpPr>
          <p:nvPr>
            <p:ph idx="1"/>
          </p:nvPr>
        </p:nvSpPr>
        <p:spPr>
          <a:xfrm>
            <a:off x="471561" y="2333992"/>
            <a:ext cx="11319386" cy="4114933"/>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Hub In Selenium Grid?</a:t>
            </a:r>
          </a:p>
          <a:p>
            <a:pPr marL="0" indent="0">
              <a:buNone/>
            </a:pPr>
            <a:r>
              <a:rPr lang="en-US" sz="2000" dirty="0">
                <a:latin typeface="Times New Roman" panose="02020603050405020304" pitchFamily="18" charset="0"/>
                <a:cs typeface="Times New Roman" panose="02020603050405020304" pitchFamily="18" charset="0"/>
              </a:rPr>
              <a:t>It is the center of the </a:t>
            </a:r>
            <a:r>
              <a:rPr lang="en-US" sz="2000" dirty="0" smtClean="0">
                <a:latin typeface="Times New Roman" panose="02020603050405020304" pitchFamily="18" charset="0"/>
                <a:cs typeface="Times New Roman" panose="02020603050405020304" pitchFamily="18" charset="0"/>
              </a:rPr>
              <a:t>Selenium </a:t>
            </a:r>
            <a:r>
              <a:rPr lang="en-US" sz="2000" dirty="0">
                <a:latin typeface="Times New Roman" panose="02020603050405020304" pitchFamily="18" charset="0"/>
                <a:cs typeface="Times New Roman" panose="02020603050405020304" pitchFamily="18" charset="0"/>
              </a:rPr>
              <a:t>Grid </a:t>
            </a:r>
            <a:r>
              <a:rPr lang="en-US" sz="2000" dirty="0" smtClean="0">
                <a:latin typeface="Times New Roman" panose="02020603050405020304" pitchFamily="18" charset="0"/>
                <a:cs typeface="Times New Roman" panose="02020603050405020304" pitchFamily="18" charset="0"/>
              </a:rPr>
              <a:t>architecture that manages the network of the test machines. There is only one hub in a network which is assigned to a test of </a:t>
            </a:r>
            <a:r>
              <a:rPr lang="en-US" sz="2000" dirty="0" err="1" smtClean="0">
                <a:latin typeface="Times New Roman" panose="02020603050405020304" pitchFamily="18" charset="0"/>
                <a:cs typeface="Times New Roman" panose="02020603050405020304" pitchFamily="18" charset="0"/>
              </a:rPr>
              <a:t>DesiredCapabilities</a:t>
            </a:r>
            <a:r>
              <a:rPr lang="en-US" sz="2000" dirty="0" smtClean="0">
                <a:latin typeface="Times New Roman" panose="02020603050405020304" pitchFamily="18" charset="0"/>
                <a:cs typeface="Times New Roman" panose="02020603050405020304" pitchFamily="18" charset="0"/>
              </a:rPr>
              <a:t>(operating system, browser, browser versions) and then the hub finds the test that matches the given configurations. A Selenium Hub is referred as the </a:t>
            </a:r>
            <a:r>
              <a:rPr lang="en-US" sz="2000" b="1" dirty="0" smtClean="0">
                <a:latin typeface="Times New Roman" panose="02020603050405020304" pitchFamily="18" charset="0"/>
                <a:cs typeface="Times New Roman" panose="02020603050405020304" pitchFamily="18" charset="0"/>
              </a:rPr>
              <a:t>server</a:t>
            </a:r>
            <a:r>
              <a:rPr lang="en-US" sz="2000" dirty="0" smtClean="0">
                <a:latin typeface="Times New Roman" panose="02020603050405020304" pitchFamily="18" charset="0"/>
                <a:cs typeface="Times New Roman" panose="02020603050405020304" pitchFamily="18" charset="0"/>
              </a:rPr>
              <a:t>.</a:t>
            </a:r>
          </a:p>
          <a:p>
            <a:r>
              <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Nodes in Selenium Grid?</a:t>
            </a:r>
          </a:p>
          <a:p>
            <a:pPr marL="0" indent="0">
              <a:buNone/>
            </a:pPr>
            <a:r>
              <a:rPr lang="en-US" sz="2000" dirty="0">
                <a:latin typeface="Times New Roman" panose="02020603050405020304" pitchFamily="18" charset="0"/>
                <a:cs typeface="Times New Roman" panose="02020603050405020304" pitchFamily="18" charset="0"/>
              </a:rPr>
              <a:t>Nodes are the test machines that execute the test that was earlier loaded on the hub. There can be multiple nodes configured with a different operating system and different browsers. It is not mandatory for the node to run on the same platform on which the hub is running. Selenium nodes are referred as </a:t>
            </a:r>
            <a:r>
              <a:rPr lang="en-US" sz="2000" b="1" dirty="0">
                <a:latin typeface="Times New Roman" panose="02020603050405020304" pitchFamily="18" charset="0"/>
                <a:cs typeface="Times New Roman" panose="02020603050405020304" pitchFamily="18" charset="0"/>
              </a:rPr>
              <a:t>clients</a:t>
            </a:r>
            <a:r>
              <a:rPr lang="en-US" sz="2000" dirty="0">
                <a:latin typeface="Times New Roman" panose="02020603050405020304" pitchFamily="18" charset="0"/>
                <a:cs typeface="Times New Roman" panose="02020603050405020304" pitchFamily="18" charset="0"/>
              </a:rPr>
              <a:t> connected to a server i.e. a Hub.</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11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0632" y="318620"/>
            <a:ext cx="8761413" cy="708025"/>
          </a:xfrm>
        </p:spPr>
        <p:txBody>
          <a:bodyPr/>
          <a:lstStyle/>
          <a:p>
            <a:r>
              <a:rPr lang="en-US" b="1" dirty="0" smtClean="0">
                <a:solidFill>
                  <a:schemeClr val="tx1"/>
                </a:solidFill>
                <a:effectLst>
                  <a:outerShdw blurRad="38100" dist="38100" dir="2700000" algn="tl">
                    <a:srgbClr val="000000">
                      <a:alpha val="43137"/>
                    </a:srgbClr>
                  </a:outerShdw>
                </a:effectLst>
              </a:rPr>
              <a:t>Selenium Grid Architecture</a:t>
            </a:r>
            <a:endParaRPr lang="en-US" b="1" dirty="0">
              <a:solidFill>
                <a:schemeClr val="tx1"/>
              </a:solidFill>
              <a:effectLst>
                <a:outerShdw blurRad="38100" dist="38100" dir="2700000" algn="tl">
                  <a:srgbClr val="000000">
                    <a:alpha val="43137"/>
                  </a:srgbClr>
                </a:outerShdw>
              </a:effectLst>
            </a:endParaRPr>
          </a:p>
        </p:txBody>
      </p:sp>
      <p:pic>
        <p:nvPicPr>
          <p:cNvPr id="1026" name="Picture 2" descr="how-selenium-grid-works"/>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185963" y="1323339"/>
            <a:ext cx="5101389" cy="487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15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1: Download Selenium Server Jar</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Download the latest version of Selenium Server Jar file from the official Selenium website - </a:t>
            </a:r>
            <a:r>
              <a:rPr lang="en-US" u="sng" dirty="0">
                <a:latin typeface="Times New Roman" panose="02020603050405020304" pitchFamily="18" charset="0"/>
                <a:cs typeface="Times New Roman" panose="02020603050405020304" pitchFamily="18" charset="0"/>
                <a:hlinkClick r:id="rId2"/>
              </a:rPr>
              <a:t>https://www.selenium.dev/downloads/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Once the download is complete, save the file in a directory on your computer</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Step 2: Start the </a:t>
            </a:r>
            <a:r>
              <a:rPr lang="en-US" b="1" dirty="0" smtClean="0">
                <a:latin typeface="Times New Roman" panose="02020603050405020304" pitchFamily="18" charset="0"/>
                <a:cs typeface="Times New Roman" panose="02020603050405020304" pitchFamily="18" charset="0"/>
              </a:rPr>
              <a:t>Hub</a:t>
            </a:r>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Open the command prompt or terminal and navigate to the directory where you saved the Selenium Server Jar file.</a:t>
            </a:r>
          </a:p>
          <a:p>
            <a:pPr>
              <a:buFont typeface="+mj-lt"/>
              <a:buAutoNum type="arabicPeriod"/>
            </a:pPr>
            <a:r>
              <a:rPr lang="en-US" dirty="0">
                <a:latin typeface="Times New Roman" panose="02020603050405020304" pitchFamily="18" charset="0"/>
                <a:cs typeface="Times New Roman" panose="02020603050405020304" pitchFamily="18" charset="0"/>
              </a:rPr>
              <a:t>Type the </a:t>
            </a:r>
            <a:r>
              <a:rPr lang="en-US" dirty="0" smtClean="0">
                <a:latin typeface="Times New Roman" panose="02020603050405020304" pitchFamily="18" charset="0"/>
                <a:cs typeface="Times New Roman" panose="02020603050405020304" pitchFamily="18" charset="0"/>
              </a:rPr>
              <a:t>following </a:t>
            </a:r>
            <a:r>
              <a:rPr lang="en-US" dirty="0">
                <a:latin typeface="Times New Roman" panose="02020603050405020304" pitchFamily="18" charset="0"/>
                <a:cs typeface="Times New Roman" panose="02020603050405020304" pitchFamily="18" charset="0"/>
              </a:rPr>
              <a:t>command to start the Selenium Grid </a:t>
            </a:r>
            <a:r>
              <a:rPr lang="en-US" dirty="0" smtClean="0">
                <a:latin typeface="Times New Roman" panose="02020603050405020304" pitchFamily="18" charset="0"/>
                <a:cs typeface="Times New Roman" panose="02020603050405020304" pitchFamily="18" charset="0"/>
              </a:rPr>
              <a:t>Hub:</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java -jar selenium-server-standalone-x.xx.x.jar hub</a:t>
            </a:r>
          </a:p>
          <a:p>
            <a:pPr>
              <a:buFont typeface="+mj-lt"/>
              <a:buAutoNum type="arabicPeriod" startAt="3"/>
            </a:pPr>
            <a:r>
              <a:rPr lang="en-US" dirty="0" smtClean="0">
                <a:latin typeface="Times New Roman" panose="02020603050405020304" pitchFamily="18" charset="0"/>
                <a:cs typeface="Times New Roman" panose="02020603050405020304" pitchFamily="18" charset="0"/>
              </a:rPr>
              <a:t>Press enter to start the hub.</a:t>
            </a:r>
          </a:p>
        </p:txBody>
      </p:sp>
    </p:spTree>
    <p:extLst>
      <p:ext uri="{BB962C8B-B14F-4D97-AF65-F5344CB8AC3E}">
        <p14:creationId xmlns:p14="http://schemas.microsoft.com/office/powerpoint/2010/main" val="1458135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Covered</a:t>
            </a:r>
            <a:endParaRPr lang="en-US" dirty="0"/>
          </a:p>
        </p:txBody>
      </p:sp>
      <p:sp>
        <p:nvSpPr>
          <p:cNvPr id="3" name="Content Placeholder 2"/>
          <p:cNvSpPr>
            <a:spLocks noGrp="1"/>
          </p:cNvSpPr>
          <p:nvPr>
            <p:ph idx="1"/>
          </p:nvPr>
        </p:nvSpPr>
        <p:spPr>
          <a:xfrm>
            <a:off x="471560" y="2343617"/>
            <a:ext cx="11261636" cy="4124559"/>
          </a:xfrm>
        </p:spPr>
        <p:txBody>
          <a:bodyPr/>
          <a:lstStyle/>
          <a:p>
            <a:r>
              <a:rPr lang="en-US" dirty="0"/>
              <a:t>Apache POI in </a:t>
            </a:r>
            <a:r>
              <a:rPr lang="en-US" dirty="0" smtClean="0"/>
              <a:t>Selenium, </a:t>
            </a:r>
            <a:r>
              <a:rPr lang="en-US" dirty="0"/>
              <a:t>Classes and Interfaces in </a:t>
            </a:r>
            <a:r>
              <a:rPr lang="en-US" dirty="0" smtClean="0"/>
              <a:t>POI</a:t>
            </a:r>
          </a:p>
          <a:p>
            <a:r>
              <a:rPr lang="en-US" dirty="0" smtClean="0"/>
              <a:t>Read and Write </a:t>
            </a:r>
            <a:r>
              <a:rPr lang="en-US" dirty="0"/>
              <a:t>Data </a:t>
            </a:r>
            <a:r>
              <a:rPr lang="en-US" dirty="0" smtClean="0"/>
              <a:t>in Excel </a:t>
            </a:r>
          </a:p>
          <a:p>
            <a:r>
              <a:rPr lang="en-US" dirty="0" err="1"/>
              <a:t>JavascriptExecutor</a:t>
            </a:r>
            <a:r>
              <a:rPr lang="en-US" dirty="0"/>
              <a:t> in </a:t>
            </a:r>
            <a:r>
              <a:rPr lang="en-US" dirty="0" smtClean="0"/>
              <a:t>selenium</a:t>
            </a:r>
          </a:p>
          <a:p>
            <a:r>
              <a:rPr lang="en-US" dirty="0"/>
              <a:t>Take Screenshot in Selenium </a:t>
            </a:r>
            <a:r>
              <a:rPr lang="en-US" dirty="0" err="1" smtClean="0"/>
              <a:t>WebDriver</a:t>
            </a:r>
            <a:endParaRPr lang="en-US" dirty="0" smtClean="0"/>
          </a:p>
          <a:p>
            <a:r>
              <a:rPr lang="en-US" dirty="0"/>
              <a:t>Handle </a:t>
            </a:r>
            <a:r>
              <a:rPr lang="en-US" dirty="0" err="1"/>
              <a:t>iframe</a:t>
            </a:r>
            <a:r>
              <a:rPr lang="en-US" dirty="0"/>
              <a:t> in </a:t>
            </a:r>
            <a:r>
              <a:rPr lang="en-US" dirty="0" smtClean="0"/>
              <a:t>Selenium</a:t>
            </a:r>
          </a:p>
          <a:p>
            <a:r>
              <a:rPr lang="it-IT" dirty="0"/>
              <a:t>Handle SSL Certificate in </a:t>
            </a:r>
            <a:r>
              <a:rPr lang="it-IT" dirty="0" smtClean="0"/>
              <a:t>Selenium</a:t>
            </a:r>
          </a:p>
          <a:p>
            <a:r>
              <a:rPr lang="en-US" dirty="0"/>
              <a:t>Selenium Grid</a:t>
            </a:r>
            <a:endParaRPr lang="en-US" dirty="0" smtClean="0"/>
          </a:p>
          <a:p>
            <a:endParaRPr lang="en-US" dirty="0"/>
          </a:p>
        </p:txBody>
      </p:sp>
    </p:spTree>
    <p:extLst>
      <p:ext uri="{BB962C8B-B14F-4D97-AF65-F5344CB8AC3E}">
        <p14:creationId xmlns:p14="http://schemas.microsoft.com/office/powerpoint/2010/main" val="268427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r>
              <a:rPr lang="en-US" sz="1600" b="1" dirty="0"/>
              <a:t>Step 3: Start the Node</a:t>
            </a:r>
            <a:endParaRPr lang="en-US" sz="1600" dirty="0"/>
          </a:p>
          <a:p>
            <a:pPr>
              <a:buFont typeface="+mj-lt"/>
              <a:buAutoNum type="arabicPeriod"/>
            </a:pPr>
            <a:r>
              <a:rPr lang="en-US" sz="1600" dirty="0"/>
              <a:t>Open a new command prompt or terminal window.</a:t>
            </a:r>
          </a:p>
          <a:p>
            <a:pPr>
              <a:buFont typeface="+mj-lt"/>
              <a:buAutoNum type="arabicPeriod"/>
            </a:pPr>
            <a:r>
              <a:rPr lang="en-US" sz="1600" dirty="0"/>
              <a:t>Navigate to the directory where you saved the Selenium Server Jar file.</a:t>
            </a:r>
          </a:p>
          <a:p>
            <a:pPr>
              <a:buFont typeface="+mj-lt"/>
              <a:buAutoNum type="arabicPeriod"/>
            </a:pPr>
            <a:r>
              <a:rPr lang="en-US" sz="1600" dirty="0"/>
              <a:t>Type the following command to start the Selenium Grid Node:</a:t>
            </a:r>
          </a:p>
          <a:p>
            <a:pPr marL="0" indent="0">
              <a:buNone/>
            </a:pPr>
            <a:r>
              <a:rPr lang="en-US" sz="1600" b="1" dirty="0"/>
              <a:t>java </a:t>
            </a:r>
            <a:r>
              <a:rPr lang="en-US" sz="1600" b="1" dirty="0" smtClean="0"/>
              <a:t>-</a:t>
            </a:r>
            <a:r>
              <a:rPr lang="en-US" sz="1600" b="1" dirty="0"/>
              <a:t>jar selenium-server-standalone-x.xx.x.jar node </a:t>
            </a:r>
            <a:r>
              <a:rPr lang="en-US" sz="1600" b="1" dirty="0" smtClean="0"/>
              <a:t>--detect-drivers true</a:t>
            </a:r>
          </a:p>
          <a:p>
            <a:pPr marL="0" indent="0">
              <a:buNone/>
            </a:pPr>
            <a:r>
              <a:rPr lang="en-US" sz="1600" b="1" dirty="0"/>
              <a:t>java -jar selenium-server-standalone-x.xx.x.jar node --detect-drivers </a:t>
            </a:r>
            <a:r>
              <a:rPr lang="en-US" sz="1600" b="1" dirty="0" smtClean="0"/>
              <a:t>true –publish-events tcp://&lt;HubIP&gt;:4442 –subscribe-events tcp://&lt;Hub IP&gt;:4443</a:t>
            </a:r>
            <a:endParaRPr lang="en-US" sz="1600" b="1" dirty="0"/>
          </a:p>
          <a:p>
            <a:pPr marL="0" indent="0">
              <a:buNone/>
            </a:pPr>
            <a:endParaRPr lang="en-US" sz="1600" b="1" dirty="0"/>
          </a:p>
          <a:p>
            <a:pPr>
              <a:buFont typeface="+mj-lt"/>
              <a:buAutoNum type="arabicPeriod" startAt="4"/>
            </a:pPr>
            <a:r>
              <a:rPr lang="en-US" sz="1600" dirty="0"/>
              <a:t>Press enter to start the node.</a:t>
            </a:r>
          </a:p>
          <a:p>
            <a:pPr marL="0" indent="0">
              <a:buNone/>
            </a:pPr>
            <a:endParaRPr lang="en-US" sz="1600" dirty="0"/>
          </a:p>
        </p:txBody>
      </p:sp>
    </p:spTree>
    <p:extLst>
      <p:ext uri="{BB962C8B-B14F-4D97-AF65-F5344CB8AC3E}">
        <p14:creationId xmlns:p14="http://schemas.microsoft.com/office/powerpoint/2010/main" val="637759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pPr marL="0" indent="0">
              <a:buNone/>
            </a:pPr>
            <a:r>
              <a:rPr lang="en-US" sz="1600" b="1" dirty="0"/>
              <a:t>Step 4: </a:t>
            </a:r>
            <a:r>
              <a:rPr lang="en-US" sz="1600" b="1" dirty="0" smtClean="0"/>
              <a:t>Write </a:t>
            </a:r>
            <a:r>
              <a:rPr lang="en-US" sz="1600" b="1" dirty="0"/>
              <a:t>the </a:t>
            </a:r>
            <a:r>
              <a:rPr lang="en-US" sz="1600" b="1" dirty="0" smtClean="0"/>
              <a:t>Test:</a:t>
            </a:r>
          </a:p>
          <a:p>
            <a:r>
              <a:rPr lang="en-US" sz="1600" dirty="0"/>
              <a:t>Create a new Java project in your preferred IDE.</a:t>
            </a:r>
          </a:p>
          <a:p>
            <a:r>
              <a:rPr lang="en-US" sz="1600" dirty="0"/>
              <a:t>Add the following dependencies to your pom.xml file:</a:t>
            </a:r>
          </a:p>
          <a:p>
            <a:pPr marL="0" indent="0">
              <a:buNone/>
            </a:pPr>
            <a:endParaRPr lang="en-US" sz="1600" dirty="0"/>
          </a:p>
        </p:txBody>
      </p:sp>
      <p:pic>
        <p:nvPicPr>
          <p:cNvPr id="2" name="Picture 1"/>
          <p:cNvPicPr>
            <a:picLocks noChangeAspect="1"/>
          </p:cNvPicPr>
          <p:nvPr/>
        </p:nvPicPr>
        <p:blipFill rotWithShape="1">
          <a:blip r:embed="rId2"/>
          <a:srcRect t="1849"/>
          <a:stretch/>
        </p:blipFill>
        <p:spPr>
          <a:xfrm>
            <a:off x="945608" y="3522845"/>
            <a:ext cx="6541267" cy="2492943"/>
          </a:xfrm>
          <a:prstGeom prst="rect">
            <a:avLst/>
          </a:prstGeom>
        </p:spPr>
      </p:pic>
    </p:spTree>
    <p:extLst>
      <p:ext uri="{BB962C8B-B14F-4D97-AF65-F5344CB8AC3E}">
        <p14:creationId xmlns:p14="http://schemas.microsoft.com/office/powerpoint/2010/main" val="1803426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pPr marL="0" indent="0">
              <a:buNone/>
            </a:pPr>
            <a:r>
              <a:rPr lang="en-US" sz="1600" dirty="0"/>
              <a:t>Write the test code to connect to the Selenium Grid Hub and execute the test on a remote node</a:t>
            </a:r>
            <a:r>
              <a:rPr lang="en-US" sz="1600" dirty="0" smtClean="0"/>
              <a: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a:t>Replace the URL in the </a:t>
            </a:r>
            <a:r>
              <a:rPr lang="en-US" sz="1600" dirty="0" err="1"/>
              <a:t>RemoteWebDriver</a:t>
            </a:r>
            <a:r>
              <a:rPr lang="en-US" sz="1600" dirty="0"/>
              <a:t> constructor with the URL of the Selenium Grid Hub.</a:t>
            </a:r>
          </a:p>
          <a:p>
            <a:pPr marL="0" indent="0">
              <a:buNone/>
            </a:pPr>
            <a:r>
              <a:rPr lang="en-US" sz="1600" b="1" dirty="0"/>
              <a:t>Step 5: Run the Test</a:t>
            </a:r>
            <a:endParaRPr lang="en-US" sz="1600" dirty="0"/>
          </a:p>
          <a:p>
            <a:pPr marL="0" indent="0">
              <a:buNone/>
            </a:pPr>
            <a:endParaRPr lang="en-US" sz="1600" dirty="0"/>
          </a:p>
        </p:txBody>
      </p:sp>
      <p:pic>
        <p:nvPicPr>
          <p:cNvPr id="3" name="Picture 2"/>
          <p:cNvPicPr>
            <a:picLocks noChangeAspect="1"/>
          </p:cNvPicPr>
          <p:nvPr/>
        </p:nvPicPr>
        <p:blipFill rotWithShape="1">
          <a:blip r:embed="rId2"/>
          <a:srcRect l="240" r="1"/>
          <a:stretch/>
        </p:blipFill>
        <p:spPr>
          <a:xfrm>
            <a:off x="596766" y="2821281"/>
            <a:ext cx="10914818" cy="2790247"/>
          </a:xfrm>
          <a:prstGeom prst="rect">
            <a:avLst/>
          </a:prstGeom>
        </p:spPr>
      </p:pic>
    </p:spTree>
    <p:extLst>
      <p:ext uri="{BB962C8B-B14F-4D97-AF65-F5344CB8AC3E}">
        <p14:creationId xmlns:p14="http://schemas.microsoft.com/office/powerpoint/2010/main" val="2870408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Summary</a:t>
            </a:r>
            <a:endParaRPr lang="en-US" dirty="0"/>
          </a:p>
        </p:txBody>
      </p:sp>
      <p:sp>
        <p:nvSpPr>
          <p:cNvPr id="3" name="Content Placeholder 2"/>
          <p:cNvSpPr>
            <a:spLocks noGrp="1"/>
          </p:cNvSpPr>
          <p:nvPr>
            <p:ph idx="1"/>
          </p:nvPr>
        </p:nvSpPr>
        <p:spPr>
          <a:xfrm>
            <a:off x="490811" y="2343617"/>
            <a:ext cx="11232760" cy="4259314"/>
          </a:xfrm>
        </p:spPr>
        <p:txBody>
          <a:bodyPr>
            <a:normAutofit fontScale="85000" lnSpcReduction="20000"/>
          </a:bodyPr>
          <a:lstStyle/>
          <a:p>
            <a:r>
              <a:rPr lang="en-US" dirty="0"/>
              <a:t>Apache POI in Selenium: We covered how to use Apache POI library to read and write data to Excel files in Selenium. We also discussed the classes and interfaces available in POI.</a:t>
            </a:r>
          </a:p>
          <a:p>
            <a:endParaRPr lang="en-US" dirty="0"/>
          </a:p>
          <a:p>
            <a:r>
              <a:rPr lang="en-US" dirty="0" err="1"/>
              <a:t>JavascriptExecutor</a:t>
            </a:r>
            <a:r>
              <a:rPr lang="en-US" dirty="0"/>
              <a:t> in Selenium: We learned how to execute </a:t>
            </a:r>
            <a:r>
              <a:rPr lang="en-US" dirty="0" err="1"/>
              <a:t>Javascript</a:t>
            </a:r>
            <a:r>
              <a:rPr lang="en-US" dirty="0"/>
              <a:t> code in Selenium using the </a:t>
            </a:r>
            <a:r>
              <a:rPr lang="en-US" dirty="0" err="1"/>
              <a:t>JavascriptExecutor</a:t>
            </a:r>
            <a:r>
              <a:rPr lang="en-US" dirty="0"/>
              <a:t> interface. We also covered the methods available in </a:t>
            </a:r>
            <a:r>
              <a:rPr lang="en-US" dirty="0" err="1"/>
              <a:t>JavascriptExecutor</a:t>
            </a:r>
            <a:r>
              <a:rPr lang="en-US" dirty="0"/>
              <a:t>.</a:t>
            </a:r>
          </a:p>
          <a:p>
            <a:endParaRPr lang="en-US" dirty="0"/>
          </a:p>
          <a:p>
            <a:r>
              <a:rPr lang="en-US" dirty="0"/>
              <a:t>Take Screenshot in Selenium </a:t>
            </a:r>
            <a:r>
              <a:rPr lang="en-US" dirty="0" err="1"/>
              <a:t>WebDriver</a:t>
            </a:r>
            <a:r>
              <a:rPr lang="en-US" dirty="0"/>
              <a:t>: We discussed how to take screenshots of web pages in Selenium </a:t>
            </a:r>
            <a:r>
              <a:rPr lang="en-US" dirty="0" err="1"/>
              <a:t>WebDriver</a:t>
            </a:r>
            <a:r>
              <a:rPr lang="en-US" dirty="0"/>
              <a:t> using the </a:t>
            </a:r>
            <a:r>
              <a:rPr lang="en-US" dirty="0" err="1"/>
              <a:t>TakesScreenshot</a:t>
            </a:r>
            <a:r>
              <a:rPr lang="en-US" dirty="0"/>
              <a:t> interface.</a:t>
            </a:r>
          </a:p>
          <a:p>
            <a:endParaRPr lang="en-US" dirty="0"/>
          </a:p>
          <a:p>
            <a:r>
              <a:rPr lang="en-US" dirty="0"/>
              <a:t>Handle </a:t>
            </a:r>
            <a:r>
              <a:rPr lang="en-US" dirty="0" err="1"/>
              <a:t>iframe</a:t>
            </a:r>
            <a:r>
              <a:rPr lang="en-US" dirty="0"/>
              <a:t> in Selenium: We covered how to handle </a:t>
            </a:r>
            <a:r>
              <a:rPr lang="en-US" dirty="0" err="1"/>
              <a:t>iframes</a:t>
            </a:r>
            <a:r>
              <a:rPr lang="en-US" dirty="0"/>
              <a:t> in Selenium </a:t>
            </a:r>
            <a:r>
              <a:rPr lang="en-US" dirty="0" err="1"/>
              <a:t>WebDriver</a:t>
            </a:r>
            <a:r>
              <a:rPr lang="en-US" dirty="0"/>
              <a:t> using the </a:t>
            </a:r>
            <a:r>
              <a:rPr lang="en-US" dirty="0" err="1"/>
              <a:t>switchTo</a:t>
            </a:r>
            <a:r>
              <a:rPr lang="en-US" dirty="0"/>
              <a:t>() method.</a:t>
            </a:r>
          </a:p>
          <a:p>
            <a:endParaRPr lang="en-US" dirty="0"/>
          </a:p>
          <a:p>
            <a:r>
              <a:rPr lang="en-US" dirty="0"/>
              <a:t>Handle SSL Certificate in Selenium: We learned how to handle SSL certificate errors in Selenium </a:t>
            </a:r>
            <a:r>
              <a:rPr lang="en-US" dirty="0" err="1"/>
              <a:t>WebDriver</a:t>
            </a:r>
            <a:r>
              <a:rPr lang="en-US" dirty="0"/>
              <a:t> using the </a:t>
            </a:r>
            <a:r>
              <a:rPr lang="en-US" dirty="0" err="1"/>
              <a:t>DesiredCapabilities</a:t>
            </a:r>
            <a:r>
              <a:rPr lang="en-US" dirty="0"/>
              <a:t> class.</a:t>
            </a:r>
          </a:p>
          <a:p>
            <a:endParaRPr lang="en-US" dirty="0"/>
          </a:p>
          <a:p>
            <a:r>
              <a:rPr lang="en-US" dirty="0"/>
              <a:t>Selenium Grid: We discussed what Selenium Grid is and how to set it up, along with complete Java code.</a:t>
            </a:r>
          </a:p>
        </p:txBody>
      </p:sp>
    </p:spTree>
    <p:extLst>
      <p:ext uri="{BB962C8B-B14F-4D97-AF65-F5344CB8AC3E}">
        <p14:creationId xmlns:p14="http://schemas.microsoft.com/office/powerpoint/2010/main" val="344971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POI in Selenium</a:t>
            </a:r>
          </a:p>
        </p:txBody>
      </p:sp>
      <p:sp>
        <p:nvSpPr>
          <p:cNvPr id="3" name="Content Placeholder 2"/>
          <p:cNvSpPr>
            <a:spLocks noGrp="1"/>
          </p:cNvSpPr>
          <p:nvPr>
            <p:ph idx="1"/>
          </p:nvPr>
        </p:nvSpPr>
        <p:spPr>
          <a:xfrm>
            <a:off x="462013" y="2319688"/>
            <a:ext cx="11261557" cy="4109988"/>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Apache POI is a popular Java library used in Selenium for reading and writing Excel files. It provides a set of classes and methods to </a:t>
            </a:r>
            <a:r>
              <a:rPr lang="en-US" dirty="0" smtClean="0">
                <a:latin typeface="Times New Roman" panose="02020603050405020304" pitchFamily="18" charset="0"/>
                <a:cs typeface="Times New Roman" panose="02020603050405020304" pitchFamily="18" charset="0"/>
              </a:rPr>
              <a:t>work </a:t>
            </a:r>
            <a:r>
              <a:rPr lang="en-US" dirty="0">
                <a:latin typeface="Times New Roman" panose="02020603050405020304" pitchFamily="18" charset="0"/>
                <a:cs typeface="Times New Roman" panose="02020603050405020304" pitchFamily="18" charset="0"/>
              </a:rPr>
              <a:t>with Excel files, such as XLS and XLSX</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Some key points about Apache POI in Selenium are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Apache POI supports both reading and writing data to Excel files.</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HSSFWorkbook</a:t>
            </a:r>
            <a:r>
              <a:rPr lang="en-US" dirty="0">
                <a:latin typeface="Times New Roman" panose="02020603050405020304" pitchFamily="18" charset="0"/>
                <a:cs typeface="Times New Roman" panose="02020603050405020304" pitchFamily="18" charset="0"/>
              </a:rPr>
              <a:t> class is used to represent the Excel workbook, while the </a:t>
            </a:r>
            <a:r>
              <a:rPr lang="en-US" dirty="0" err="1">
                <a:latin typeface="Times New Roman" panose="02020603050405020304" pitchFamily="18" charset="0"/>
                <a:cs typeface="Times New Roman" panose="02020603050405020304" pitchFamily="18" charset="0"/>
              </a:rPr>
              <a:t>HSSFSheet</a:t>
            </a:r>
            <a:r>
              <a:rPr lang="en-US" dirty="0">
                <a:latin typeface="Times New Roman" panose="02020603050405020304" pitchFamily="18" charset="0"/>
                <a:cs typeface="Times New Roman" panose="02020603050405020304" pitchFamily="18" charset="0"/>
              </a:rPr>
              <a:t> class is used to represent the sheet within the workbook.</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HSSFRow</a:t>
            </a:r>
            <a:r>
              <a:rPr lang="en-US" dirty="0">
                <a:latin typeface="Times New Roman" panose="02020603050405020304" pitchFamily="18" charset="0"/>
                <a:cs typeface="Times New Roman" panose="02020603050405020304" pitchFamily="18" charset="0"/>
              </a:rPr>
              <a:t> class represents a row within a sheet, and the </a:t>
            </a:r>
            <a:r>
              <a:rPr lang="en-US" dirty="0" err="1">
                <a:latin typeface="Times New Roman" panose="02020603050405020304" pitchFamily="18" charset="0"/>
                <a:cs typeface="Times New Roman" panose="02020603050405020304" pitchFamily="18" charset="0"/>
              </a:rPr>
              <a:t>HSSFCell</a:t>
            </a:r>
            <a:r>
              <a:rPr lang="en-US" dirty="0">
                <a:latin typeface="Times New Roman" panose="02020603050405020304" pitchFamily="18" charset="0"/>
                <a:cs typeface="Times New Roman" panose="02020603050405020304" pitchFamily="18" charset="0"/>
              </a:rPr>
              <a:t> class represents a cell within a row.</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XSSFWorkbook</a:t>
            </a:r>
            <a:r>
              <a:rPr lang="en-US" dirty="0">
                <a:latin typeface="Times New Roman" panose="02020603050405020304" pitchFamily="18" charset="0"/>
                <a:cs typeface="Times New Roman" panose="02020603050405020304" pitchFamily="18" charset="0"/>
              </a:rPr>
              <a:t> class is used to represent the Excel workbook in the newer XLSX format.</a:t>
            </a:r>
          </a:p>
          <a:p>
            <a:pPr algn="just"/>
            <a:r>
              <a:rPr lang="en-US" dirty="0">
                <a:latin typeface="Times New Roman" panose="02020603050405020304" pitchFamily="18" charset="0"/>
                <a:cs typeface="Times New Roman" panose="02020603050405020304" pitchFamily="18" charset="0"/>
              </a:rPr>
              <a:t>Apache POI also provides classes to work with formulas, styles, and charts within Excel files.</a:t>
            </a:r>
          </a:p>
          <a:p>
            <a:pPr algn="just"/>
            <a:r>
              <a:rPr lang="en-US" dirty="0">
                <a:latin typeface="Times New Roman" panose="02020603050405020304" pitchFamily="18" charset="0"/>
                <a:cs typeface="Times New Roman" panose="02020603050405020304" pitchFamily="18" charset="0"/>
              </a:rPr>
              <a:t>By using Apache POI in Selenium, test data can be read from Excel files and used in test scripts, or test results can be written back to the Excel file for analysis.</a:t>
            </a:r>
          </a:p>
          <a:p>
            <a:pPr algn="just"/>
            <a:r>
              <a:rPr lang="en-US" dirty="0">
                <a:latin typeface="Times New Roman" panose="02020603050405020304" pitchFamily="18" charset="0"/>
                <a:cs typeface="Times New Roman" panose="02020603050405020304" pitchFamily="18" charset="0"/>
              </a:rPr>
              <a:t>Apache POI can be used to perform data-driven testing in Selenium by reading test data from Excel files.</a:t>
            </a:r>
          </a:p>
          <a:p>
            <a:pPr algn="just"/>
            <a:r>
              <a:rPr lang="en-US" dirty="0">
                <a:latin typeface="Times New Roman" panose="02020603050405020304" pitchFamily="18" charset="0"/>
                <a:cs typeface="Times New Roman" panose="02020603050405020304" pitchFamily="18" charset="0"/>
              </a:rPr>
              <a:t>Apache POI is an open-source library and can be easily integrated into Selenium projects.</a:t>
            </a:r>
          </a:p>
        </p:txBody>
      </p:sp>
    </p:spTree>
    <p:extLst>
      <p:ext uri="{BB962C8B-B14F-4D97-AF65-F5344CB8AC3E}">
        <p14:creationId xmlns:p14="http://schemas.microsoft.com/office/powerpoint/2010/main" val="1423041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Interfaces in POI</a:t>
            </a:r>
          </a:p>
        </p:txBody>
      </p:sp>
      <p:sp>
        <p:nvSpPr>
          <p:cNvPr id="3" name="Content Placeholder 2"/>
          <p:cNvSpPr>
            <a:spLocks noGrp="1"/>
          </p:cNvSpPr>
          <p:nvPr>
            <p:ph idx="1"/>
          </p:nvPr>
        </p:nvSpPr>
        <p:spPr>
          <a:xfrm>
            <a:off x="490889" y="2358188"/>
            <a:ext cx="11386685" cy="4283244"/>
          </a:xfrm>
        </p:spPr>
        <p:txBody>
          <a:bodyPr>
            <a:normAutofit/>
          </a:bodyPr>
          <a:lstStyle/>
          <a:p>
            <a:r>
              <a:rPr lang="en-US" b="1" dirty="0" err="1"/>
              <a:t>HSSFWorkbook</a:t>
            </a:r>
            <a:r>
              <a:rPr lang="en-US" b="1" dirty="0"/>
              <a:t>:</a:t>
            </a:r>
            <a:r>
              <a:rPr lang="en-US" dirty="0"/>
              <a:t> This class represents an Excel workbook in memory and provides methods for reading, creating, and modifying Excel files</a:t>
            </a:r>
            <a:r>
              <a:rPr lang="en-US" dirty="0" smtClean="0"/>
              <a:t>.</a:t>
            </a:r>
            <a:endParaRPr lang="en-US" dirty="0"/>
          </a:p>
          <a:p>
            <a:r>
              <a:rPr lang="en-US" b="1" dirty="0" err="1"/>
              <a:t>HSSFSheet</a:t>
            </a:r>
            <a:r>
              <a:rPr lang="en-US" b="1" dirty="0"/>
              <a:t>:</a:t>
            </a:r>
            <a:r>
              <a:rPr lang="en-US" dirty="0"/>
              <a:t> This class represents a worksheet in an Excel workbook and provides methods for working with cells, rows, and columns</a:t>
            </a:r>
            <a:r>
              <a:rPr lang="en-US" dirty="0" smtClean="0"/>
              <a:t>.</a:t>
            </a:r>
            <a:endParaRPr lang="en-US" dirty="0"/>
          </a:p>
          <a:p>
            <a:r>
              <a:rPr lang="en-US" b="1" dirty="0" err="1"/>
              <a:t>HSSFRow</a:t>
            </a:r>
            <a:r>
              <a:rPr lang="en-US" b="1" dirty="0"/>
              <a:t>:</a:t>
            </a:r>
            <a:r>
              <a:rPr lang="en-US" dirty="0"/>
              <a:t> This class represents a row in an Excel worksheet and provides methods for working with cells in that row</a:t>
            </a:r>
            <a:r>
              <a:rPr lang="en-US" dirty="0" smtClean="0"/>
              <a:t>.</a:t>
            </a:r>
          </a:p>
          <a:p>
            <a:r>
              <a:rPr lang="en-US" b="1" dirty="0" err="1"/>
              <a:t>HSSFCell</a:t>
            </a:r>
            <a:r>
              <a:rPr lang="en-US" b="1" dirty="0"/>
              <a:t>:</a:t>
            </a:r>
            <a:r>
              <a:rPr lang="en-US" dirty="0"/>
              <a:t> This class represents a cell in an Excel worksheet and provides methods for getting and setting the value, style, and other properties of the cell</a:t>
            </a:r>
            <a:r>
              <a:rPr lang="en-US" dirty="0" smtClean="0"/>
              <a:t>.</a:t>
            </a:r>
            <a:endParaRPr lang="en-US" dirty="0"/>
          </a:p>
          <a:p>
            <a:r>
              <a:rPr lang="en-US" b="1" dirty="0" err="1"/>
              <a:t>HSSFCellStyle</a:t>
            </a:r>
            <a:r>
              <a:rPr lang="en-US" b="1" dirty="0"/>
              <a:t>:</a:t>
            </a:r>
            <a:r>
              <a:rPr lang="en-US" dirty="0"/>
              <a:t> This class represents a style for a cell or a range of cells in an Excel worksheet and provides methods for setting font, background color, borders, and other formatting options</a:t>
            </a:r>
            <a:r>
              <a:rPr lang="en-US" dirty="0" smtClean="0"/>
              <a:t>.</a:t>
            </a:r>
            <a:endParaRPr lang="en-US" dirty="0"/>
          </a:p>
          <a:p>
            <a:r>
              <a:rPr lang="en-US" b="1" dirty="0" err="1"/>
              <a:t>XSSFWorkbook</a:t>
            </a:r>
            <a:r>
              <a:rPr lang="en-US" b="1" dirty="0"/>
              <a:t>:</a:t>
            </a:r>
            <a:r>
              <a:rPr lang="en-US" dirty="0"/>
              <a:t> This class is similar to </a:t>
            </a:r>
            <a:r>
              <a:rPr lang="en-US" dirty="0" err="1"/>
              <a:t>HSSFWorkbook</a:t>
            </a:r>
            <a:r>
              <a:rPr lang="en-US" dirty="0"/>
              <a:t> but is used for working with the newer .</a:t>
            </a:r>
            <a:r>
              <a:rPr lang="en-US" dirty="0" err="1"/>
              <a:t>xlsx</a:t>
            </a:r>
            <a:r>
              <a:rPr lang="en-US" dirty="0"/>
              <a:t> file format introduced in Excel 2007.</a:t>
            </a:r>
          </a:p>
        </p:txBody>
      </p:sp>
    </p:spTree>
    <p:extLst>
      <p:ext uri="{BB962C8B-B14F-4D97-AF65-F5344CB8AC3E}">
        <p14:creationId xmlns:p14="http://schemas.microsoft.com/office/powerpoint/2010/main" val="132212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Interfaces in POI</a:t>
            </a:r>
          </a:p>
        </p:txBody>
      </p:sp>
      <p:sp>
        <p:nvSpPr>
          <p:cNvPr id="3" name="Content Placeholder 2"/>
          <p:cNvSpPr>
            <a:spLocks noGrp="1"/>
          </p:cNvSpPr>
          <p:nvPr>
            <p:ph idx="1"/>
          </p:nvPr>
        </p:nvSpPr>
        <p:spPr>
          <a:xfrm>
            <a:off x="490889" y="2358188"/>
            <a:ext cx="11386685" cy="4283244"/>
          </a:xfrm>
        </p:spPr>
        <p:txBody>
          <a:bodyPr>
            <a:normAutofit/>
          </a:bodyPr>
          <a:lstStyle/>
          <a:p>
            <a:r>
              <a:rPr lang="en-US" b="1" dirty="0" err="1"/>
              <a:t>XSSFSheet</a:t>
            </a:r>
            <a:r>
              <a:rPr lang="en-US" b="1" dirty="0"/>
              <a:t>, </a:t>
            </a:r>
            <a:r>
              <a:rPr lang="en-US" b="1" dirty="0" err="1"/>
              <a:t>XSSFRow</a:t>
            </a:r>
            <a:r>
              <a:rPr lang="en-US" b="1" dirty="0"/>
              <a:t>, and </a:t>
            </a:r>
            <a:r>
              <a:rPr lang="en-US" b="1" dirty="0" err="1"/>
              <a:t>XSSFCell</a:t>
            </a:r>
            <a:r>
              <a:rPr lang="en-US" dirty="0"/>
              <a:t>: These classes are similar to their HSSF counterparts but are used for working with .</a:t>
            </a:r>
            <a:r>
              <a:rPr lang="en-US" dirty="0" err="1"/>
              <a:t>xlsx</a:t>
            </a:r>
            <a:r>
              <a:rPr lang="en-US" dirty="0"/>
              <a:t> files</a:t>
            </a:r>
            <a:r>
              <a:rPr lang="en-US" dirty="0" smtClean="0"/>
              <a:t>.</a:t>
            </a:r>
            <a:endParaRPr lang="en-US" dirty="0"/>
          </a:p>
          <a:p>
            <a:r>
              <a:rPr lang="en-US" b="1" dirty="0"/>
              <a:t>Workbook</a:t>
            </a:r>
            <a:r>
              <a:rPr lang="en-US" dirty="0"/>
              <a:t>: This is an interface that defines common methods for working with Excel workbooks, and is implemented by both </a:t>
            </a:r>
            <a:r>
              <a:rPr lang="en-US" dirty="0" err="1"/>
              <a:t>HSSFWorkbook</a:t>
            </a:r>
            <a:r>
              <a:rPr lang="en-US" dirty="0"/>
              <a:t> and </a:t>
            </a:r>
            <a:r>
              <a:rPr lang="en-US" dirty="0" err="1"/>
              <a:t>XSSFWorkbook</a:t>
            </a:r>
            <a:r>
              <a:rPr lang="en-US" dirty="0" smtClean="0"/>
              <a:t>.</a:t>
            </a:r>
            <a:endParaRPr lang="en-US" dirty="0"/>
          </a:p>
          <a:p>
            <a:r>
              <a:rPr lang="en-US" b="1" dirty="0"/>
              <a:t>Sheet, Row, and Cell</a:t>
            </a:r>
            <a:r>
              <a:rPr lang="en-US" dirty="0"/>
              <a:t>: These are interfaces that define common methods for working with Excel worksheets, rows, and cells, and are implemented by both </a:t>
            </a:r>
            <a:r>
              <a:rPr lang="en-US" dirty="0" err="1"/>
              <a:t>HSSFSheet</a:t>
            </a:r>
            <a:r>
              <a:rPr lang="en-US" dirty="0"/>
              <a:t> and </a:t>
            </a:r>
            <a:r>
              <a:rPr lang="en-US" dirty="0" err="1"/>
              <a:t>XSSFSheet</a:t>
            </a:r>
            <a:r>
              <a:rPr lang="en-US" dirty="0"/>
              <a:t>, </a:t>
            </a:r>
            <a:r>
              <a:rPr lang="en-US" dirty="0" err="1"/>
              <a:t>HSSFRow</a:t>
            </a:r>
            <a:r>
              <a:rPr lang="en-US" dirty="0"/>
              <a:t> and </a:t>
            </a:r>
            <a:r>
              <a:rPr lang="en-US" dirty="0" err="1"/>
              <a:t>XSSFRow</a:t>
            </a:r>
            <a:r>
              <a:rPr lang="en-US" dirty="0"/>
              <a:t>, and </a:t>
            </a:r>
            <a:r>
              <a:rPr lang="en-US" dirty="0" err="1"/>
              <a:t>HSSFCell</a:t>
            </a:r>
            <a:r>
              <a:rPr lang="en-US" dirty="0"/>
              <a:t> and </a:t>
            </a:r>
            <a:r>
              <a:rPr lang="en-US" dirty="0" err="1"/>
              <a:t>XSSFCell</a:t>
            </a:r>
            <a:r>
              <a:rPr lang="en-US" dirty="0"/>
              <a:t>, respectively.</a:t>
            </a:r>
          </a:p>
        </p:txBody>
      </p:sp>
    </p:spTree>
    <p:extLst>
      <p:ext uri="{BB962C8B-B14F-4D97-AF65-F5344CB8AC3E}">
        <p14:creationId xmlns:p14="http://schemas.microsoft.com/office/powerpoint/2010/main" val="1910597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815" t="-1" r="620" b="783"/>
          <a:stretch/>
        </p:blipFill>
        <p:spPr>
          <a:xfrm>
            <a:off x="1281293" y="2298421"/>
            <a:ext cx="8508733" cy="4223625"/>
          </a:xfrm>
          <a:prstGeom prst="rect">
            <a:avLst/>
          </a:prstGeom>
        </p:spPr>
      </p:pic>
      <p:sp>
        <p:nvSpPr>
          <p:cNvPr id="9" name="Title 8"/>
          <p:cNvSpPr>
            <a:spLocks noGrp="1"/>
          </p:cNvSpPr>
          <p:nvPr>
            <p:ph type="title"/>
          </p:nvPr>
        </p:nvSpPr>
        <p:spPr/>
        <p:txBody>
          <a:bodyPr/>
          <a:lstStyle/>
          <a:p>
            <a:r>
              <a:rPr lang="en-US" dirty="0" smtClean="0"/>
              <a:t>Read Data from Excel</a:t>
            </a:r>
            <a:endParaRPr lang="en-US" dirty="0"/>
          </a:p>
        </p:txBody>
      </p:sp>
    </p:spTree>
    <p:extLst>
      <p:ext uri="{BB962C8B-B14F-4D97-AF65-F5344CB8AC3E}">
        <p14:creationId xmlns:p14="http://schemas.microsoft.com/office/powerpoint/2010/main" val="236818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213" y="2305010"/>
            <a:ext cx="9330705" cy="4365298"/>
          </a:xfrm>
          <a:prstGeom prst="rect">
            <a:avLst/>
          </a:prstGeom>
        </p:spPr>
      </p:pic>
      <p:sp>
        <p:nvSpPr>
          <p:cNvPr id="3" name="Title 2"/>
          <p:cNvSpPr>
            <a:spLocks noGrp="1"/>
          </p:cNvSpPr>
          <p:nvPr>
            <p:ph type="title"/>
          </p:nvPr>
        </p:nvSpPr>
        <p:spPr/>
        <p:txBody>
          <a:bodyPr/>
          <a:lstStyle/>
          <a:p>
            <a:r>
              <a:rPr lang="en-US" dirty="0" smtClean="0"/>
              <a:t>Write data in Excel</a:t>
            </a:r>
            <a:endParaRPr lang="en-US" dirty="0"/>
          </a:p>
        </p:txBody>
      </p:sp>
    </p:spTree>
    <p:extLst>
      <p:ext uri="{BB962C8B-B14F-4D97-AF65-F5344CB8AC3E}">
        <p14:creationId xmlns:p14="http://schemas.microsoft.com/office/powerpoint/2010/main" val="2650783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JavascriptExecutor</a:t>
            </a:r>
            <a:r>
              <a:rPr lang="en-US" dirty="0"/>
              <a:t> in selenium</a:t>
            </a:r>
          </a:p>
        </p:txBody>
      </p:sp>
      <p:sp>
        <p:nvSpPr>
          <p:cNvPr id="4" name="Content Placeholder 3"/>
          <p:cNvSpPr>
            <a:spLocks noGrp="1"/>
          </p:cNvSpPr>
          <p:nvPr>
            <p:ph idx="1"/>
          </p:nvPr>
        </p:nvSpPr>
        <p:spPr>
          <a:xfrm>
            <a:off x="471560" y="2430245"/>
            <a:ext cx="11232760" cy="4172686"/>
          </a:xfrm>
        </p:spPr>
        <p:txBody>
          <a:bodyPr/>
          <a:lstStyle/>
          <a:p>
            <a:pPr marL="0" indent="0">
              <a:buNone/>
            </a:pPr>
            <a:r>
              <a:rPr lang="en-US" dirty="0" err="1"/>
              <a:t>JavascriptExecutor</a:t>
            </a:r>
            <a:r>
              <a:rPr lang="en-US" dirty="0"/>
              <a:t> is an interface in Selenium </a:t>
            </a:r>
            <a:r>
              <a:rPr lang="en-US" dirty="0" err="1"/>
              <a:t>WebDriver</a:t>
            </a:r>
            <a:r>
              <a:rPr lang="en-US" dirty="0"/>
              <a:t> that enables executing JavaScript code directly in the browser. It provides a way to interact with the webpage elements that cannot be done through normal Selenium commands</a:t>
            </a:r>
            <a:r>
              <a:rPr lang="en-US" dirty="0" smtClean="0"/>
              <a:t>.</a:t>
            </a:r>
          </a:p>
          <a:p>
            <a:pPr marL="0" indent="0">
              <a:buNone/>
            </a:pPr>
            <a:r>
              <a:rPr lang="en-US" dirty="0" smtClean="0"/>
              <a:t>Some </a:t>
            </a:r>
            <a:r>
              <a:rPr lang="en-US" dirty="0"/>
              <a:t>of the use cases of </a:t>
            </a:r>
            <a:r>
              <a:rPr lang="en-US" dirty="0" err="1"/>
              <a:t>JavascriptExecutor</a:t>
            </a:r>
            <a:r>
              <a:rPr lang="en-US" dirty="0"/>
              <a:t> in Selenium include</a:t>
            </a:r>
            <a:r>
              <a:rPr lang="en-US" dirty="0" smtClean="0"/>
              <a:t>:</a:t>
            </a:r>
          </a:p>
          <a:p>
            <a:r>
              <a:rPr lang="en-US" b="1" dirty="0"/>
              <a:t>Scrolling the webpage</a:t>
            </a:r>
            <a:r>
              <a:rPr lang="en-US" dirty="0"/>
              <a:t>: We can use the </a:t>
            </a:r>
            <a:r>
              <a:rPr lang="en-US" dirty="0" err="1"/>
              <a:t>JavascriptExecutor</a:t>
            </a:r>
            <a:r>
              <a:rPr lang="en-US" dirty="0"/>
              <a:t> to scroll the webpage to a particular element or to a particular position on the webpage.</a:t>
            </a:r>
          </a:p>
          <a:p>
            <a:r>
              <a:rPr lang="en-US" b="1" dirty="0"/>
              <a:t>Clicking hidden elements</a:t>
            </a:r>
            <a:r>
              <a:rPr lang="en-US" dirty="0"/>
              <a:t>: Sometimes, the webpage elements may be hidden due to various reasons. In such cases, we can use </a:t>
            </a:r>
            <a:r>
              <a:rPr lang="en-US" dirty="0" err="1"/>
              <a:t>JavascriptExecutor</a:t>
            </a:r>
            <a:r>
              <a:rPr lang="en-US" dirty="0"/>
              <a:t> to click on these elements.</a:t>
            </a:r>
          </a:p>
          <a:p>
            <a:r>
              <a:rPr lang="en-US" b="1" dirty="0"/>
              <a:t>Handling alerts</a:t>
            </a:r>
            <a:r>
              <a:rPr lang="en-US" dirty="0"/>
              <a:t>: We can use </a:t>
            </a:r>
            <a:r>
              <a:rPr lang="en-US" dirty="0" err="1"/>
              <a:t>JavascriptExecutor</a:t>
            </a:r>
            <a:r>
              <a:rPr lang="en-US" dirty="0"/>
              <a:t> to handle the alerts that are not handled by the normal Selenium commands.</a:t>
            </a:r>
          </a:p>
          <a:p>
            <a:r>
              <a:rPr lang="en-US" b="1" dirty="0"/>
              <a:t>Setting attribute values</a:t>
            </a:r>
            <a:r>
              <a:rPr lang="en-US" dirty="0"/>
              <a:t>: We can use </a:t>
            </a:r>
            <a:r>
              <a:rPr lang="en-US" dirty="0" err="1"/>
              <a:t>JavascriptExecutor</a:t>
            </a:r>
            <a:r>
              <a:rPr lang="en-US" dirty="0"/>
              <a:t> to set the value of attributes of a webpage element.</a:t>
            </a:r>
          </a:p>
          <a:p>
            <a:pPr marL="0" indent="0">
              <a:buNone/>
            </a:pPr>
            <a:endParaRPr lang="en-US" dirty="0"/>
          </a:p>
        </p:txBody>
      </p:sp>
    </p:spTree>
    <p:extLst>
      <p:ext uri="{BB962C8B-B14F-4D97-AF65-F5344CB8AC3E}">
        <p14:creationId xmlns:p14="http://schemas.microsoft.com/office/powerpoint/2010/main" val="28251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JavascriptExecutor</a:t>
            </a:r>
            <a:r>
              <a:rPr lang="en-US" dirty="0"/>
              <a:t> in selenium</a:t>
            </a:r>
          </a:p>
        </p:txBody>
      </p:sp>
      <p:sp>
        <p:nvSpPr>
          <p:cNvPr id="4" name="Content Placeholder 3"/>
          <p:cNvSpPr>
            <a:spLocks noGrp="1"/>
          </p:cNvSpPr>
          <p:nvPr>
            <p:ph idx="1"/>
          </p:nvPr>
        </p:nvSpPr>
        <p:spPr>
          <a:xfrm>
            <a:off x="471560" y="2430245"/>
            <a:ext cx="11232760" cy="4172686"/>
          </a:xfrm>
        </p:spPr>
        <p:txBody>
          <a:bodyPr/>
          <a:lstStyle/>
          <a:p>
            <a:pPr marL="0" indent="0">
              <a:buNone/>
            </a:pPr>
            <a:r>
              <a:rPr lang="en-US" dirty="0"/>
              <a:t>To use </a:t>
            </a:r>
            <a:r>
              <a:rPr lang="en-US" dirty="0" err="1"/>
              <a:t>JavascriptExecutor</a:t>
            </a:r>
            <a:r>
              <a:rPr lang="en-US" dirty="0"/>
              <a:t> in Selenium, we first need to create an instance of it using the </a:t>
            </a:r>
            <a:r>
              <a:rPr lang="en-US" dirty="0" err="1"/>
              <a:t>WebDriver</a:t>
            </a:r>
            <a:r>
              <a:rPr lang="en-US" dirty="0"/>
              <a:t> instance. Here is an example code snippet to scroll down the webpage using </a:t>
            </a:r>
            <a:r>
              <a:rPr lang="en-US" dirty="0" err="1"/>
              <a:t>JavascriptExecutor</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In the above example, we are creating an instance of </a:t>
            </a:r>
            <a:r>
              <a:rPr lang="en-US" dirty="0" err="1"/>
              <a:t>JavascriptExecutor</a:t>
            </a:r>
            <a:r>
              <a:rPr lang="en-US" dirty="0"/>
              <a:t> using the </a:t>
            </a:r>
            <a:r>
              <a:rPr lang="en-US" dirty="0" err="1"/>
              <a:t>WebDriver</a:t>
            </a:r>
            <a:r>
              <a:rPr lang="en-US" dirty="0"/>
              <a:t> instance 'driver'. We are then using the </a:t>
            </a:r>
            <a:r>
              <a:rPr lang="en-US" dirty="0" err="1"/>
              <a:t>executeScript</a:t>
            </a:r>
            <a:r>
              <a:rPr lang="en-US" dirty="0"/>
              <a:t>() method of </a:t>
            </a:r>
            <a:r>
              <a:rPr lang="en-US" dirty="0" err="1"/>
              <a:t>JavascriptExecutor</a:t>
            </a:r>
            <a:r>
              <a:rPr lang="en-US" dirty="0"/>
              <a:t> to scroll the webpage down by 500 pixels.</a:t>
            </a:r>
          </a:p>
        </p:txBody>
      </p:sp>
      <p:pic>
        <p:nvPicPr>
          <p:cNvPr id="2" name="Picture 1"/>
          <p:cNvPicPr>
            <a:picLocks noChangeAspect="1"/>
          </p:cNvPicPr>
          <p:nvPr/>
        </p:nvPicPr>
        <p:blipFill>
          <a:blip r:embed="rId2"/>
          <a:stretch>
            <a:fillRect/>
          </a:stretch>
        </p:blipFill>
        <p:spPr>
          <a:xfrm>
            <a:off x="936718" y="3081710"/>
            <a:ext cx="8979649" cy="1172656"/>
          </a:xfrm>
          <a:prstGeom prst="rect">
            <a:avLst/>
          </a:prstGeom>
        </p:spPr>
      </p:pic>
    </p:spTree>
    <p:extLst>
      <p:ext uri="{BB962C8B-B14F-4D97-AF65-F5344CB8AC3E}">
        <p14:creationId xmlns:p14="http://schemas.microsoft.com/office/powerpoint/2010/main" val="2168123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610</TotalTime>
  <Words>1703</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Century Gothic</vt:lpstr>
      <vt:lpstr>Times New Roman</vt:lpstr>
      <vt:lpstr>Wingdings 3</vt:lpstr>
      <vt:lpstr>Ion Boardroom</vt:lpstr>
      <vt:lpstr>Advanced Selenium Topics-2</vt:lpstr>
      <vt:lpstr>Topics that will Covered</vt:lpstr>
      <vt:lpstr>Apache POI in Selenium</vt:lpstr>
      <vt:lpstr>Classes and Interfaces in POI</vt:lpstr>
      <vt:lpstr>Classes and Interfaces in POI</vt:lpstr>
      <vt:lpstr>Read Data from Excel</vt:lpstr>
      <vt:lpstr>Write data in Excel</vt:lpstr>
      <vt:lpstr>JavascriptExecutor in selenium</vt:lpstr>
      <vt:lpstr>JavascriptExecutor in selenium</vt:lpstr>
      <vt:lpstr>Scrolling using Javascript Executor</vt:lpstr>
      <vt:lpstr>Scrolling using Javascript Executor</vt:lpstr>
      <vt:lpstr>Take Screenshot in Selenium WebDriver</vt:lpstr>
      <vt:lpstr>Handle iframe in Selenium</vt:lpstr>
      <vt:lpstr>Handle iframe in Selenium</vt:lpstr>
      <vt:lpstr>Handle SSL Certificate in Selenium</vt:lpstr>
      <vt:lpstr>Selenium Grid Architecture</vt:lpstr>
      <vt:lpstr>Selenium Grid Architecture</vt:lpstr>
      <vt:lpstr>Selenium Grid Architecture</vt:lpstr>
      <vt:lpstr>Selenium Grid</vt:lpstr>
      <vt:lpstr>Selenium Grid</vt:lpstr>
      <vt:lpstr>Selenium Grid</vt:lpstr>
      <vt:lpstr>Selenium Grid</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Darkprime</dc:creator>
  <cp:lastModifiedBy>Microsoft account</cp:lastModifiedBy>
  <cp:revision>98</cp:revision>
  <dcterms:created xsi:type="dcterms:W3CDTF">2023-03-23T06:02:57Z</dcterms:created>
  <dcterms:modified xsi:type="dcterms:W3CDTF">2023-04-11T14:48:41Z</dcterms:modified>
</cp:coreProperties>
</file>