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6" r:id="rId8"/>
    <p:sldId id="267" r:id="rId9"/>
    <p:sldId id="262" r:id="rId10"/>
    <p:sldId id="263"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izZRHjUTMHLovGtHFWVpA==" hashData="gcD4p3nIiGafl/lEo+iEBHBUyEgTgs/2yiQMDFv5LeVDwI/Eu2xM5JNeBrOv0YgkOzt7oAzGhqqV19NyCFbaL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EA0A2-E307-4ACB-B0C8-470206A31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4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87642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36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46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1713239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47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83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163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140112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6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66576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9D027-BBB3-4095-937C-7BC5ED918B46}"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90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89D027-BBB3-4095-937C-7BC5ED918B46}"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32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963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75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9016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9D027-BBB3-4095-937C-7BC5ED918B46}" type="datetimeFigureOut">
              <a:rPr lang="en-US" smtClean="0"/>
              <a:t>5/6/2023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EA0A2-E307-4ACB-B0C8-470206A31167}" type="slidenum">
              <a:rPr lang="en-US" smtClean="0"/>
              <a:t>‹#›</a:t>
            </a:fld>
            <a:endParaRPr lang="en-US"/>
          </a:p>
        </p:txBody>
      </p:sp>
    </p:spTree>
    <p:extLst>
      <p:ext uri="{BB962C8B-B14F-4D97-AF65-F5344CB8AC3E}">
        <p14:creationId xmlns:p14="http://schemas.microsoft.com/office/powerpoint/2010/main" val="423371113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1 </a:t>
            </a:r>
          </a:p>
          <a:p>
            <a:r>
              <a:rPr lang="en-US" sz="20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Anshul</a:t>
            </a:r>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 </a:t>
            </a:r>
            <a:r>
              <a:rPr lang="en-US" sz="20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Sonpure</a:t>
            </a:r>
            <a:endPar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230" y="978594"/>
            <a:ext cx="7693133"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Test and TestNG.xml</a:t>
            </a:r>
          </a:p>
        </p:txBody>
      </p:sp>
      <p:sp>
        <p:nvSpPr>
          <p:cNvPr id="5" name="Rectangle 4"/>
          <p:cNvSpPr/>
          <p:nvPr/>
        </p:nvSpPr>
        <p:spPr>
          <a:xfrm>
            <a:off x="903533" y="1686480"/>
            <a:ext cx="10531280" cy="3477875"/>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smtClean="0">
                <a:ln w="0"/>
                <a:solidFill>
                  <a:srgbClr val="00B050"/>
                </a:solidFill>
                <a:latin typeface="Comic Sans MS" panose="030F0702030302020204" pitchFamily="66" charset="0"/>
              </a:rPr>
              <a:t>TestNG </a:t>
            </a:r>
            <a:r>
              <a:rPr lang="en-US" sz="2000">
                <a:ln w="0"/>
                <a:solidFill>
                  <a:srgbClr val="00B050"/>
                </a:solidFill>
                <a:latin typeface="Comic Sans MS" panose="030F0702030302020204" pitchFamily="66" charset="0"/>
              </a:rPr>
              <a:t>Test allows you to define a set of test methods, which can be grouped together to form a test suite. You can also define dependencies between different test methods, specify the order in which they should be executed, and configure various parameters for the test execution</a:t>
            </a:r>
            <a:r>
              <a:rPr lang="en-US" sz="200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a:ln w="0"/>
                <a:solidFill>
                  <a:srgbClr val="00B050"/>
                </a:solidFill>
                <a:latin typeface="Comic Sans MS" panose="030F0702030302020204" pitchFamily="66" charset="0"/>
              </a:rPr>
              <a:t>TestNG.xml is an XML configuration file that defines the settings and parameters for the TestNG Test suite. It allows you to configure various aspects of the test execution, such as which test classes should be included, which methods to run, and which groups of tests should be executed.</a:t>
            </a:r>
          </a:p>
          <a:p>
            <a:pPr marL="800100" lvl="1" indent="-342900">
              <a:buFont typeface="Arial" panose="020B0604020202020204" pitchFamily="34" charset="0"/>
              <a:buChar char="•"/>
            </a:pPr>
            <a:r>
              <a:rPr lang="en-US" sz="2000">
                <a:ln w="0"/>
                <a:solidFill>
                  <a:srgbClr val="00B050"/>
                </a:solidFill>
                <a:latin typeface="Comic Sans MS" panose="030F0702030302020204" pitchFamily="66" charset="0"/>
              </a:rPr>
              <a:t>TestNG.xml can be used to define multiple test suites, each with its own configuration settings and test classes. You can also specify different test output directories, listeners, and parameters for each suite</a:t>
            </a:r>
            <a:r>
              <a:rPr lang="en-US" sz="2000" smtClean="0">
                <a:ln w="0"/>
                <a:solidFill>
                  <a:srgbClr val="00B050"/>
                </a:solidFill>
                <a:latin typeface="Comic Sans MS" panose="030F0702030302020204" pitchFamily="66" charset="0"/>
              </a:rPr>
              <a:t>.</a:t>
            </a:r>
            <a:endParaRPr lang="en-US" sz="200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2569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230" y="978594"/>
            <a:ext cx="7693133"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Test and TestNG.xml</a:t>
            </a:r>
          </a:p>
        </p:txBody>
      </p:sp>
      <p:sp>
        <p:nvSpPr>
          <p:cNvPr id="5" name="Rectangle 4"/>
          <p:cNvSpPr/>
          <p:nvPr/>
        </p:nvSpPr>
        <p:spPr>
          <a:xfrm>
            <a:off x="903533" y="1686480"/>
            <a:ext cx="10531280" cy="464742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dirty="0">
                <a:ln w="0"/>
                <a:solidFill>
                  <a:srgbClr val="00B050"/>
                </a:solidFill>
                <a:latin typeface="Comic Sans MS" panose="030F0702030302020204" pitchFamily="66" charset="0"/>
              </a:rPr>
              <a:t>TestNG.xml also supports advanced features like parallel test execution, which allows you to run multiple tests in parallel to save time and improve efficiency. You can specify the number of threads to be used for parallel execution, and also configure other parameters like thread timeouts, data providers, and </a:t>
            </a:r>
            <a:r>
              <a:rPr lang="en-US" sz="2000" smtClean="0">
                <a:ln w="0"/>
                <a:solidFill>
                  <a:srgbClr val="00B050"/>
                </a:solidFill>
                <a:latin typeface="Comic Sans MS" panose="030F0702030302020204" pitchFamily="66" charset="0"/>
              </a:rPr>
              <a:t>more</a:t>
            </a:r>
            <a:r>
              <a:rPr lang="en-US" sz="2000" smtClean="0">
                <a:ln w="0"/>
                <a:latin typeface="Comic Sans MS" panose="030F0702030302020204" pitchFamily="66" charset="0"/>
              </a:rPr>
              <a:t>.</a:t>
            </a:r>
          </a:p>
          <a:p>
            <a:pPr marL="800100" lvl="1" indent="-342900">
              <a:buFont typeface="Arial" panose="020B0604020202020204" pitchFamily="34" charset="0"/>
              <a:buChar char="•"/>
            </a:pPr>
            <a:endParaRPr lang="en-US" sz="2000" dirty="0" smtClean="0">
              <a:ln w="0"/>
              <a:latin typeface="Comic Sans MS" panose="030F0702030302020204" pitchFamily="66" charset="0"/>
            </a:endParaRPr>
          </a:p>
          <a:p>
            <a:r>
              <a:rPr lang="en-US" sz="1600" dirty="0">
                <a:solidFill>
                  <a:srgbClr val="0070C0"/>
                </a:solidFill>
                <a:latin typeface="Comic Sans MS" panose="030F0702030302020204" pitchFamily="66" charset="0"/>
              </a:rPr>
              <a:t>&lt;?xml version=</a:t>
            </a:r>
            <a:r>
              <a:rPr lang="en-US" sz="1600" i="1" dirty="0">
                <a:solidFill>
                  <a:srgbClr val="0070C0"/>
                </a:solidFill>
                <a:latin typeface="Comic Sans MS" panose="030F0702030302020204" pitchFamily="66" charset="0"/>
              </a:rPr>
              <a:t>"1.0" encoding="UTF-8"?&gt;</a:t>
            </a:r>
          </a:p>
          <a:p>
            <a:r>
              <a:rPr lang="fr-FR" sz="1600" dirty="0">
                <a:solidFill>
                  <a:srgbClr val="0070C0"/>
                </a:solidFill>
                <a:latin typeface="Comic Sans MS" panose="030F0702030302020204" pitchFamily="66" charset="0"/>
              </a:rPr>
              <a:t>&lt;!DOCTYPE suite SYSTEM "https://testng.org/testng-1.0.dtd"&gt;</a:t>
            </a:r>
          </a:p>
          <a:p>
            <a:r>
              <a:rPr lang="en-US" sz="1600" dirty="0">
                <a:solidFill>
                  <a:srgbClr val="0070C0"/>
                </a:solidFill>
                <a:latin typeface="Comic Sans MS" panose="030F0702030302020204" pitchFamily="66" charset="0"/>
              </a:rPr>
              <a:t>&lt;suite name=</a:t>
            </a:r>
            <a:r>
              <a:rPr lang="en-US" sz="1600" i="1" dirty="0">
                <a:solidFill>
                  <a:srgbClr val="0070C0"/>
                </a:solidFill>
                <a:latin typeface="Comic Sans MS" panose="030F0702030302020204" pitchFamily="66" charset="0"/>
              </a:rPr>
              <a:t>"Suite"&gt;</a:t>
            </a:r>
          </a:p>
          <a:p>
            <a:r>
              <a:rPr lang="en-US" sz="1600" dirty="0">
                <a:solidFill>
                  <a:srgbClr val="0070C0"/>
                </a:solidFill>
                <a:latin typeface="Comic Sans MS" panose="030F0702030302020204" pitchFamily="66" charset="0"/>
              </a:rPr>
              <a:t>  &lt;test thread-count=</a:t>
            </a:r>
            <a:r>
              <a:rPr lang="en-US" sz="1600" i="1" dirty="0">
                <a:solidFill>
                  <a:srgbClr val="0070C0"/>
                </a:solidFill>
                <a:latin typeface="Comic Sans MS" panose="030F0702030302020204" pitchFamily="66" charset="0"/>
              </a:rPr>
              <a:t>"5" name="Test"&gt;</a:t>
            </a:r>
          </a:p>
          <a:p>
            <a:r>
              <a:rPr lang="en-US" sz="1600" dirty="0">
                <a:solidFill>
                  <a:srgbClr val="0070C0"/>
                </a:solidFill>
                <a:latin typeface="Comic Sans MS" panose="030F0702030302020204" pitchFamily="66" charset="0"/>
              </a:rPr>
              <a:t>    &lt;classes&gt;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"testNG.Session1"/&gt;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"testNG.Session2"/&gt;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"testNG.Session3"/&gt;</a:t>
            </a:r>
          </a:p>
          <a:p>
            <a:r>
              <a:rPr lang="en-US" sz="1600" dirty="0">
                <a:solidFill>
                  <a:srgbClr val="0070C0"/>
                </a:solidFill>
                <a:latin typeface="Comic Sans MS" panose="030F0702030302020204" pitchFamily="66" charset="0"/>
              </a:rPr>
              <a:t>    &lt;/classes&gt;</a:t>
            </a:r>
          </a:p>
          <a:p>
            <a:r>
              <a:rPr lang="en-US" sz="1600" dirty="0">
                <a:solidFill>
                  <a:srgbClr val="0070C0"/>
                </a:solidFill>
                <a:latin typeface="Comic Sans MS" panose="030F0702030302020204" pitchFamily="66" charset="0"/>
              </a:rPr>
              <a:t>  &lt;/test&gt; &lt;!-- Test --&gt;</a:t>
            </a:r>
          </a:p>
          <a:p>
            <a:r>
              <a:rPr lang="en-US" sz="1600" dirty="0">
                <a:solidFill>
                  <a:srgbClr val="0070C0"/>
                </a:solidFill>
                <a:latin typeface="Comic Sans MS" panose="030F0702030302020204" pitchFamily="66" charset="0"/>
              </a:rPr>
              <a:t>&lt;/suite&gt; &lt;!-- Suite --&gt;</a:t>
            </a:r>
            <a:endParaRPr lang="en-US" sz="4000" dirty="0">
              <a:ln w="0"/>
              <a:solidFill>
                <a:srgbClr val="0070C0"/>
              </a:solidFill>
              <a:latin typeface="Comic Sans MS" panose="030F0702030302020204" pitchFamily="66" charset="0"/>
            </a:endParaRPr>
          </a:p>
          <a:p>
            <a:pPr marL="800100" lvl="1" indent="-342900">
              <a:buFont typeface="Arial" panose="020B0604020202020204" pitchFamily="34" charset="0"/>
              <a:buChar char="•"/>
            </a:pPr>
            <a:endParaRPr lang="en-US" sz="200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104463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0191613"/>
              </p:ext>
            </p:extLst>
          </p:nvPr>
        </p:nvGraphicFramePr>
        <p:xfrm>
          <a:off x="799965" y="710041"/>
          <a:ext cx="10557845" cy="5638800"/>
        </p:xfrm>
        <a:graphic>
          <a:graphicData uri="http://schemas.openxmlformats.org/drawingml/2006/table">
            <a:tbl>
              <a:tblPr firstRow="1" bandRow="1">
                <a:tableStyleId>{5C22544A-7EE6-4342-B048-85BDC9FD1C3A}</a:tableStyleId>
              </a:tblPr>
              <a:tblGrid>
                <a:gridCol w="10557845"/>
              </a:tblGrid>
              <a:tr h="5363500">
                <a:tc>
                  <a:txBody>
                    <a:bodyPr/>
                    <a:lstStyle/>
                    <a:p>
                      <a:r>
                        <a:rPr lang="en-US" sz="2000" b="1" dirty="0" smtClean="0">
                          <a:solidFill>
                            <a:schemeClr val="tx1"/>
                          </a:solidFill>
                          <a:effectLst>
                            <a:outerShdw blurRad="38100" dist="38100" dir="2700000" algn="tl">
                              <a:srgbClr val="000000">
                                <a:alpha val="43137"/>
                              </a:srgbClr>
                            </a:outerShdw>
                          </a:effectLst>
                        </a:rPr>
                        <a:t>We covered the basic topics related to </a:t>
                      </a:r>
                      <a:r>
                        <a:rPr lang="en-US" sz="2000" b="1" dirty="0" err="1" smtClean="0">
                          <a:solidFill>
                            <a:schemeClr val="tx1"/>
                          </a:solidFill>
                          <a:effectLst>
                            <a:outerShdw blurRad="38100" dist="38100" dir="2700000" algn="tl">
                              <a:srgbClr val="000000">
                                <a:alpha val="43137"/>
                              </a:srgbClr>
                            </a:outerShdw>
                          </a:effectLst>
                        </a:rPr>
                        <a:t>TestNG</a:t>
                      </a:r>
                      <a:r>
                        <a:rPr lang="en-US" sz="2000" b="1" dirty="0" smtClean="0">
                          <a:solidFill>
                            <a:schemeClr val="tx1"/>
                          </a:solidFill>
                          <a:effectLst>
                            <a:outerShdw blurRad="38100" dist="38100" dir="2700000" algn="tl">
                              <a:srgbClr val="000000">
                                <a:alpha val="43137"/>
                              </a:srgbClr>
                            </a:outerShdw>
                          </a:effectLst>
                        </a:rPr>
                        <a:t> framework. Here is a summary of what we discussed:</a:t>
                      </a:r>
                    </a:p>
                    <a:p>
                      <a:endParaRPr lang="en-US" b="0" dirty="0" smtClean="0">
                        <a:solidFill>
                          <a:schemeClr val="tx1"/>
                        </a:solidFill>
                      </a:endParaRPr>
                    </a:p>
                    <a:p>
                      <a:pPr marL="285750" indent="-285750">
                        <a:buFont typeface="Arial" panose="020B0604020202020204" pitchFamily="34" charset="0"/>
                        <a:buChar char="•"/>
                      </a:pPr>
                      <a:r>
                        <a:rPr lang="en-US" b="0" dirty="0" smtClean="0">
                          <a:solidFill>
                            <a:schemeClr val="tx1"/>
                          </a:solidFill>
                        </a:rPr>
                        <a:t>Introduction to </a:t>
                      </a:r>
                      <a:r>
                        <a:rPr lang="en-US" b="0" dirty="0" err="1" smtClean="0">
                          <a:solidFill>
                            <a:schemeClr val="tx1"/>
                          </a:solidFill>
                        </a:rPr>
                        <a:t>TestNG</a:t>
                      </a:r>
                      <a:r>
                        <a:rPr lang="en-US" b="0" dirty="0" smtClean="0">
                          <a:solidFill>
                            <a:schemeClr val="tx1"/>
                          </a:solidFill>
                        </a:rPr>
                        <a:t>: We discussed what </a:t>
                      </a:r>
                      <a:r>
                        <a:rPr lang="en-US" b="0" dirty="0" err="1" smtClean="0">
                          <a:solidFill>
                            <a:schemeClr val="tx1"/>
                          </a:solidFill>
                        </a:rPr>
                        <a:t>TestNG</a:t>
                      </a:r>
                      <a:r>
                        <a:rPr lang="en-US" b="0" dirty="0" smtClean="0">
                          <a:solidFill>
                            <a:schemeClr val="tx1"/>
                          </a:solidFill>
                        </a:rPr>
                        <a:t> is and how it is used for testing software applications.</a:t>
                      </a:r>
                    </a:p>
                    <a:p>
                      <a:pPr marL="285750" indent="-285750">
                        <a:buFont typeface="Arial" panose="020B0604020202020204" pitchFamily="34" charset="0"/>
                        <a:buChar char="•"/>
                      </a:pPr>
                      <a:r>
                        <a:rPr lang="en-US" b="0" dirty="0" smtClean="0">
                          <a:solidFill>
                            <a:schemeClr val="tx1"/>
                          </a:solidFill>
                        </a:rPr>
                        <a:t>Overview of </a:t>
                      </a:r>
                      <a:r>
                        <a:rPr lang="en-US" b="0" dirty="0" err="1" smtClean="0">
                          <a:solidFill>
                            <a:schemeClr val="tx1"/>
                          </a:solidFill>
                        </a:rPr>
                        <a:t>TestNG</a:t>
                      </a:r>
                      <a:r>
                        <a:rPr lang="en-US" b="0" dirty="0" smtClean="0">
                          <a:solidFill>
                            <a:schemeClr val="tx1"/>
                          </a:solidFill>
                        </a:rPr>
                        <a:t>: We covered the features of </a:t>
                      </a:r>
                      <a:r>
                        <a:rPr lang="en-US" b="0" dirty="0" err="1" smtClean="0">
                          <a:solidFill>
                            <a:schemeClr val="tx1"/>
                          </a:solidFill>
                        </a:rPr>
                        <a:t>TestNG</a:t>
                      </a:r>
                      <a:r>
                        <a:rPr lang="en-US" b="0" dirty="0" smtClean="0">
                          <a:solidFill>
                            <a:schemeClr val="tx1"/>
                          </a:solidFill>
                        </a:rPr>
                        <a:t> and how it can be used to write powerful and flexible tests.</a:t>
                      </a:r>
                    </a:p>
                    <a:p>
                      <a:pPr marL="285750" indent="-285750">
                        <a:buFont typeface="Arial" panose="020B0604020202020204" pitchFamily="34" charset="0"/>
                        <a:buChar char="•"/>
                      </a:pPr>
                      <a:r>
                        <a:rPr lang="en-US" b="0" dirty="0" smtClean="0">
                          <a:solidFill>
                            <a:schemeClr val="tx1"/>
                          </a:solidFill>
                        </a:rPr>
                        <a:t>Advantages of using </a:t>
                      </a:r>
                      <a:r>
                        <a:rPr lang="en-US" b="0" dirty="0" err="1" smtClean="0">
                          <a:solidFill>
                            <a:schemeClr val="tx1"/>
                          </a:solidFill>
                        </a:rPr>
                        <a:t>TestNG</a:t>
                      </a:r>
                      <a:r>
                        <a:rPr lang="en-US" b="0" dirty="0" smtClean="0">
                          <a:solidFill>
                            <a:schemeClr val="tx1"/>
                          </a:solidFill>
                        </a:rPr>
                        <a:t>: We discussed the benefits of using </a:t>
                      </a:r>
                      <a:r>
                        <a:rPr lang="en-US" b="0" dirty="0" err="1" smtClean="0">
                          <a:solidFill>
                            <a:schemeClr val="tx1"/>
                          </a:solidFill>
                        </a:rPr>
                        <a:t>TestNG</a:t>
                      </a:r>
                      <a:r>
                        <a:rPr lang="en-US" b="0" dirty="0" smtClean="0">
                          <a:solidFill>
                            <a:schemeClr val="tx1"/>
                          </a:solidFill>
                        </a:rPr>
                        <a:t> for testing, such as its support for various annotations, test grouping, and parallel test execution.</a:t>
                      </a:r>
                    </a:p>
                    <a:p>
                      <a:pPr marL="285750" indent="-285750">
                        <a:buFont typeface="Arial" panose="020B0604020202020204" pitchFamily="34" charset="0"/>
                        <a:buChar char="•"/>
                      </a:pPr>
                      <a:r>
                        <a:rPr lang="en-US" b="0" dirty="0" smtClean="0">
                          <a:solidFill>
                            <a:schemeClr val="tx1"/>
                          </a:solidFill>
                        </a:rPr>
                        <a:t>Installing </a:t>
                      </a:r>
                      <a:r>
                        <a:rPr lang="en-US" b="0" dirty="0" err="1" smtClean="0">
                          <a:solidFill>
                            <a:schemeClr val="tx1"/>
                          </a:solidFill>
                        </a:rPr>
                        <a:t>TestNG</a:t>
                      </a:r>
                      <a:r>
                        <a:rPr lang="en-US" b="0" dirty="0" smtClean="0">
                          <a:solidFill>
                            <a:schemeClr val="tx1"/>
                          </a:solidFill>
                        </a:rPr>
                        <a:t>: We explained how to install </a:t>
                      </a:r>
                      <a:r>
                        <a:rPr lang="en-US" b="0" dirty="0" err="1" smtClean="0">
                          <a:solidFill>
                            <a:schemeClr val="tx1"/>
                          </a:solidFill>
                        </a:rPr>
                        <a:t>TestNG</a:t>
                      </a:r>
                      <a:r>
                        <a:rPr lang="en-US" b="0" dirty="0" smtClean="0">
                          <a:solidFill>
                            <a:schemeClr val="tx1"/>
                          </a:solidFill>
                        </a:rPr>
                        <a:t> in Eclipse IDE and how to configure it for use in test automation projects.</a:t>
                      </a:r>
                    </a:p>
                    <a:p>
                      <a:pPr marL="285750" indent="-285750">
                        <a:buFont typeface="Arial" panose="020B0604020202020204" pitchFamily="34" charset="0"/>
                        <a:buChar char="•"/>
                      </a:pPr>
                      <a:r>
                        <a:rPr lang="en-US" b="0" dirty="0" err="1" smtClean="0">
                          <a:solidFill>
                            <a:schemeClr val="tx1"/>
                          </a:solidFill>
                        </a:rPr>
                        <a:t>TestNG</a:t>
                      </a:r>
                      <a:r>
                        <a:rPr lang="en-US" b="0" dirty="0" smtClean="0">
                          <a:solidFill>
                            <a:schemeClr val="tx1"/>
                          </a:solidFill>
                        </a:rPr>
                        <a:t> Annotations: We went over the various annotations in </a:t>
                      </a:r>
                      <a:r>
                        <a:rPr lang="en-US" b="0" dirty="0" err="1" smtClean="0">
                          <a:solidFill>
                            <a:schemeClr val="tx1"/>
                          </a:solidFill>
                        </a:rPr>
                        <a:t>TestNG</a:t>
                      </a:r>
                      <a:r>
                        <a:rPr lang="en-US" b="0" dirty="0" smtClean="0">
                          <a:solidFill>
                            <a:schemeClr val="tx1"/>
                          </a:solidFill>
                        </a:rPr>
                        <a:t> such as @</a:t>
                      </a:r>
                      <a:r>
                        <a:rPr lang="en-US" b="0" dirty="0" err="1" smtClean="0">
                          <a:solidFill>
                            <a:schemeClr val="tx1"/>
                          </a:solidFill>
                        </a:rPr>
                        <a:t>BeforeSuite</a:t>
                      </a:r>
                      <a:r>
                        <a:rPr lang="en-US" b="0" dirty="0" smtClean="0">
                          <a:solidFill>
                            <a:schemeClr val="tx1"/>
                          </a:solidFill>
                        </a:rPr>
                        <a:t>, @</a:t>
                      </a:r>
                      <a:r>
                        <a:rPr lang="en-US" b="0" dirty="0" err="1" smtClean="0">
                          <a:solidFill>
                            <a:schemeClr val="tx1"/>
                          </a:solidFill>
                        </a:rPr>
                        <a:t>BeforeTest</a:t>
                      </a:r>
                      <a:r>
                        <a:rPr lang="en-US" b="0" dirty="0" smtClean="0">
                          <a:solidFill>
                            <a:schemeClr val="tx1"/>
                          </a:solidFill>
                        </a:rPr>
                        <a:t>, @</a:t>
                      </a:r>
                      <a:r>
                        <a:rPr lang="en-US" b="0" dirty="0" err="1" smtClean="0">
                          <a:solidFill>
                            <a:schemeClr val="tx1"/>
                          </a:solidFill>
                        </a:rPr>
                        <a:t>BeforeClass</a:t>
                      </a:r>
                      <a:r>
                        <a:rPr lang="en-US" b="0" dirty="0" smtClean="0">
                          <a:solidFill>
                            <a:schemeClr val="tx1"/>
                          </a:solidFill>
                        </a:rPr>
                        <a:t>, @</a:t>
                      </a:r>
                      <a:r>
                        <a:rPr lang="en-US" b="0" dirty="0" err="1" smtClean="0">
                          <a:solidFill>
                            <a:schemeClr val="tx1"/>
                          </a:solidFill>
                        </a:rPr>
                        <a:t>BeforeMethod</a:t>
                      </a:r>
                      <a:r>
                        <a:rPr lang="en-US" b="0" dirty="0" smtClean="0">
                          <a:solidFill>
                            <a:schemeClr val="tx1"/>
                          </a:solidFill>
                        </a:rPr>
                        <a:t>, @</a:t>
                      </a:r>
                      <a:r>
                        <a:rPr lang="en-US" b="0" dirty="0" err="1" smtClean="0">
                          <a:solidFill>
                            <a:schemeClr val="tx1"/>
                          </a:solidFill>
                        </a:rPr>
                        <a:t>AfterMethod</a:t>
                      </a:r>
                      <a:r>
                        <a:rPr lang="en-US" b="0" dirty="0" smtClean="0">
                          <a:solidFill>
                            <a:schemeClr val="tx1"/>
                          </a:solidFill>
                        </a:rPr>
                        <a:t>, @</a:t>
                      </a:r>
                      <a:r>
                        <a:rPr lang="en-US" b="0" dirty="0" err="1" smtClean="0">
                          <a:solidFill>
                            <a:schemeClr val="tx1"/>
                          </a:solidFill>
                        </a:rPr>
                        <a:t>AfterClass</a:t>
                      </a:r>
                      <a:r>
                        <a:rPr lang="en-US" b="0" dirty="0" smtClean="0">
                          <a:solidFill>
                            <a:schemeClr val="tx1"/>
                          </a:solidFill>
                        </a:rPr>
                        <a:t>, @</a:t>
                      </a:r>
                      <a:r>
                        <a:rPr lang="en-US" b="0" dirty="0" err="1" smtClean="0">
                          <a:solidFill>
                            <a:schemeClr val="tx1"/>
                          </a:solidFill>
                        </a:rPr>
                        <a:t>AfterTest</a:t>
                      </a:r>
                      <a:r>
                        <a:rPr lang="en-US" b="0" dirty="0" smtClean="0">
                          <a:solidFill>
                            <a:schemeClr val="tx1"/>
                          </a:solidFill>
                        </a:rPr>
                        <a:t>, and @</a:t>
                      </a:r>
                      <a:r>
                        <a:rPr lang="en-US" b="0" dirty="0" err="1" smtClean="0">
                          <a:solidFill>
                            <a:schemeClr val="tx1"/>
                          </a:solidFill>
                        </a:rPr>
                        <a:t>AfterSuite</a:t>
                      </a:r>
                      <a:r>
                        <a:rPr lang="en-US" b="0" dirty="0" smtClean="0">
                          <a:solidFill>
                            <a:schemeClr val="tx1"/>
                          </a:solidFill>
                        </a:rPr>
                        <a:t>.</a:t>
                      </a:r>
                    </a:p>
                    <a:p>
                      <a:pPr marL="285750" indent="-285750">
                        <a:buFont typeface="Arial" panose="020B0604020202020204" pitchFamily="34" charset="0"/>
                        <a:buChar char="•"/>
                      </a:pPr>
                      <a:r>
                        <a:rPr lang="en-US" b="0" dirty="0" err="1" smtClean="0">
                          <a:solidFill>
                            <a:schemeClr val="tx1"/>
                          </a:solidFill>
                        </a:rPr>
                        <a:t>TestNG</a:t>
                      </a:r>
                      <a:r>
                        <a:rPr lang="en-US" b="0" dirty="0" smtClean="0">
                          <a:solidFill>
                            <a:schemeClr val="tx1"/>
                          </a:solidFill>
                        </a:rPr>
                        <a:t> Annotations benefits: We discussed the advantages of using </a:t>
                      </a:r>
                      <a:r>
                        <a:rPr lang="en-US" b="0" dirty="0" err="1" smtClean="0">
                          <a:solidFill>
                            <a:schemeClr val="tx1"/>
                          </a:solidFill>
                        </a:rPr>
                        <a:t>TestNG</a:t>
                      </a:r>
                      <a:r>
                        <a:rPr lang="en-US" b="0" dirty="0" smtClean="0">
                          <a:solidFill>
                            <a:schemeClr val="tx1"/>
                          </a:solidFill>
                        </a:rPr>
                        <a:t> annotations, such as providing a clear and organized structure to test cases and enabling easy -configuration of test execution.</a:t>
                      </a:r>
                    </a:p>
                    <a:p>
                      <a:pPr marL="285750" indent="-285750">
                        <a:buFont typeface="Arial" panose="020B0604020202020204" pitchFamily="34" charset="0"/>
                        <a:buChar char="•"/>
                      </a:pPr>
                      <a:r>
                        <a:rPr lang="en-US" b="0" dirty="0" err="1" smtClean="0">
                          <a:solidFill>
                            <a:schemeClr val="tx1"/>
                          </a:solidFill>
                        </a:rPr>
                        <a:t>TestNG</a:t>
                      </a:r>
                      <a:r>
                        <a:rPr lang="en-US" b="0" dirty="0" smtClean="0">
                          <a:solidFill>
                            <a:schemeClr val="tx1"/>
                          </a:solidFill>
                        </a:rPr>
                        <a:t> Test and TestNG.xml: We explained how to create and run </a:t>
                      </a:r>
                      <a:r>
                        <a:rPr lang="en-US" b="0" dirty="0" err="1" smtClean="0">
                          <a:solidFill>
                            <a:schemeClr val="tx1"/>
                          </a:solidFill>
                        </a:rPr>
                        <a:t>TestNG</a:t>
                      </a:r>
                      <a:r>
                        <a:rPr lang="en-US" b="0" dirty="0" smtClean="0">
                          <a:solidFill>
                            <a:schemeClr val="tx1"/>
                          </a:solidFill>
                        </a:rPr>
                        <a:t> tests using the TestNG.xml file, which contains information about the tests to be executed and their configurations.</a:t>
                      </a:r>
                    </a:p>
                    <a:p>
                      <a:pPr marL="285750" indent="-285750">
                        <a:buFont typeface="Arial" panose="020B0604020202020204" pitchFamily="34" charset="0"/>
                        <a:buChar char="•"/>
                      </a:pPr>
                      <a:r>
                        <a:rPr lang="en-US" b="0" dirty="0" smtClean="0">
                          <a:solidFill>
                            <a:schemeClr val="tx1"/>
                          </a:solidFill>
                        </a:rPr>
                        <a:t>Structure of TestNG.xml: We provided an overview of the structure of the TestNG.xml file, which includes information about the test suites, test cases, and their respective parameters and configurations. Overall, we covered a wide range of topics related to </a:t>
                      </a:r>
                      <a:r>
                        <a:rPr lang="en-US" b="0" dirty="0" err="1" smtClean="0">
                          <a:solidFill>
                            <a:schemeClr val="tx1"/>
                          </a:solidFill>
                        </a:rPr>
                        <a:t>TestNG</a:t>
                      </a:r>
                      <a:r>
                        <a:rPr lang="en-US" b="0" dirty="0" smtClean="0">
                          <a:solidFill>
                            <a:schemeClr val="tx1"/>
                          </a:solidFill>
                        </a:rPr>
                        <a:t>, from its installation and setup to the use of annotations and the creation of test suites with the TestNG.xml file.</a:t>
                      </a:r>
                      <a:endParaRPr lang="en-US" b="0" dirty="0">
                        <a:solidFill>
                          <a:schemeClr val="tx1"/>
                        </a:solidFill>
                      </a:endParaRPr>
                    </a:p>
                  </a:txBody>
                  <a:tcPr>
                    <a:noFill/>
                  </a:tcPr>
                </a:tc>
              </a:tr>
            </a:tbl>
          </a:graphicData>
        </a:graphic>
      </p:graphicFrame>
    </p:spTree>
    <p:extLst>
      <p:ext uri="{BB962C8B-B14F-4D97-AF65-F5344CB8AC3E}">
        <p14:creationId xmlns:p14="http://schemas.microsoft.com/office/powerpoint/2010/main" val="414031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531280" cy="3539430"/>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Introduction to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Overview of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Advantages of using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Installing </a:t>
            </a:r>
            <a:r>
              <a:rPr lang="en-US" sz="2800" b="0" cap="none" spc="0" dirty="0" err="1" smtClean="0">
                <a:ln w="0"/>
                <a:solidFill>
                  <a:srgbClr val="00B050"/>
                </a:solidFill>
                <a:latin typeface="Comic Sans MS" panose="030F0702030302020204" pitchFamily="66" charset="0"/>
              </a:rPr>
              <a:t>TestNG</a:t>
            </a:r>
            <a:endParaRPr lang="en-US" sz="28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800" b="0" cap="none" spc="0" dirty="0" err="1" smtClean="0">
                <a:ln w="0"/>
                <a:solidFill>
                  <a:srgbClr val="00B050"/>
                </a:solidFill>
                <a:latin typeface="Comic Sans MS" panose="030F0702030302020204" pitchFamily="66" charset="0"/>
              </a:rPr>
              <a:t>TestNG</a:t>
            </a:r>
            <a:r>
              <a:rPr lang="en-US" sz="2800" b="0" cap="none" spc="0" dirty="0" smtClean="0">
                <a:ln w="0"/>
                <a:solidFill>
                  <a:srgbClr val="00B050"/>
                </a:solidFill>
                <a:latin typeface="Comic Sans MS" panose="030F0702030302020204" pitchFamily="66" charset="0"/>
              </a:rPr>
              <a:t> Annotations</a:t>
            </a:r>
          </a:p>
          <a:p>
            <a:pPr marL="1371600" lvl="2" indent="-457200">
              <a:buFont typeface="Arial" panose="020B0604020202020204" pitchFamily="34" charset="0"/>
              <a:buChar char="•"/>
            </a:pPr>
            <a:r>
              <a:rPr lang="en-US" sz="2800" dirty="0" err="1" smtClean="0">
                <a:ln w="0"/>
                <a:solidFill>
                  <a:srgbClr val="00B050"/>
                </a:solidFill>
                <a:latin typeface="Comic Sans MS" panose="030F0702030302020204" pitchFamily="66" charset="0"/>
              </a:rPr>
              <a:t>TestNG</a:t>
            </a:r>
            <a:r>
              <a:rPr lang="en-US" sz="2800" dirty="0" smtClean="0">
                <a:ln w="0"/>
                <a:solidFill>
                  <a:srgbClr val="00B050"/>
                </a:solidFill>
                <a:latin typeface="Comic Sans MS" panose="030F0702030302020204" pitchFamily="66" charset="0"/>
              </a:rPr>
              <a:t> Annotations benefits</a:t>
            </a:r>
          </a:p>
          <a:p>
            <a:pPr marL="1371600" lvl="2" indent="-457200">
              <a:buFont typeface="Arial" panose="020B0604020202020204" pitchFamily="34" charset="0"/>
              <a:buChar char="•"/>
            </a:pPr>
            <a:r>
              <a:rPr lang="en-US" sz="2800" dirty="0" err="1" smtClean="0">
                <a:ln w="0"/>
                <a:solidFill>
                  <a:srgbClr val="00B050"/>
                </a:solidFill>
                <a:latin typeface="Comic Sans MS" panose="030F0702030302020204" pitchFamily="66" charset="0"/>
              </a:rPr>
              <a:t>TestNG</a:t>
            </a:r>
            <a:r>
              <a:rPr lang="en-US" sz="2800" dirty="0" smtClean="0">
                <a:ln w="0"/>
                <a:solidFill>
                  <a:srgbClr val="00B050"/>
                </a:solidFill>
                <a:latin typeface="Comic Sans MS" panose="030F0702030302020204" pitchFamily="66" charset="0"/>
              </a:rPr>
              <a:t> Test and TestNG.xml</a:t>
            </a: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Structure of TestNG.xml</a:t>
            </a:r>
            <a:endParaRPr lang="en-US" sz="32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117549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6770" y="907529"/>
            <a:ext cx="5325496"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Overview of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79"/>
            <a:ext cx="10309899" cy="3785652"/>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a testing framework inspired from </a:t>
            </a:r>
            <a:r>
              <a:rPr lang="en-US" sz="2000" dirty="0" err="1">
                <a:ln w="0"/>
                <a:solidFill>
                  <a:srgbClr val="00B050"/>
                </a:solidFill>
                <a:latin typeface="Comic Sans MS" panose="030F0702030302020204" pitchFamily="66" charset="0"/>
              </a:rPr>
              <a:t>JUnit</a:t>
            </a:r>
            <a:r>
              <a:rPr lang="en-US" sz="2000" dirty="0">
                <a:ln w="0"/>
                <a:solidFill>
                  <a:srgbClr val="00B050"/>
                </a:solidFill>
                <a:latin typeface="Comic Sans MS" panose="030F0702030302020204" pitchFamily="66" charset="0"/>
              </a:rPr>
              <a:t> and </a:t>
            </a:r>
            <a:r>
              <a:rPr lang="en-US" sz="2000" dirty="0" err="1">
                <a:ln w="0"/>
                <a:solidFill>
                  <a:srgbClr val="00B050"/>
                </a:solidFill>
                <a:latin typeface="Comic Sans MS" panose="030F0702030302020204" pitchFamily="66" charset="0"/>
              </a:rPr>
              <a:t>NUnit</a:t>
            </a:r>
            <a:r>
              <a:rPr lang="en-US" sz="2000" dirty="0">
                <a:ln w="0"/>
                <a:solidFill>
                  <a:srgbClr val="00B050"/>
                </a:solidFill>
                <a:latin typeface="Comic Sans MS" panose="030F0702030302020204" pitchFamily="66" charset="0"/>
              </a:rPr>
              <a:t>. But introducing some new functionality that make it more powerful and easier to use</a:t>
            </a:r>
            <a:r>
              <a:rPr lang="en-US" sz="200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a popular testing framework for Java applications. It is an open-source framework that is designed to make the testing process more powerful and easy to maintain.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provides advanced features like annotations, parameterization, data-driven testing, dependency testing, parallel execution, and much more. </a:t>
            </a:r>
            <a:endParaRPr lang="en-US" sz="2000" dirty="0" smtClean="0">
              <a:ln w="0"/>
              <a:solidFill>
                <a:srgbClr val="00B050"/>
              </a:solidFill>
              <a:latin typeface="Comic Sans MS" panose="030F0702030302020204" pitchFamily="66" charset="0"/>
            </a:endParaRPr>
          </a:p>
          <a:p>
            <a:pPr marL="914400" lvl="1" indent="-457200" algn="just">
              <a:buFont typeface="Arial" panose="020B0604020202020204" pitchFamily="34" charset="0"/>
              <a:buChar char="•"/>
            </a:pPr>
            <a:r>
              <a:rPr lang="en-US" sz="2000" dirty="0" smtClean="0">
                <a:ln w="0"/>
                <a:solidFill>
                  <a:srgbClr val="00B050"/>
                </a:solidFill>
                <a:latin typeface="Comic Sans MS" panose="030F0702030302020204" pitchFamily="66" charset="0"/>
              </a:rPr>
              <a:t>It </a:t>
            </a:r>
            <a:r>
              <a:rPr lang="en-US" sz="2000" dirty="0">
                <a:ln w="0"/>
                <a:solidFill>
                  <a:srgbClr val="00B050"/>
                </a:solidFill>
                <a:latin typeface="Comic Sans MS" panose="030F0702030302020204" pitchFamily="66" charset="0"/>
              </a:rPr>
              <a:t>is widely used by software testers and developers to create robust and efficient test cases and suites for their applications.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compatible with various build tools like Ant, Maven, and </a:t>
            </a:r>
            <a:r>
              <a:rPr lang="en-US" sz="2000" dirty="0" err="1">
                <a:ln w="0"/>
                <a:solidFill>
                  <a:srgbClr val="00B050"/>
                </a:solidFill>
                <a:latin typeface="Comic Sans MS" panose="030F0702030302020204" pitchFamily="66" charset="0"/>
              </a:rPr>
              <a:t>Gradle</a:t>
            </a:r>
            <a:r>
              <a:rPr lang="en-US" sz="2000" dirty="0">
                <a:ln w="0"/>
                <a:solidFill>
                  <a:srgbClr val="00B050"/>
                </a:solidFill>
                <a:latin typeface="Comic Sans MS" panose="030F0702030302020204" pitchFamily="66" charset="0"/>
              </a:rPr>
              <a:t>, and it integrates seamlessly with popular IDEs like Eclipse, </a:t>
            </a:r>
            <a:r>
              <a:rPr lang="en-US" sz="2000" dirty="0" err="1">
                <a:ln w="0"/>
                <a:solidFill>
                  <a:srgbClr val="00B050"/>
                </a:solidFill>
                <a:latin typeface="Comic Sans MS" panose="030F0702030302020204" pitchFamily="66" charset="0"/>
              </a:rPr>
              <a:t>IntelliJ</a:t>
            </a:r>
            <a:r>
              <a:rPr lang="en-US" sz="2000" dirty="0">
                <a:ln w="0"/>
                <a:solidFill>
                  <a:srgbClr val="00B050"/>
                </a:solidFill>
                <a:latin typeface="Comic Sans MS" panose="030F0702030302020204" pitchFamily="66" charset="0"/>
              </a:rPr>
              <a:t> IDEA, and </a:t>
            </a:r>
            <a:r>
              <a:rPr lang="en-US" sz="2000" dirty="0" err="1">
                <a:ln w="0"/>
                <a:solidFill>
                  <a:srgbClr val="00B050"/>
                </a:solidFill>
                <a:latin typeface="Comic Sans MS" panose="030F0702030302020204" pitchFamily="66" charset="0"/>
              </a:rPr>
              <a:t>NetBeans</a:t>
            </a:r>
            <a:r>
              <a:rPr lang="en-US" sz="2000" dirty="0">
                <a:ln w="0"/>
                <a:solidFill>
                  <a:srgbClr val="00B050"/>
                </a:solidFill>
                <a:latin typeface="Comic Sans MS" panose="030F0702030302020204" pitchFamily="66" charset="0"/>
              </a:rPr>
              <a:t>.</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57768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78594"/>
            <a:ext cx="7459093"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Advantages of using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859734"/>
            <a:ext cx="10300273" cy="347787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supports annotations that allow for more flexibility in test configuration and execution.</a:t>
            </a: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It supports multiple test data sources such as Excel sheets, XML files, and databases.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provides powerful reporting features that allow testers to generate reports with detailed test results.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supports parallel execution of tests, making it faster and more efficient.</a:t>
            </a: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It provides better control over the execution order of test cases.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integrates easily with other frameworks and tools like Maven, Jenkins, and Eclipse.</a:t>
            </a:r>
            <a:endParaRPr lang="en-US" sz="2000" b="0" cap="none" spc="0" dirty="0" smtClean="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19363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3438" y="907529"/>
            <a:ext cx="4612160"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Installing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531280" cy="440120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To use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 your Java project, you need to install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framework first. You can install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 two ways</a:t>
            </a:r>
            <a:r>
              <a:rPr lang="en-US" sz="2000" dirty="0" smtClean="0">
                <a:ln w="0"/>
                <a:solidFill>
                  <a:srgbClr val="00B050"/>
                </a:solidFill>
                <a:latin typeface="Comic Sans MS" panose="030F0702030302020204" pitchFamily="66" charset="0"/>
              </a:rPr>
              <a:t>:</a:t>
            </a:r>
            <a:endParaRPr lang="en-US" sz="2000" dirty="0">
              <a:ln w="0"/>
              <a:solidFill>
                <a:srgbClr val="00B050"/>
              </a:solidFill>
              <a:latin typeface="Comic Sans MS" panose="030F0702030302020204" pitchFamily="66" charset="0"/>
            </a:endParaRPr>
          </a:p>
          <a:p>
            <a:pPr lvl="1"/>
            <a:endParaRPr lang="en-US" sz="2000" dirty="0" smtClean="0">
              <a:ln w="0"/>
              <a:solidFill>
                <a:srgbClr val="00B050"/>
              </a:solidFill>
              <a:latin typeface="Comic Sans MS" panose="030F0702030302020204" pitchFamily="66" charset="0"/>
            </a:endParaRPr>
          </a:p>
          <a:p>
            <a:pPr lvl="1"/>
            <a:r>
              <a:rPr lang="en-US" sz="2000" dirty="0" smtClean="0">
                <a:ln w="0"/>
                <a:solidFill>
                  <a:srgbClr val="00B050"/>
                </a:solidFill>
                <a:latin typeface="Comic Sans MS" panose="030F0702030302020204" pitchFamily="66" charset="0"/>
              </a:rPr>
              <a:t>Using </a:t>
            </a:r>
            <a:r>
              <a:rPr lang="en-US" sz="2000" dirty="0">
                <a:ln w="0"/>
                <a:solidFill>
                  <a:srgbClr val="00B050"/>
                </a:solidFill>
                <a:latin typeface="Comic Sans MS" panose="030F0702030302020204" pitchFamily="66" charset="0"/>
              </a:rPr>
              <a:t>Maven</a:t>
            </a:r>
            <a:r>
              <a:rPr lang="en-US" sz="2000" dirty="0" smtClean="0">
                <a:ln w="0"/>
                <a:solidFill>
                  <a:srgbClr val="00B050"/>
                </a:solidFill>
                <a:latin typeface="Comic Sans MS" panose="030F0702030302020204" pitchFamily="66" charset="0"/>
              </a:rPr>
              <a:t>:</a:t>
            </a:r>
          </a:p>
          <a:p>
            <a:pPr lvl="1"/>
            <a:endParaRPr lang="en-US" sz="20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Add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dependency to your project's pom.xml file and let Maven handle the installation </a:t>
            </a:r>
            <a:r>
              <a:rPr lang="en-US" sz="2000" dirty="0" smtClean="0">
                <a:ln w="0"/>
                <a:solidFill>
                  <a:srgbClr val="00B050"/>
                </a:solidFill>
                <a:latin typeface="Comic Sans MS" panose="030F0702030302020204" pitchFamily="66" charset="0"/>
              </a:rPr>
              <a:t>process.</a:t>
            </a:r>
          </a:p>
          <a:p>
            <a:pPr lvl="1"/>
            <a:r>
              <a:rPr lang="en-US" sz="2000" dirty="0" smtClean="0">
                <a:ln w="0"/>
                <a:solidFill>
                  <a:srgbClr val="00B050"/>
                </a:solidFill>
                <a:latin typeface="Comic Sans MS" panose="030F0702030302020204" pitchFamily="66" charset="0"/>
              </a:rPr>
              <a:t>Manually:</a:t>
            </a:r>
          </a:p>
          <a:p>
            <a:pPr lvl="1"/>
            <a:endParaRPr lang="en-US" sz="20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Download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jar file from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website and add it to your project's build path</a:t>
            </a:r>
            <a:r>
              <a:rPr lang="en-US" sz="2000" dirty="0" smtClean="0">
                <a:ln w="0"/>
                <a:solidFill>
                  <a:srgbClr val="00B050"/>
                </a:solidFill>
                <a:latin typeface="Comic Sans MS" panose="030F0702030302020204" pitchFamily="66" charset="0"/>
              </a:rPr>
              <a:t>.</a:t>
            </a:r>
          </a:p>
          <a:p>
            <a:pPr marL="914400" lvl="1" indent="-457200">
              <a:buFont typeface="Arial" panose="020B0604020202020204" pitchFamily="34" charset="0"/>
              <a:buChar char="•"/>
            </a:pPr>
            <a:endParaRPr lang="en-US" sz="2000" dirty="0">
              <a:ln w="0"/>
              <a:solidFill>
                <a:srgbClr val="00B050"/>
              </a:solidFill>
              <a:latin typeface="Comic Sans MS" panose="030F0702030302020204" pitchFamily="66" charset="0"/>
            </a:endParaRPr>
          </a:p>
          <a:p>
            <a:pPr lvl="1"/>
            <a:r>
              <a:rPr lang="en-US" sz="2000" dirty="0">
                <a:ln w="0"/>
                <a:solidFill>
                  <a:srgbClr val="00B050"/>
                </a:solidFill>
                <a:latin typeface="Comic Sans MS" panose="030F0702030302020204" pitchFamily="66" charset="0"/>
              </a:rPr>
              <a:t>After installing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you can start writing and executing your test cases using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and features.</a:t>
            </a:r>
            <a:endParaRPr lang="en-US" sz="24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321423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40120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are special methods in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that are used to define the flow and execution of test cases. They help in controlling the execution of test cases and defining the sequence in which they should run. Some of the commonly used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are</a:t>
            </a:r>
            <a:r>
              <a:rPr lang="en-US" sz="2000" dirty="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@Test</a:t>
            </a:r>
            <a:r>
              <a:rPr lang="en-US" sz="2000" dirty="0">
                <a:ln w="0"/>
                <a:solidFill>
                  <a:srgbClr val="00B050"/>
                </a:solidFill>
                <a:latin typeface="Comic Sans MS" panose="030F0702030302020204" pitchFamily="66" charset="0"/>
              </a:rPr>
              <a:t>: This annotation is used to mark a method as a test method. This method contains the actual test logic that needs to be executed.</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BeforeSuite</a:t>
            </a:r>
            <a:r>
              <a:rPr lang="en-US" sz="2000" dirty="0">
                <a:ln w="0"/>
                <a:solidFill>
                  <a:srgbClr val="00B050"/>
                </a:solidFill>
                <a:latin typeface="Comic Sans MS" panose="030F0702030302020204" pitchFamily="66" charset="0"/>
              </a:rPr>
              <a:t>: This annotation is used to mark a method that should be executed before running all the test cases in a suite.</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AfterSuite</a:t>
            </a:r>
            <a:r>
              <a:rPr lang="en-US" sz="2000" dirty="0">
                <a:ln w="0"/>
                <a:solidFill>
                  <a:srgbClr val="00B050"/>
                </a:solidFill>
                <a:latin typeface="Comic Sans MS" panose="030F0702030302020204" pitchFamily="66" charset="0"/>
              </a:rPr>
              <a:t>: This annotation is used to mark a method that should be executed after running all the test cases in a suite</a:t>
            </a:r>
            <a:r>
              <a:rPr lang="en-US" sz="2000" dirty="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BeforeTest</a:t>
            </a:r>
            <a:r>
              <a:rPr lang="en-US" sz="2000" dirty="0">
                <a:ln w="0"/>
                <a:solidFill>
                  <a:srgbClr val="00B050"/>
                </a:solidFill>
                <a:latin typeface="Comic Sans MS" panose="030F0702030302020204" pitchFamily="66" charset="0"/>
              </a:rPr>
              <a:t>: This annotation is used to mark a method that should be executed before running all the test cases in a &lt;test&gt; tag.</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AfterTest</a:t>
            </a:r>
            <a:r>
              <a:rPr lang="en-US" sz="2000" dirty="0">
                <a:ln w="0"/>
                <a:solidFill>
                  <a:srgbClr val="00B050"/>
                </a:solidFill>
                <a:latin typeface="Comic Sans MS" panose="030F0702030302020204" pitchFamily="66" charset="0"/>
              </a:rPr>
              <a:t>: This annotation is used to mark a method that should be executed after running all the test cases in a &lt;test&gt; tag.</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108519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093428"/>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BeforeClass</a:t>
            </a:r>
            <a:r>
              <a:rPr lang="en-US" sz="2000" dirty="0">
                <a:ln w="0"/>
                <a:solidFill>
                  <a:srgbClr val="00B050"/>
                </a:solidFill>
                <a:latin typeface="Comic Sans MS" panose="030F0702030302020204" pitchFamily="66" charset="0"/>
              </a:rPr>
              <a:t>: This annotation is used to mark a method that should be executed before running all the test cases in a class.</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AfterClass</a:t>
            </a:r>
            <a:r>
              <a:rPr lang="en-US" sz="2000" dirty="0">
                <a:ln w="0"/>
                <a:solidFill>
                  <a:srgbClr val="00B050"/>
                </a:solidFill>
                <a:latin typeface="Comic Sans MS" panose="030F0702030302020204" pitchFamily="66" charset="0"/>
              </a:rPr>
              <a:t>: This annotation is used to mark a method that should be executed after running all the test cases in a class.</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BeforeMethod</a:t>
            </a:r>
            <a:r>
              <a:rPr lang="en-US" sz="2000" dirty="0">
                <a:ln w="0"/>
                <a:solidFill>
                  <a:srgbClr val="00B050"/>
                </a:solidFill>
                <a:latin typeface="Comic Sans MS" panose="030F0702030302020204" pitchFamily="66" charset="0"/>
              </a:rPr>
              <a:t>: This annotation is used to mark a method that should be executed before running each test method.</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AfterMethod</a:t>
            </a:r>
            <a:r>
              <a:rPr lang="en-US" sz="2000" dirty="0">
                <a:ln w="0"/>
                <a:solidFill>
                  <a:srgbClr val="00B050"/>
                </a:solidFill>
                <a:latin typeface="Comic Sans MS" panose="030F0702030302020204" pitchFamily="66" charset="0"/>
              </a:rPr>
              <a:t>: This annotation is used to mark a method that should be executed after running each test method</a:t>
            </a:r>
            <a:r>
              <a:rPr lang="en-US" sz="200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2000" dirty="0" smtClean="0">
                <a:ln w="0"/>
                <a:solidFill>
                  <a:schemeClr val="accent4">
                    <a:lumMod val="75000"/>
                  </a:schemeClr>
                </a:solidFill>
                <a:latin typeface="Comic Sans MS" panose="030F0702030302020204" pitchFamily="66" charset="0"/>
              </a:rPr>
              <a:t>@</a:t>
            </a:r>
            <a:r>
              <a:rPr lang="en-US" sz="2000" dirty="0" err="1" smtClean="0">
                <a:ln w="0"/>
                <a:solidFill>
                  <a:schemeClr val="accent4">
                    <a:lumMod val="75000"/>
                  </a:schemeClr>
                </a:solidFill>
                <a:latin typeface="Comic Sans MS" panose="030F0702030302020204" pitchFamily="66" charset="0"/>
              </a:rPr>
              <a:t>DataProvider</a:t>
            </a:r>
            <a:r>
              <a:rPr lang="en-US" sz="2000" dirty="0" smtClean="0">
                <a:ln w="0"/>
                <a:solidFill>
                  <a:srgbClr val="00B050"/>
                </a:solidFill>
                <a:latin typeface="Comic Sans MS" panose="030F0702030302020204" pitchFamily="66" charset="0"/>
              </a:rPr>
              <a:t>: </a:t>
            </a:r>
            <a:r>
              <a:rPr lang="en-US" sz="2000" dirty="0">
                <a:ln w="0"/>
                <a:solidFill>
                  <a:srgbClr val="00B050"/>
                </a:solidFill>
                <a:latin typeface="Comic Sans MS" panose="030F0702030302020204" pitchFamily="66" charset="0"/>
              </a:rPr>
              <a:t>annotation is used to provide data for a test method. This allows the same test method to be executed with different sets of data. The @</a:t>
            </a:r>
            <a:r>
              <a:rPr lang="en-US" sz="2000" dirty="0" err="1">
                <a:ln w="0"/>
                <a:solidFill>
                  <a:srgbClr val="00B050"/>
                </a:solidFill>
                <a:latin typeface="Comic Sans MS" panose="030F0702030302020204" pitchFamily="66" charset="0"/>
              </a:rPr>
              <a:t>DataProvider</a:t>
            </a:r>
            <a:r>
              <a:rPr lang="en-US" sz="2000" dirty="0">
                <a:ln w="0"/>
                <a:solidFill>
                  <a:srgbClr val="00B050"/>
                </a:solidFill>
                <a:latin typeface="Comic Sans MS" panose="030F0702030302020204" pitchFamily="66" charset="0"/>
              </a:rPr>
              <a:t> method should return a two-dimensional array of objects, where each row represents a set of data and each column represents a parameter of the test method</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35828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078039"/>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@Listeners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is used to specify a listener class that will be notified of events during the test execution. Listeners can be used to perform additional actions or report the test results in a custom format. The listener class should implement one or more of the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listener interfaces, such as </a:t>
            </a:r>
            <a:r>
              <a:rPr lang="en-US" sz="1850" dirty="0" err="1">
                <a:ln w="0"/>
                <a:solidFill>
                  <a:srgbClr val="00B050"/>
                </a:solidFill>
                <a:latin typeface="Comic Sans MS" panose="030F0702030302020204" pitchFamily="66" charset="0"/>
              </a:rPr>
              <a:t>ITestListener</a:t>
            </a:r>
            <a:r>
              <a:rPr lang="en-US" sz="1850" dirty="0">
                <a:ln w="0"/>
                <a:solidFill>
                  <a:srgbClr val="00B050"/>
                </a:solidFill>
                <a:latin typeface="Comic Sans MS" panose="030F0702030302020204" pitchFamily="66" charset="0"/>
              </a:rPr>
              <a:t> or </a:t>
            </a:r>
            <a:r>
              <a:rPr lang="en-US" sz="1850" dirty="0" err="1">
                <a:ln w="0"/>
                <a:solidFill>
                  <a:srgbClr val="00B050"/>
                </a:solidFill>
                <a:latin typeface="Comic Sans MS" panose="030F0702030302020204" pitchFamily="66" charset="0"/>
              </a:rPr>
              <a:t>ISuiteListener</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@Factory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is used to create and return instances of test classes at runtime. This allows dynamic creation of test instances based on the input data or environment conditions. The factory method should return an array of test instances</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@Parameters</a:t>
            </a:r>
            <a:r>
              <a:rPr lang="en-US" sz="1850" dirty="0" smtClean="0">
                <a:ln w="0"/>
                <a:solidFill>
                  <a:srgbClr val="00B050"/>
                </a:solidFill>
                <a:latin typeface="Comic Sans MS" panose="030F0702030302020204" pitchFamily="66" charset="0"/>
              </a:rPr>
              <a:t> : annotation </a:t>
            </a:r>
            <a:r>
              <a:rPr lang="en-US" sz="1850" dirty="0">
                <a:ln w="0"/>
                <a:solidFill>
                  <a:srgbClr val="00B050"/>
                </a:solidFill>
                <a:latin typeface="Comic Sans MS" panose="030F0702030302020204" pitchFamily="66" charset="0"/>
              </a:rPr>
              <a:t>in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is used to specify the test parameterization. It is used to pass the values from the testng.xml file to the test methods. It helps to execute the same test method with multiple sets of data</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@Ignore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in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is used to ignore a test case that is not ready for execution or not required for execution. When this annotation is added to a test method, it will not be executed during the test run.</a:t>
            </a:r>
            <a:endParaRPr lang="en-US" sz="185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6804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4048" y="978594"/>
            <a:ext cx="7593745"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 benefits</a:t>
            </a:r>
          </a:p>
        </p:txBody>
      </p:sp>
      <p:sp>
        <p:nvSpPr>
          <p:cNvPr id="5" name="Rectangle 4"/>
          <p:cNvSpPr/>
          <p:nvPr/>
        </p:nvSpPr>
        <p:spPr>
          <a:xfrm>
            <a:off x="903533" y="1686480"/>
            <a:ext cx="10531280" cy="412420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Annotations help in organizing the code and provide a structured approach to writing test cases.</a:t>
            </a:r>
          </a:p>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They make the code more readable and understandable by providing a clear indication of what each method is doing.</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make it easier to group test cases, prioritize them, and execute them in a specific order.</a:t>
            </a:r>
          </a:p>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Annotations provide flexibility in executing tests by allowing the configuration of pre- and post-test actions using @</a:t>
            </a:r>
            <a:r>
              <a:rPr lang="en-US" sz="1650" dirty="0" err="1">
                <a:ln w="0"/>
                <a:solidFill>
                  <a:srgbClr val="00B050"/>
                </a:solidFill>
                <a:latin typeface="Comic Sans MS" panose="030F0702030302020204" pitchFamily="66" charset="0"/>
              </a:rPr>
              <a:t>BeforeTest</a:t>
            </a:r>
            <a:r>
              <a:rPr lang="en-US" sz="1650" dirty="0">
                <a:ln w="0"/>
                <a:solidFill>
                  <a:srgbClr val="00B050"/>
                </a:solidFill>
                <a:latin typeface="Comic Sans MS" panose="030F0702030302020204" pitchFamily="66" charset="0"/>
              </a:rPr>
              <a:t>, @</a:t>
            </a:r>
            <a:r>
              <a:rPr lang="en-US" sz="1650" dirty="0" err="1">
                <a:ln w="0"/>
                <a:solidFill>
                  <a:srgbClr val="00B050"/>
                </a:solidFill>
                <a:latin typeface="Comic Sans MS" panose="030F0702030302020204" pitchFamily="66" charset="0"/>
              </a:rPr>
              <a:t>AfterTest</a:t>
            </a:r>
            <a:r>
              <a:rPr lang="en-US" sz="1650" dirty="0">
                <a:ln w="0"/>
                <a:solidFill>
                  <a:srgbClr val="00B050"/>
                </a:solidFill>
                <a:latin typeface="Comic Sans MS" panose="030F0702030302020204" pitchFamily="66" charset="0"/>
              </a:rPr>
              <a:t>, @</a:t>
            </a:r>
            <a:r>
              <a:rPr lang="en-US" sz="1650" dirty="0" err="1">
                <a:ln w="0"/>
                <a:solidFill>
                  <a:srgbClr val="00B050"/>
                </a:solidFill>
                <a:latin typeface="Comic Sans MS" panose="030F0702030302020204" pitchFamily="66" charset="0"/>
              </a:rPr>
              <a:t>BeforeSuite</a:t>
            </a:r>
            <a:r>
              <a:rPr lang="en-US" sz="1650" dirty="0">
                <a:ln w="0"/>
                <a:solidFill>
                  <a:srgbClr val="00B050"/>
                </a:solidFill>
                <a:latin typeface="Comic Sans MS" panose="030F0702030302020204" pitchFamily="66" charset="0"/>
              </a:rPr>
              <a:t>, and @</a:t>
            </a:r>
            <a:r>
              <a:rPr lang="en-US" sz="1650" dirty="0" err="1">
                <a:ln w="0"/>
                <a:solidFill>
                  <a:srgbClr val="00B050"/>
                </a:solidFill>
                <a:latin typeface="Comic Sans MS" panose="030F0702030302020204" pitchFamily="66" charset="0"/>
              </a:rPr>
              <a:t>AfterSuite</a:t>
            </a:r>
            <a:r>
              <a:rPr lang="en-US" sz="1650" dirty="0">
                <a:ln w="0"/>
                <a:solidFill>
                  <a:srgbClr val="00B050"/>
                </a:solidFill>
                <a:latin typeface="Comic Sans MS" panose="030F0702030302020204" pitchFamily="66" charset="0"/>
              </a:rPr>
              <a:t> annotations.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a:t>
            </a:r>
            <a:r>
              <a:rPr lang="en-US" sz="1650" dirty="0" err="1">
                <a:ln w="0"/>
                <a:solidFill>
                  <a:srgbClr val="00B050"/>
                </a:solidFill>
                <a:latin typeface="Comic Sans MS" panose="030F0702030302020204" pitchFamily="66" charset="0"/>
              </a:rPr>
              <a:t>DataProvider</a:t>
            </a:r>
            <a:r>
              <a:rPr lang="en-US" sz="1650" dirty="0">
                <a:ln w="0"/>
                <a:solidFill>
                  <a:srgbClr val="00B050"/>
                </a:solidFill>
                <a:latin typeface="Comic Sans MS" panose="030F0702030302020204" pitchFamily="66" charset="0"/>
              </a:rPr>
              <a:t> help in providing input data to test methods and executing tests with multiple data sets.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@Listeners and @</a:t>
            </a:r>
            <a:r>
              <a:rPr lang="en-US" sz="1650" dirty="0" err="1">
                <a:ln w="0"/>
                <a:solidFill>
                  <a:srgbClr val="00B050"/>
                </a:solidFill>
                <a:latin typeface="Comic Sans MS" panose="030F0702030302020204" pitchFamily="66" charset="0"/>
              </a:rPr>
              <a:t>RetryAnalyzer</a:t>
            </a:r>
            <a:r>
              <a:rPr lang="en-US" sz="1650" dirty="0">
                <a:ln w="0"/>
                <a:solidFill>
                  <a:srgbClr val="00B050"/>
                </a:solidFill>
                <a:latin typeface="Comic Sans MS" panose="030F0702030302020204" pitchFamily="66" charset="0"/>
              </a:rPr>
              <a:t> help in adding custom listeners to the test suite, generating test reports, and handling test failures.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@Factory help in creating data-driven tests and executing multiple test classes with different sets of data.</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@Parameters and @Ignore provide more control over test execution by passing parameters to the test methods and ignoring specific tests that are not required to execute.</a:t>
            </a:r>
            <a:endParaRPr lang="en-US" sz="165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271801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TotalTime>
  <Words>1641</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Comic Sans MS</vt:lpstr>
      <vt:lpstr>Garamond</vt:lpstr>
      <vt:lpstr>Segoe Print</vt:lpstr>
      <vt:lpstr>Organic</vt:lpstr>
      <vt:lpstr>TestNG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Microsoft account</dc:creator>
  <cp:lastModifiedBy>Microsoft account</cp:lastModifiedBy>
  <cp:revision>40</cp:revision>
  <dcterms:created xsi:type="dcterms:W3CDTF">2023-04-22T07:59:36Z</dcterms:created>
  <dcterms:modified xsi:type="dcterms:W3CDTF">2023-05-06T06:55:13Z</dcterms:modified>
</cp:coreProperties>
</file>