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9" r:id="rId4"/>
    <p:sldId id="260" r:id="rId5"/>
    <p:sldId id="258"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gD3iIjZtGzGllYs2BnfDeg==" hashData="tvOqfkf8VN13vIq4AD6A/SL5o7lViq15x66uIM1G70VLu1M4mN5qJaBSFZd4mbXBZP8f0AnOpkZzVU4m7PLwOA=="/>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589D027-BBB3-4095-937C-7BC5ED918B46}" type="datetimeFigureOut">
              <a:rPr lang="en-US" smtClean="0"/>
              <a:t>5/6/2023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C7EA0A2-E307-4ACB-B0C8-470206A3116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4430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89D027-BBB3-4095-937C-7BC5ED918B46}" type="datetimeFigureOut">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EA0A2-E307-4ACB-B0C8-470206A31167}" type="slidenum">
              <a:rPr lang="en-US" smtClean="0"/>
              <a:t>‹#›</a:t>
            </a:fld>
            <a:endParaRPr lang="en-US"/>
          </a:p>
        </p:txBody>
      </p:sp>
    </p:spTree>
    <p:extLst>
      <p:ext uri="{BB962C8B-B14F-4D97-AF65-F5344CB8AC3E}">
        <p14:creationId xmlns:p14="http://schemas.microsoft.com/office/powerpoint/2010/main" val="412827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89D027-BBB3-4095-937C-7BC5ED918B46}"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5308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89D027-BBB3-4095-937C-7BC5ED918B46}"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9171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89D027-BBB3-4095-937C-7BC5ED918B46}"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t>‹#›</a:t>
            </a:fld>
            <a:endParaRPr lang="en-US"/>
          </a:p>
        </p:txBody>
      </p:sp>
    </p:spTree>
    <p:extLst>
      <p:ext uri="{BB962C8B-B14F-4D97-AF65-F5344CB8AC3E}">
        <p14:creationId xmlns:p14="http://schemas.microsoft.com/office/powerpoint/2010/main" val="28801355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89D027-BBB3-4095-937C-7BC5ED918B46}"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6528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89D027-BBB3-4095-937C-7BC5ED918B46}"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6250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89D027-BBB3-4095-937C-7BC5ED918B46}"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24898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89D027-BBB3-4095-937C-7BC5ED918B46}"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3150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89D027-BBB3-4095-937C-7BC5ED918B46}"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t>‹#›</a:t>
            </a:fld>
            <a:endParaRPr lang="en-US"/>
          </a:p>
        </p:txBody>
      </p:sp>
    </p:spTree>
    <p:extLst>
      <p:ext uri="{BB962C8B-B14F-4D97-AF65-F5344CB8AC3E}">
        <p14:creationId xmlns:p14="http://schemas.microsoft.com/office/powerpoint/2010/main" val="2966720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89D027-BBB3-4095-937C-7BC5ED918B46}"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6335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589D027-BBB3-4095-937C-7BC5ED918B46}" type="datetimeFigureOut">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EA0A2-E307-4ACB-B0C8-470206A31167}" type="slidenum">
              <a:rPr lang="en-US" smtClean="0"/>
              <a:t>‹#›</a:t>
            </a:fld>
            <a:endParaRPr lang="en-US"/>
          </a:p>
        </p:txBody>
      </p:sp>
    </p:spTree>
    <p:extLst>
      <p:ext uri="{BB962C8B-B14F-4D97-AF65-F5344CB8AC3E}">
        <p14:creationId xmlns:p14="http://schemas.microsoft.com/office/powerpoint/2010/main" val="762338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89D027-BBB3-4095-937C-7BC5ED918B46}" type="datetimeFigureOut">
              <a:rPr lang="en-US" smtClean="0"/>
              <a:t>5/6/2023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7EA0A2-E307-4ACB-B0C8-470206A3116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7226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589D027-BBB3-4095-937C-7BC5ED918B46}" type="datetimeFigureOut">
              <a:rPr lang="en-US" smtClean="0"/>
              <a:t>5/6/2023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7EA0A2-E307-4ACB-B0C8-470206A3116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3743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9D027-BBB3-4095-937C-7BC5ED918B46}" type="datetimeFigureOut">
              <a:rPr lang="en-US" smtClean="0"/>
              <a:t>5/6/2023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7EA0A2-E307-4ACB-B0C8-470206A31167}" type="slidenum">
              <a:rPr lang="en-US" smtClean="0"/>
              <a:t>‹#›</a:t>
            </a:fld>
            <a:endParaRPr lang="en-US"/>
          </a:p>
        </p:txBody>
      </p:sp>
    </p:spTree>
    <p:extLst>
      <p:ext uri="{BB962C8B-B14F-4D97-AF65-F5344CB8AC3E}">
        <p14:creationId xmlns:p14="http://schemas.microsoft.com/office/powerpoint/2010/main" val="393756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89D027-BBB3-4095-937C-7BC5ED918B46}" type="datetimeFigureOut">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EA0A2-E307-4ACB-B0C8-470206A3116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3060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89D027-BBB3-4095-937C-7BC5ED918B46}" type="datetimeFigureOut">
              <a:rPr lang="en-US" smtClean="0"/>
              <a:t>5/6/2023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7EA0A2-E307-4ACB-B0C8-470206A31167}" type="slidenum">
              <a:rPr lang="en-US" smtClean="0"/>
              <a:t>‹#›</a:t>
            </a:fld>
            <a:endParaRPr lang="en-US"/>
          </a:p>
        </p:txBody>
      </p:sp>
    </p:spTree>
    <p:extLst>
      <p:ext uri="{BB962C8B-B14F-4D97-AF65-F5344CB8AC3E}">
        <p14:creationId xmlns:p14="http://schemas.microsoft.com/office/powerpoint/2010/main" val="3096156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589D027-BBB3-4095-937C-7BC5ED918B46}" type="datetimeFigureOut">
              <a:rPr lang="en-US" smtClean="0"/>
              <a:t>5/6/2023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7EA0A2-E307-4ACB-B0C8-470206A31167}" type="slidenum">
              <a:rPr lang="en-US" smtClean="0"/>
              <a:t>‹#›</a:t>
            </a:fld>
            <a:endParaRPr lang="en-US"/>
          </a:p>
        </p:txBody>
      </p:sp>
    </p:spTree>
    <p:extLst>
      <p:ext uri="{BB962C8B-B14F-4D97-AF65-F5344CB8AC3E}">
        <p14:creationId xmlns:p14="http://schemas.microsoft.com/office/powerpoint/2010/main" val="791119753"/>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err="1" smtClean="0">
                <a:solidFill>
                  <a:srgbClr val="7030A0"/>
                </a:solidFill>
                <a:effectLst>
                  <a:outerShdw blurRad="38100" dist="38100" dir="2700000" algn="tl">
                    <a:srgbClr val="000000">
                      <a:alpha val="43137"/>
                    </a:srgbClr>
                  </a:outerShdw>
                </a:effectLst>
                <a:latin typeface="Segoe Print" panose="02000600000000000000" pitchFamily="2" charset="0"/>
              </a:rPr>
              <a:t>TestNG</a:t>
            </a:r>
            <a:r>
              <a:rPr lang="en-US" dirty="0" smtClean="0"/>
              <a:t> </a:t>
            </a:r>
            <a:endParaRPr lang="en-US" dirty="0"/>
          </a:p>
        </p:txBody>
      </p:sp>
      <p:sp>
        <p:nvSpPr>
          <p:cNvPr id="3" name="Subtitle 2"/>
          <p:cNvSpPr>
            <a:spLocks noGrp="1"/>
          </p:cNvSpPr>
          <p:nvPr>
            <p:ph type="subTitle" idx="1"/>
          </p:nvPr>
        </p:nvSpPr>
        <p:spPr/>
        <p:txBody>
          <a:bodyPr>
            <a:normAutofit/>
          </a:bodyPr>
          <a:lstStyle/>
          <a:p>
            <a:r>
              <a:rPr lang="en-US" sz="2800" b="1" dirty="0" smtClean="0">
                <a:solidFill>
                  <a:srgbClr val="0070C0"/>
                </a:solidFill>
                <a:effectLst>
                  <a:outerShdw blurRad="38100" dist="38100" dir="2700000" algn="tl">
                    <a:srgbClr val="000000">
                      <a:alpha val="43137"/>
                    </a:srgbClr>
                  </a:outerShdw>
                </a:effectLst>
                <a:latin typeface="Segoe Print" panose="02000600000000000000" pitchFamily="2" charset="0"/>
              </a:rPr>
              <a:t>Session 2 </a:t>
            </a:r>
          </a:p>
          <a:p>
            <a:r>
              <a:rPr lang="en-US" sz="2800" b="1" dirty="0" err="1" smtClean="0">
                <a:solidFill>
                  <a:srgbClr val="0070C0"/>
                </a:solidFill>
                <a:effectLst>
                  <a:outerShdw blurRad="38100" dist="38100" dir="2700000" algn="tl">
                    <a:srgbClr val="000000">
                      <a:alpha val="43137"/>
                    </a:srgbClr>
                  </a:outerShdw>
                </a:effectLst>
                <a:latin typeface="Segoe Print" panose="02000600000000000000" pitchFamily="2" charset="0"/>
              </a:rPr>
              <a:t>Anshul</a:t>
            </a:r>
            <a:r>
              <a:rPr lang="en-US" sz="2800" b="1" dirty="0" smtClean="0">
                <a:solidFill>
                  <a:srgbClr val="0070C0"/>
                </a:solidFill>
                <a:effectLst>
                  <a:outerShdw blurRad="38100" dist="38100" dir="2700000" algn="tl">
                    <a:srgbClr val="000000">
                      <a:alpha val="43137"/>
                    </a:srgbClr>
                  </a:outerShdw>
                </a:effectLst>
                <a:latin typeface="Segoe Print" panose="02000600000000000000" pitchFamily="2" charset="0"/>
              </a:rPr>
              <a:t> </a:t>
            </a:r>
            <a:r>
              <a:rPr lang="en-US" sz="2800" b="1" dirty="0" err="1" smtClean="0">
                <a:solidFill>
                  <a:srgbClr val="0070C0"/>
                </a:solidFill>
                <a:effectLst>
                  <a:outerShdw blurRad="38100" dist="38100" dir="2700000" algn="tl">
                    <a:srgbClr val="000000">
                      <a:alpha val="43137"/>
                    </a:srgbClr>
                  </a:outerShdw>
                </a:effectLst>
                <a:latin typeface="Segoe Print" panose="02000600000000000000" pitchFamily="2" charset="0"/>
              </a:rPr>
              <a:t>Sonpure</a:t>
            </a:r>
            <a:endParaRPr lang="en-US" sz="2800" b="1" dirty="0" smtClean="0">
              <a:solidFill>
                <a:srgbClr val="0070C0"/>
              </a:solidFill>
              <a:effectLst>
                <a:outerShdw blurRad="38100" dist="38100" dir="2700000" algn="tl">
                  <a:srgbClr val="000000">
                    <a:alpha val="43137"/>
                  </a:srgbClr>
                </a:outerShdw>
              </a:effectLst>
              <a:latin typeface="Segoe Print" panose="02000600000000000000" pitchFamily="2" charset="0"/>
            </a:endParaRPr>
          </a:p>
        </p:txBody>
      </p:sp>
    </p:spTree>
    <p:extLst>
      <p:ext uri="{BB962C8B-B14F-4D97-AF65-F5344CB8AC3E}">
        <p14:creationId xmlns:p14="http://schemas.microsoft.com/office/powerpoint/2010/main" val="2581655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04588650"/>
              </p:ext>
            </p:extLst>
          </p:nvPr>
        </p:nvGraphicFramePr>
        <p:xfrm>
          <a:off x="828842" y="767793"/>
          <a:ext cx="5032943" cy="5394960"/>
        </p:xfrm>
        <a:graphic>
          <a:graphicData uri="http://schemas.openxmlformats.org/drawingml/2006/table">
            <a:tbl>
              <a:tblPr firstRow="1" bandRow="1">
                <a:tableStyleId>{5C22544A-7EE6-4342-B048-85BDC9FD1C3A}</a:tableStyleId>
              </a:tblPr>
              <a:tblGrid>
                <a:gridCol w="5032943"/>
              </a:tblGrid>
              <a:tr h="370840">
                <a:tc>
                  <a:txBody>
                    <a:bodyPr/>
                    <a:lstStyle/>
                    <a:p>
                      <a:r>
                        <a:rPr lang="en-US" sz="1600" b="0" i="0" kern="1200" dirty="0" smtClean="0">
                          <a:solidFill>
                            <a:schemeClr val="tx1"/>
                          </a:solidFill>
                          <a:effectLst/>
                          <a:latin typeface="Cambria" panose="02040503050406030204" pitchFamily="18" charset="0"/>
                          <a:ea typeface="Cambria" panose="02040503050406030204" pitchFamily="18" charset="0"/>
                          <a:cs typeface="+mn-cs"/>
                        </a:rPr>
                        <a:t>package </a:t>
                      </a:r>
                      <a:r>
                        <a:rPr lang="en-US" sz="1600" b="0" i="0" kern="1200" dirty="0" err="1" smtClean="0">
                          <a:solidFill>
                            <a:schemeClr val="tx1"/>
                          </a:solidFill>
                          <a:effectLst/>
                          <a:latin typeface="Cambria" panose="02040503050406030204" pitchFamily="18" charset="0"/>
                          <a:ea typeface="Cambria" panose="02040503050406030204" pitchFamily="18" charset="0"/>
                          <a:cs typeface="+mn-cs"/>
                        </a:rPr>
                        <a:t>com.javatpoint</a:t>
                      </a:r>
                      <a:r>
                        <a:rPr lang="en-US" sz="1600" b="0" i="0" kern="1200" dirty="0" smtClean="0">
                          <a:solidFill>
                            <a:schemeClr val="tx1"/>
                          </a:solidFill>
                          <a:effectLst/>
                          <a:latin typeface="Cambria" panose="02040503050406030204" pitchFamily="18" charset="0"/>
                          <a:ea typeface="Cambria" panose="02040503050406030204" pitchFamily="18" charset="0"/>
                          <a:cs typeface="+mn-cs"/>
                        </a:rPr>
                        <a:t>;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import </a:t>
                      </a:r>
                      <a:r>
                        <a:rPr lang="en-US" sz="1600" b="0" i="0" kern="1200" dirty="0" err="1" smtClean="0">
                          <a:solidFill>
                            <a:schemeClr val="tx1"/>
                          </a:solidFill>
                          <a:effectLst/>
                          <a:latin typeface="Cambria" panose="02040503050406030204" pitchFamily="18" charset="0"/>
                          <a:ea typeface="Cambria" panose="02040503050406030204" pitchFamily="18" charset="0"/>
                          <a:cs typeface="+mn-cs"/>
                        </a:rPr>
                        <a:t>org.testng.annotations.Test</a:t>
                      </a:r>
                      <a:r>
                        <a:rPr lang="en-US" sz="1600" b="0" i="0" kern="1200" dirty="0" smtClean="0">
                          <a:solidFill>
                            <a:schemeClr val="tx1"/>
                          </a:solidFill>
                          <a:effectLst/>
                          <a:latin typeface="Cambria" panose="02040503050406030204" pitchFamily="18" charset="0"/>
                          <a:ea typeface="Cambria" panose="02040503050406030204" pitchFamily="18" charset="0"/>
                          <a:cs typeface="+mn-cs"/>
                        </a:rPr>
                        <a:t>;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public class test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@Test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public void </a:t>
                      </a:r>
                      <a:r>
                        <a:rPr lang="en-US" sz="1600" b="0" i="0" kern="1200" dirty="0" err="1" smtClean="0">
                          <a:solidFill>
                            <a:schemeClr val="tx1"/>
                          </a:solidFill>
                          <a:effectLst/>
                          <a:latin typeface="Cambria" panose="02040503050406030204" pitchFamily="18" charset="0"/>
                          <a:ea typeface="Cambria" panose="02040503050406030204" pitchFamily="18" charset="0"/>
                          <a:cs typeface="+mn-cs"/>
                        </a:rPr>
                        <a:t>WebLoginCarLoan</a:t>
                      </a:r>
                      <a:r>
                        <a:rPr lang="en-US" sz="1600" b="0" i="0" kern="1200" dirty="0" smtClean="0">
                          <a:solidFill>
                            <a:schemeClr val="tx1"/>
                          </a:solidFill>
                          <a:effectLst/>
                          <a:latin typeface="Cambria" panose="02040503050406030204" pitchFamily="18" charset="0"/>
                          <a:ea typeface="Cambria" panose="02040503050406030204" pitchFamily="18" charset="0"/>
                          <a:cs typeface="+mn-cs"/>
                        </a:rPr>
                        <a:t>()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a:t>
                      </a:r>
                      <a:r>
                        <a:rPr lang="en-US" sz="1600" b="0" i="0" kern="1200" dirty="0" err="1" smtClean="0">
                          <a:solidFill>
                            <a:schemeClr val="tx1"/>
                          </a:solidFill>
                          <a:effectLst/>
                          <a:latin typeface="Cambria" panose="02040503050406030204" pitchFamily="18" charset="0"/>
                          <a:ea typeface="Cambria" panose="02040503050406030204" pitchFamily="18" charset="0"/>
                          <a:cs typeface="+mn-cs"/>
                        </a:rPr>
                        <a:t>System.out.println</a:t>
                      </a:r>
                      <a:r>
                        <a:rPr lang="en-US" sz="1600" b="0" i="0" kern="1200" dirty="0" smtClean="0">
                          <a:solidFill>
                            <a:schemeClr val="tx1"/>
                          </a:solidFill>
                          <a:effectLst/>
                          <a:latin typeface="Cambria" panose="02040503050406030204" pitchFamily="18" charset="0"/>
                          <a:ea typeface="Cambria" panose="02040503050406030204" pitchFamily="18" charset="0"/>
                          <a:cs typeface="+mn-cs"/>
                        </a:rPr>
                        <a:t>("</a:t>
                      </a:r>
                      <a:r>
                        <a:rPr lang="en-US" sz="1600" b="0" i="0" kern="1200" dirty="0" err="1" smtClean="0">
                          <a:solidFill>
                            <a:schemeClr val="tx1"/>
                          </a:solidFill>
                          <a:effectLst/>
                          <a:latin typeface="Cambria" panose="02040503050406030204" pitchFamily="18" charset="0"/>
                          <a:ea typeface="Cambria" panose="02040503050406030204" pitchFamily="18" charset="0"/>
                          <a:cs typeface="+mn-cs"/>
                        </a:rPr>
                        <a:t>WebLoginCarLoan</a:t>
                      </a:r>
                      <a:r>
                        <a:rPr lang="en-US" sz="1600" b="0" i="0" kern="1200" dirty="0" smtClean="0">
                          <a:solidFill>
                            <a:schemeClr val="tx1"/>
                          </a:solidFill>
                          <a:effectLst/>
                          <a:latin typeface="Cambria" panose="02040503050406030204" pitchFamily="18" charset="0"/>
                          <a:ea typeface="Cambria" panose="02040503050406030204" pitchFamily="18" charset="0"/>
                          <a:cs typeface="+mn-cs"/>
                        </a:rPr>
                        <a:t>");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@Test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public void </a:t>
                      </a:r>
                      <a:r>
                        <a:rPr lang="en-US" sz="1600" b="0" i="0" kern="1200" dirty="0" err="1" smtClean="0">
                          <a:solidFill>
                            <a:schemeClr val="tx1"/>
                          </a:solidFill>
                          <a:effectLst/>
                          <a:latin typeface="Cambria" panose="02040503050406030204" pitchFamily="18" charset="0"/>
                          <a:ea typeface="Cambria" panose="02040503050406030204" pitchFamily="18" charset="0"/>
                          <a:cs typeface="+mn-cs"/>
                        </a:rPr>
                        <a:t>MobileLoginCarLoan</a:t>
                      </a:r>
                      <a:r>
                        <a:rPr lang="en-US" sz="1600" b="0" i="0" kern="1200" dirty="0" smtClean="0">
                          <a:solidFill>
                            <a:schemeClr val="tx1"/>
                          </a:solidFill>
                          <a:effectLst/>
                          <a:latin typeface="Cambria" panose="02040503050406030204" pitchFamily="18" charset="0"/>
                          <a:ea typeface="Cambria" panose="02040503050406030204" pitchFamily="18" charset="0"/>
                          <a:cs typeface="+mn-cs"/>
                        </a:rPr>
                        <a:t>()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a:t>
                      </a:r>
                      <a:r>
                        <a:rPr lang="en-US" sz="1600" b="0" i="0" kern="1200" dirty="0" err="1" smtClean="0">
                          <a:solidFill>
                            <a:schemeClr val="tx1"/>
                          </a:solidFill>
                          <a:effectLst/>
                          <a:latin typeface="Cambria" panose="02040503050406030204" pitchFamily="18" charset="0"/>
                          <a:ea typeface="Cambria" panose="02040503050406030204" pitchFamily="18" charset="0"/>
                          <a:cs typeface="+mn-cs"/>
                        </a:rPr>
                        <a:t>System.out.println</a:t>
                      </a:r>
                      <a:r>
                        <a:rPr lang="en-US" sz="1600" b="0" i="0" kern="1200" dirty="0" smtClean="0">
                          <a:solidFill>
                            <a:schemeClr val="tx1"/>
                          </a:solidFill>
                          <a:effectLst/>
                          <a:latin typeface="Cambria" panose="02040503050406030204" pitchFamily="18" charset="0"/>
                          <a:ea typeface="Cambria" panose="02040503050406030204" pitchFamily="18" charset="0"/>
                          <a:cs typeface="+mn-cs"/>
                        </a:rPr>
                        <a:t>("</a:t>
                      </a:r>
                      <a:r>
                        <a:rPr lang="en-US" sz="1600" b="0" i="0" kern="1200" dirty="0" err="1" smtClean="0">
                          <a:solidFill>
                            <a:schemeClr val="tx1"/>
                          </a:solidFill>
                          <a:effectLst/>
                          <a:latin typeface="Cambria" panose="02040503050406030204" pitchFamily="18" charset="0"/>
                          <a:ea typeface="Cambria" panose="02040503050406030204" pitchFamily="18" charset="0"/>
                          <a:cs typeface="+mn-cs"/>
                        </a:rPr>
                        <a:t>MobileLoginCarLoan</a:t>
                      </a:r>
                      <a:r>
                        <a:rPr lang="en-US" sz="1600" b="0" i="0" kern="1200" dirty="0" smtClean="0">
                          <a:solidFill>
                            <a:schemeClr val="tx1"/>
                          </a:solidFill>
                          <a:effectLst/>
                          <a:latin typeface="Cambria" panose="02040503050406030204" pitchFamily="18" charset="0"/>
                          <a:ea typeface="Cambria" panose="02040503050406030204" pitchFamily="18" charset="0"/>
                          <a:cs typeface="+mn-cs"/>
                        </a:rPr>
                        <a:t>");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@Test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public void </a:t>
                      </a:r>
                      <a:r>
                        <a:rPr lang="en-US" sz="1600" b="0" i="0" kern="1200" dirty="0" err="1" smtClean="0">
                          <a:solidFill>
                            <a:schemeClr val="tx1"/>
                          </a:solidFill>
                          <a:effectLst/>
                          <a:latin typeface="Cambria" panose="02040503050406030204" pitchFamily="18" charset="0"/>
                          <a:ea typeface="Cambria" panose="02040503050406030204" pitchFamily="18" charset="0"/>
                          <a:cs typeface="+mn-cs"/>
                        </a:rPr>
                        <a:t>MobileLoginPersonalLoan</a:t>
                      </a:r>
                      <a:r>
                        <a:rPr lang="en-US" sz="1600" b="0" i="0" kern="1200" dirty="0" smtClean="0">
                          <a:solidFill>
                            <a:schemeClr val="tx1"/>
                          </a:solidFill>
                          <a:effectLst/>
                          <a:latin typeface="Cambria" panose="02040503050406030204" pitchFamily="18" charset="0"/>
                          <a:ea typeface="Cambria" panose="02040503050406030204" pitchFamily="18" charset="0"/>
                          <a:cs typeface="+mn-cs"/>
                        </a:rPr>
                        <a:t>()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a:t>
                      </a:r>
                      <a:r>
                        <a:rPr lang="en-US" sz="1600" b="0" i="0" kern="1200" dirty="0" err="1" smtClean="0">
                          <a:solidFill>
                            <a:schemeClr val="tx1"/>
                          </a:solidFill>
                          <a:effectLst/>
                          <a:latin typeface="Cambria" panose="02040503050406030204" pitchFamily="18" charset="0"/>
                          <a:ea typeface="Cambria" panose="02040503050406030204" pitchFamily="18" charset="0"/>
                          <a:cs typeface="+mn-cs"/>
                        </a:rPr>
                        <a:t>System.out.println</a:t>
                      </a:r>
                      <a:r>
                        <a:rPr lang="en-US" sz="1600" b="0" i="0" kern="1200" dirty="0" smtClean="0">
                          <a:solidFill>
                            <a:schemeClr val="tx1"/>
                          </a:solidFill>
                          <a:effectLst/>
                          <a:latin typeface="Cambria" panose="02040503050406030204" pitchFamily="18" charset="0"/>
                          <a:ea typeface="Cambria" panose="02040503050406030204" pitchFamily="18" charset="0"/>
                          <a:cs typeface="+mn-cs"/>
                        </a:rPr>
                        <a:t>("</a:t>
                      </a:r>
                      <a:r>
                        <a:rPr lang="en-US" sz="1600" b="0" i="0" kern="1200" dirty="0" err="1" smtClean="0">
                          <a:solidFill>
                            <a:schemeClr val="tx1"/>
                          </a:solidFill>
                          <a:effectLst/>
                          <a:latin typeface="Cambria" panose="02040503050406030204" pitchFamily="18" charset="0"/>
                          <a:ea typeface="Cambria" panose="02040503050406030204" pitchFamily="18" charset="0"/>
                          <a:cs typeface="+mn-cs"/>
                        </a:rPr>
                        <a:t>MobileLoginPersonalLoan</a:t>
                      </a:r>
                      <a:r>
                        <a:rPr lang="en-US" sz="1600" b="0" i="0" kern="1200" dirty="0" smtClean="0">
                          <a:solidFill>
                            <a:schemeClr val="tx1"/>
                          </a:solidFill>
                          <a:effectLst/>
                          <a:latin typeface="Cambria" panose="02040503050406030204" pitchFamily="18" charset="0"/>
                          <a:ea typeface="Cambria" panose="02040503050406030204" pitchFamily="18" charset="0"/>
                          <a:cs typeface="+mn-cs"/>
                        </a:rPr>
                        <a:t>");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a:t>
                      </a:r>
                    </a:p>
                    <a:p>
                      <a:endParaRPr lang="en-US" sz="1200" b="0" i="0" kern="1200" dirty="0" smtClean="0">
                        <a:solidFill>
                          <a:schemeClr val="tx1"/>
                        </a:solidFill>
                        <a:effectLst/>
                        <a:latin typeface="Cambria" panose="02040503050406030204" pitchFamily="18" charset="0"/>
                        <a:ea typeface="Cambria" panose="02040503050406030204" pitchFamily="18" charset="0"/>
                        <a:cs typeface="+mn-cs"/>
                      </a:endParaRPr>
                    </a:p>
                  </a:txBody>
                  <a:tcPr>
                    <a:no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4156493030"/>
              </p:ext>
            </p:extLst>
          </p:nvPr>
        </p:nvGraphicFramePr>
        <p:xfrm>
          <a:off x="6101882" y="766189"/>
          <a:ext cx="5032943" cy="5278476"/>
        </p:xfrm>
        <a:graphic>
          <a:graphicData uri="http://schemas.openxmlformats.org/drawingml/2006/table">
            <a:tbl>
              <a:tblPr firstRow="1" bandRow="1">
                <a:tableStyleId>{5C22544A-7EE6-4342-B048-85BDC9FD1C3A}</a:tableStyleId>
              </a:tblPr>
              <a:tblGrid>
                <a:gridCol w="5032943"/>
              </a:tblGrid>
              <a:tr h="5278476">
                <a:tc>
                  <a:txBody>
                    <a:bodyPr/>
                    <a:lstStyle/>
                    <a:p>
                      <a:r>
                        <a:rPr lang="en-US" sz="1800" b="0" i="0" kern="1200" dirty="0" smtClean="0">
                          <a:solidFill>
                            <a:schemeClr val="tx1"/>
                          </a:solidFill>
                          <a:effectLst/>
                          <a:latin typeface="Cambria" panose="02040503050406030204" pitchFamily="18" charset="0"/>
                          <a:ea typeface="Cambria" panose="02040503050406030204" pitchFamily="18" charset="0"/>
                          <a:cs typeface="+mn-cs"/>
                        </a:rPr>
                        <a:t>&lt;?xml version="1.0" encoding="UTF-8"?&gt;  </a:t>
                      </a:r>
                    </a:p>
                    <a:p>
                      <a:r>
                        <a:rPr lang="en-US" sz="1800" b="0" i="0" kern="1200" dirty="0" smtClean="0">
                          <a:solidFill>
                            <a:schemeClr val="tx1"/>
                          </a:solidFill>
                          <a:effectLst/>
                          <a:latin typeface="Cambria" panose="02040503050406030204" pitchFamily="18" charset="0"/>
                          <a:ea typeface="Cambria" panose="02040503050406030204" pitchFamily="18" charset="0"/>
                          <a:cs typeface="+mn-cs"/>
                        </a:rPr>
                        <a:t>&lt;!DOCTYPE suite SYSTEM "http://testng.org/testng-1.0.dtd"&gt;  </a:t>
                      </a:r>
                    </a:p>
                    <a:p>
                      <a:r>
                        <a:rPr lang="en-US" sz="1800" b="0" i="0" kern="1200" dirty="0" smtClean="0">
                          <a:solidFill>
                            <a:schemeClr val="tx1"/>
                          </a:solidFill>
                          <a:effectLst/>
                          <a:latin typeface="Cambria" panose="02040503050406030204" pitchFamily="18" charset="0"/>
                          <a:ea typeface="Cambria" panose="02040503050406030204" pitchFamily="18" charset="0"/>
                          <a:cs typeface="+mn-cs"/>
                        </a:rPr>
                        <a:t>&lt;suite name="</a:t>
                      </a: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test_suite</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"&gt;  </a:t>
                      </a:r>
                    </a:p>
                    <a:p>
                      <a:r>
                        <a:rPr lang="en-US" sz="1800" b="0" i="0" kern="1200" dirty="0" smtClean="0">
                          <a:solidFill>
                            <a:schemeClr val="tx1"/>
                          </a:solidFill>
                          <a:effectLst/>
                          <a:latin typeface="Cambria" panose="02040503050406030204" pitchFamily="18" charset="0"/>
                          <a:ea typeface="Cambria" panose="02040503050406030204" pitchFamily="18" charset="0"/>
                          <a:cs typeface="+mn-cs"/>
                        </a:rPr>
                        <a:t>&lt;test name="test"&gt;  </a:t>
                      </a:r>
                    </a:p>
                    <a:p>
                      <a:r>
                        <a:rPr lang="en-US" sz="1800" b="0" i="0" kern="1200" dirty="0" smtClean="0">
                          <a:solidFill>
                            <a:schemeClr val="tx1"/>
                          </a:solidFill>
                          <a:effectLst/>
                          <a:latin typeface="Cambria" panose="02040503050406030204" pitchFamily="18" charset="0"/>
                          <a:ea typeface="Cambria" panose="02040503050406030204" pitchFamily="18" charset="0"/>
                          <a:cs typeface="+mn-cs"/>
                        </a:rPr>
                        <a:t>&lt;classes&gt;  </a:t>
                      </a:r>
                    </a:p>
                    <a:p>
                      <a:r>
                        <a:rPr lang="en-US" sz="1800" b="0" i="0" kern="1200" dirty="0" smtClean="0">
                          <a:solidFill>
                            <a:schemeClr val="tx1"/>
                          </a:solidFill>
                          <a:effectLst/>
                          <a:latin typeface="Cambria" panose="02040503050406030204" pitchFamily="18" charset="0"/>
                          <a:ea typeface="Cambria" panose="02040503050406030204" pitchFamily="18" charset="0"/>
                          <a:cs typeface="+mn-cs"/>
                        </a:rPr>
                        <a:t>&lt;</a:t>
                      </a:r>
                      <a:r>
                        <a:rPr lang="en-US" sz="1800" b="1" i="0" kern="1200" dirty="0" smtClean="0">
                          <a:solidFill>
                            <a:schemeClr val="tx1"/>
                          </a:solidFill>
                          <a:effectLst/>
                          <a:latin typeface="Cambria" panose="02040503050406030204" pitchFamily="18" charset="0"/>
                          <a:ea typeface="Cambria" panose="02040503050406030204" pitchFamily="18" charset="0"/>
                          <a:cs typeface="+mn-cs"/>
                        </a:rPr>
                        <a:t>class</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name="</a:t>
                      </a: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com.javatpoint.test</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"&gt;  </a:t>
                      </a:r>
                    </a:p>
                    <a:p>
                      <a:r>
                        <a:rPr lang="en-US" sz="1800" b="0" i="0" kern="1200" dirty="0" smtClean="0">
                          <a:solidFill>
                            <a:schemeClr val="tx1"/>
                          </a:solidFill>
                          <a:effectLst/>
                          <a:latin typeface="Cambria" panose="02040503050406030204" pitchFamily="18" charset="0"/>
                          <a:ea typeface="Cambria" panose="02040503050406030204" pitchFamily="18" charset="0"/>
                          <a:cs typeface="+mn-cs"/>
                        </a:rPr>
                        <a:t>&lt;methods&gt;  </a:t>
                      </a:r>
                    </a:p>
                    <a:p>
                      <a:r>
                        <a:rPr lang="en-US" sz="1800" b="0" i="0" kern="1200" dirty="0" smtClean="0">
                          <a:solidFill>
                            <a:schemeClr val="tx1"/>
                          </a:solidFill>
                          <a:effectLst/>
                          <a:latin typeface="Cambria" panose="02040503050406030204" pitchFamily="18" charset="0"/>
                          <a:ea typeface="Cambria" panose="02040503050406030204" pitchFamily="18" charset="0"/>
                          <a:cs typeface="+mn-cs"/>
                        </a:rPr>
                        <a:t>&lt;include name="Mobile.*"/&gt;  </a:t>
                      </a:r>
                    </a:p>
                    <a:p>
                      <a:r>
                        <a:rPr lang="en-US" sz="1800" b="0" i="0" kern="1200" dirty="0" smtClean="0">
                          <a:solidFill>
                            <a:schemeClr val="tx1"/>
                          </a:solidFill>
                          <a:effectLst/>
                          <a:latin typeface="Cambria" panose="02040503050406030204" pitchFamily="18" charset="0"/>
                          <a:ea typeface="Cambria" panose="02040503050406030204" pitchFamily="18" charset="0"/>
                          <a:cs typeface="+mn-cs"/>
                        </a:rPr>
                        <a:t>&lt;/methods&gt;  </a:t>
                      </a:r>
                    </a:p>
                    <a:p>
                      <a:r>
                        <a:rPr lang="en-US" sz="1800" b="0" i="0" kern="1200" dirty="0" smtClean="0">
                          <a:solidFill>
                            <a:schemeClr val="tx1"/>
                          </a:solidFill>
                          <a:effectLst/>
                          <a:latin typeface="Cambria" panose="02040503050406030204" pitchFamily="18" charset="0"/>
                          <a:ea typeface="Cambria" panose="02040503050406030204" pitchFamily="18" charset="0"/>
                          <a:cs typeface="+mn-cs"/>
                        </a:rPr>
                        <a:t>&lt;/</a:t>
                      </a:r>
                      <a:r>
                        <a:rPr lang="en-US" sz="1800" b="1" i="0" kern="1200" dirty="0" smtClean="0">
                          <a:solidFill>
                            <a:schemeClr val="tx1"/>
                          </a:solidFill>
                          <a:effectLst/>
                          <a:latin typeface="Cambria" panose="02040503050406030204" pitchFamily="18" charset="0"/>
                          <a:ea typeface="Cambria" panose="02040503050406030204" pitchFamily="18" charset="0"/>
                          <a:cs typeface="+mn-cs"/>
                        </a:rPr>
                        <a:t>class</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&gt;  </a:t>
                      </a:r>
                    </a:p>
                    <a:p>
                      <a:r>
                        <a:rPr lang="en-US" sz="1800" b="0" i="0" kern="1200" dirty="0" smtClean="0">
                          <a:solidFill>
                            <a:schemeClr val="tx1"/>
                          </a:solidFill>
                          <a:effectLst/>
                          <a:latin typeface="Cambria" panose="02040503050406030204" pitchFamily="18" charset="0"/>
                          <a:ea typeface="Cambria" panose="02040503050406030204" pitchFamily="18" charset="0"/>
                          <a:cs typeface="+mn-cs"/>
                        </a:rPr>
                        <a:t>&lt;/classes&gt;  </a:t>
                      </a:r>
                    </a:p>
                    <a:p>
                      <a:r>
                        <a:rPr lang="en-US" sz="1800" b="0" i="0" kern="1200" dirty="0" smtClean="0">
                          <a:solidFill>
                            <a:schemeClr val="tx1"/>
                          </a:solidFill>
                          <a:effectLst/>
                          <a:latin typeface="Cambria" panose="02040503050406030204" pitchFamily="18" charset="0"/>
                          <a:ea typeface="Cambria" panose="02040503050406030204" pitchFamily="18" charset="0"/>
                          <a:cs typeface="+mn-cs"/>
                        </a:rPr>
                        <a:t>&lt;/test&gt; &lt;!-- Test --&gt;  </a:t>
                      </a:r>
                    </a:p>
                    <a:p>
                      <a:r>
                        <a:rPr lang="en-US" sz="1800" b="0" i="0" kern="1200" dirty="0" smtClean="0">
                          <a:solidFill>
                            <a:schemeClr val="tx1"/>
                          </a:solidFill>
                          <a:effectLst/>
                          <a:latin typeface="Cambria" panose="02040503050406030204" pitchFamily="18" charset="0"/>
                          <a:ea typeface="Cambria" panose="02040503050406030204" pitchFamily="18" charset="0"/>
                          <a:cs typeface="+mn-cs"/>
                        </a:rPr>
                        <a:t>&lt;/suite&gt; &lt;!-- Suite --&gt;</a:t>
                      </a:r>
                    </a:p>
                    <a:p>
                      <a:endParaRPr lang="en-US" sz="1200" b="0" i="0" kern="1200" dirty="0" smtClean="0">
                        <a:solidFill>
                          <a:schemeClr val="tx1"/>
                        </a:solidFill>
                        <a:effectLst/>
                        <a:latin typeface="Cambria" panose="02040503050406030204" pitchFamily="18" charset="0"/>
                        <a:ea typeface="Cambria" panose="02040503050406030204" pitchFamily="18" charset="0"/>
                        <a:cs typeface="+mn-cs"/>
                      </a:endParaRPr>
                    </a:p>
                    <a:p>
                      <a:r>
                        <a:rPr lang="en-US" sz="1800" b="0" i="0" kern="1200" dirty="0" smtClean="0">
                          <a:solidFill>
                            <a:schemeClr val="tx1"/>
                          </a:solidFill>
                          <a:effectLst/>
                          <a:latin typeface="Cambria" panose="02040503050406030204" pitchFamily="18" charset="0"/>
                          <a:ea typeface="Cambria" panose="02040503050406030204" pitchFamily="18" charset="0"/>
                          <a:cs typeface="+mn-cs"/>
                        </a:rPr>
                        <a:t>In the above </a:t>
                      </a:r>
                      <a:r>
                        <a:rPr lang="en-US" sz="1800" b="1" i="0" kern="1200" dirty="0" smtClean="0">
                          <a:solidFill>
                            <a:schemeClr val="tx1"/>
                          </a:solidFill>
                          <a:effectLst/>
                          <a:latin typeface="Cambria" panose="02040503050406030204" pitchFamily="18" charset="0"/>
                          <a:ea typeface="Cambria" panose="02040503050406030204" pitchFamily="18" charset="0"/>
                          <a:cs typeface="+mn-cs"/>
                        </a:rPr>
                        <a:t>testing.xml</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configuration file, we include all the test cases represented by the starting keyword 'Mobile' with a pattern </a:t>
                      </a:r>
                      <a:r>
                        <a:rPr lang="en-US" sz="1800" b="1" i="0" kern="1200" dirty="0" smtClean="0">
                          <a:solidFill>
                            <a:schemeClr val="tx1"/>
                          </a:solidFill>
                          <a:effectLst/>
                          <a:latin typeface="Cambria" panose="02040503050406030204" pitchFamily="18" charset="0"/>
                          <a:ea typeface="Cambria" panose="02040503050406030204" pitchFamily="18" charset="0"/>
                          <a:cs typeface="+mn-cs"/>
                        </a:rPr>
                        <a:t>Mobile.</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in &lt;include&gt; tag.</a:t>
                      </a:r>
                      <a:endParaRPr lang="en-US" sz="1200" b="0" i="0" kern="1200" dirty="0" smtClean="0">
                        <a:solidFill>
                          <a:schemeClr val="tx1"/>
                        </a:solidFill>
                        <a:effectLst/>
                        <a:latin typeface="Cambria" panose="02040503050406030204" pitchFamily="18" charset="0"/>
                        <a:ea typeface="Cambria" panose="02040503050406030204" pitchFamily="18" charset="0"/>
                        <a:cs typeface="+mn-cs"/>
                      </a:endParaRPr>
                    </a:p>
                  </a:txBody>
                  <a:tcPr>
                    <a:noFill/>
                  </a:tcPr>
                </a:tc>
              </a:tr>
            </a:tbl>
          </a:graphicData>
        </a:graphic>
      </p:graphicFrame>
    </p:spTree>
    <p:extLst>
      <p:ext uri="{BB962C8B-B14F-4D97-AF65-F5344CB8AC3E}">
        <p14:creationId xmlns:p14="http://schemas.microsoft.com/office/powerpoint/2010/main" val="1652534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9647" y="808522"/>
            <a:ext cx="9047747" cy="1908215"/>
          </a:xfrm>
          <a:prstGeom prst="rect">
            <a:avLst/>
          </a:prstGeom>
          <a:noFill/>
        </p:spPr>
        <p:txBody>
          <a:bodyPr wrap="square" rtlCol="0">
            <a:spAutoFit/>
          </a:bodyPr>
          <a:lstStyle/>
          <a:p>
            <a:pPr marL="0" lvl="1"/>
            <a:r>
              <a:rPr lang="en-US" sz="2800" dirty="0">
                <a:ln w="0"/>
                <a:solidFill>
                  <a:srgbClr val="0070C0"/>
                </a:solidFill>
                <a:latin typeface="Comic Sans MS" panose="030F0702030302020204" pitchFamily="66" charset="0"/>
              </a:rPr>
              <a:t>Ignore Test Cases in </a:t>
            </a:r>
            <a:r>
              <a:rPr lang="en-US" sz="2800" dirty="0" err="1" smtClean="0">
                <a:ln w="0"/>
                <a:solidFill>
                  <a:srgbClr val="0070C0"/>
                </a:solidFill>
                <a:latin typeface="Comic Sans MS" panose="030F0702030302020204" pitchFamily="66" charset="0"/>
              </a:rPr>
              <a:t>TestNG</a:t>
            </a:r>
            <a:endParaRPr lang="en-US" dirty="0" smtClean="0"/>
          </a:p>
          <a:p>
            <a:endParaRPr lang="en-US" dirty="0"/>
          </a:p>
          <a:p>
            <a:r>
              <a:rPr lang="en-US" dirty="0" smtClean="0">
                <a:latin typeface="Cambria" panose="02040503050406030204" pitchFamily="18" charset="0"/>
                <a:ea typeface="Cambria" panose="02040503050406030204" pitchFamily="18" charset="0"/>
              </a:rPr>
              <a:t>In </a:t>
            </a:r>
            <a:r>
              <a:rPr lang="en-US" dirty="0" err="1">
                <a:latin typeface="Cambria" panose="02040503050406030204" pitchFamily="18" charset="0"/>
                <a:ea typeface="Cambria" panose="02040503050406030204" pitchFamily="18" charset="0"/>
              </a:rPr>
              <a:t>TestNG</a:t>
            </a:r>
            <a:r>
              <a:rPr lang="en-US" dirty="0">
                <a:latin typeface="Cambria" panose="02040503050406030204" pitchFamily="18" charset="0"/>
                <a:ea typeface="Cambria" panose="02040503050406030204" pitchFamily="18" charset="0"/>
              </a:rPr>
              <a:t>, we can ignore a test case by using the @Ignore annotation. This annotation can be added at the test method level or at the class level.</a:t>
            </a:r>
          </a:p>
          <a:p>
            <a:endParaRPr lang="en-US" dirty="0" smtClean="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88901343"/>
              </p:ext>
            </p:extLst>
          </p:nvPr>
        </p:nvGraphicFramePr>
        <p:xfrm>
          <a:off x="779647" y="2230832"/>
          <a:ext cx="10326838" cy="2834640"/>
        </p:xfrm>
        <a:graphic>
          <a:graphicData uri="http://schemas.openxmlformats.org/drawingml/2006/table">
            <a:tbl>
              <a:tblPr firstRow="1" bandRow="1">
                <a:tableStyleId>{5C22544A-7EE6-4342-B048-85BDC9FD1C3A}</a:tableStyleId>
              </a:tblPr>
              <a:tblGrid>
                <a:gridCol w="5163419"/>
                <a:gridCol w="5163419"/>
              </a:tblGrid>
              <a:tr h="370840">
                <a:tc>
                  <a:txBody>
                    <a:bodyPr/>
                    <a:lstStyle/>
                    <a:p>
                      <a:r>
                        <a:rPr lang="en-US" sz="1800" b="0" i="0" kern="1200" dirty="0" smtClean="0">
                          <a:solidFill>
                            <a:schemeClr val="tx1"/>
                          </a:solidFill>
                          <a:effectLst/>
                          <a:latin typeface="Cambria" panose="02040503050406030204" pitchFamily="18" charset="0"/>
                          <a:ea typeface="Cambria" panose="02040503050406030204" pitchFamily="18" charset="0"/>
                          <a:cs typeface="+mn-cs"/>
                        </a:rPr>
                        <a:t>To ignore a specific test method, simply add the </a:t>
                      </a:r>
                      <a:r>
                        <a:rPr lang="en-US" dirty="0" smtClean="0">
                          <a:solidFill>
                            <a:schemeClr val="tx1"/>
                          </a:solidFill>
                          <a:latin typeface="Cambria" panose="02040503050406030204" pitchFamily="18" charset="0"/>
                          <a:ea typeface="Cambria" panose="02040503050406030204" pitchFamily="18" charset="0"/>
                        </a:rPr>
                        <a:t>@Ignore</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annotation before the method declaration, like this:</a:t>
                      </a:r>
                    </a:p>
                    <a:p>
                      <a:endParaRPr lang="en-US" sz="1800" b="0" i="0" kern="1200" dirty="0" smtClean="0">
                        <a:solidFill>
                          <a:schemeClr val="tx1"/>
                        </a:solidFill>
                        <a:effectLst/>
                        <a:latin typeface="Cambria" panose="02040503050406030204" pitchFamily="18" charset="0"/>
                        <a:ea typeface="Cambria" panose="02040503050406030204" pitchFamily="18" charset="0"/>
                        <a:cs typeface="+mn-cs"/>
                      </a:endParaRPr>
                    </a:p>
                    <a:p>
                      <a:r>
                        <a:rPr lang="en-US" dirty="0" smtClean="0">
                          <a:solidFill>
                            <a:schemeClr val="tx1"/>
                          </a:solidFill>
                          <a:latin typeface="Cambria" panose="02040503050406030204" pitchFamily="18" charset="0"/>
                          <a:ea typeface="Cambria" panose="02040503050406030204" pitchFamily="18" charset="0"/>
                        </a:rPr>
                        <a:t>@Test</a:t>
                      </a:r>
                    </a:p>
                    <a:p>
                      <a:r>
                        <a:rPr lang="en-US" dirty="0" smtClean="0">
                          <a:solidFill>
                            <a:schemeClr val="tx1"/>
                          </a:solidFill>
                          <a:latin typeface="Cambria" panose="02040503050406030204" pitchFamily="18" charset="0"/>
                          <a:ea typeface="Cambria" panose="02040503050406030204" pitchFamily="18" charset="0"/>
                        </a:rPr>
                        <a:t>@Ignore</a:t>
                      </a:r>
                    </a:p>
                    <a:p>
                      <a:r>
                        <a:rPr lang="en-US" dirty="0" smtClean="0">
                          <a:solidFill>
                            <a:schemeClr val="tx1"/>
                          </a:solidFill>
                          <a:latin typeface="Cambria" panose="02040503050406030204" pitchFamily="18" charset="0"/>
                          <a:ea typeface="Cambria" panose="02040503050406030204" pitchFamily="18" charset="0"/>
                        </a:rPr>
                        <a:t>public void </a:t>
                      </a:r>
                      <a:r>
                        <a:rPr lang="en-US" dirty="0" err="1" smtClean="0">
                          <a:solidFill>
                            <a:schemeClr val="tx1"/>
                          </a:solidFill>
                          <a:latin typeface="Cambria" panose="02040503050406030204" pitchFamily="18" charset="0"/>
                          <a:ea typeface="Cambria" panose="02040503050406030204" pitchFamily="18" charset="0"/>
                        </a:rPr>
                        <a:t>ignoredTest</a:t>
                      </a:r>
                      <a:r>
                        <a:rPr lang="en-US" dirty="0" smtClean="0">
                          <a:solidFill>
                            <a:schemeClr val="tx1"/>
                          </a:solidFill>
                          <a:latin typeface="Cambria" panose="02040503050406030204" pitchFamily="18" charset="0"/>
                          <a:ea typeface="Cambria" panose="02040503050406030204" pitchFamily="18" charset="0"/>
                        </a:rPr>
                        <a:t>() {</a:t>
                      </a:r>
                    </a:p>
                    <a:p>
                      <a:r>
                        <a:rPr lang="en-US" dirty="0" smtClean="0">
                          <a:solidFill>
                            <a:schemeClr val="tx1"/>
                          </a:solidFill>
                          <a:latin typeface="Cambria" panose="02040503050406030204" pitchFamily="18" charset="0"/>
                          <a:ea typeface="Cambria" panose="02040503050406030204" pitchFamily="18" charset="0"/>
                        </a:rPr>
                        <a:t>   // test code</a:t>
                      </a:r>
                    </a:p>
                    <a:p>
                      <a:r>
                        <a:rPr lang="en-US" dirty="0" smtClean="0">
                          <a:solidFill>
                            <a:schemeClr val="tx1"/>
                          </a:solidFill>
                          <a:latin typeface="Cambria" panose="02040503050406030204" pitchFamily="18" charset="0"/>
                          <a:ea typeface="Cambria" panose="02040503050406030204" pitchFamily="18" charset="0"/>
                        </a:rPr>
                        <a:t>}</a:t>
                      </a:r>
                    </a:p>
                    <a:p>
                      <a:endParaRPr lang="en-US" dirty="0">
                        <a:solidFill>
                          <a:schemeClr val="tx1"/>
                        </a:solidFill>
                        <a:latin typeface="Cambria" panose="02040503050406030204" pitchFamily="18" charset="0"/>
                        <a:ea typeface="Cambria" panose="02040503050406030204" pitchFamily="18" charset="0"/>
                      </a:endParaRPr>
                    </a:p>
                  </a:txBody>
                  <a:tcPr>
                    <a:noFill/>
                  </a:tcPr>
                </a:tc>
                <a:tc>
                  <a:txBody>
                    <a:bodyPr/>
                    <a:lstStyle/>
                    <a:p>
                      <a:r>
                        <a:rPr lang="en-US" b="0" dirty="0" smtClean="0">
                          <a:solidFill>
                            <a:schemeClr val="tx1"/>
                          </a:solidFill>
                          <a:latin typeface="Cambria" panose="02040503050406030204" pitchFamily="18" charset="0"/>
                          <a:ea typeface="Cambria" panose="02040503050406030204" pitchFamily="18" charset="0"/>
                        </a:rPr>
                        <a:t>To ignore all test methods in a class, add the @Ignore annotation before the class declaration, like this:</a:t>
                      </a:r>
                    </a:p>
                    <a:p>
                      <a:endParaRPr lang="en-US" dirty="0" smtClean="0">
                        <a:solidFill>
                          <a:schemeClr val="tx1"/>
                        </a:solidFill>
                        <a:latin typeface="Cambria" panose="02040503050406030204" pitchFamily="18" charset="0"/>
                        <a:ea typeface="Cambria" panose="02040503050406030204" pitchFamily="18" charset="0"/>
                      </a:endParaRPr>
                    </a:p>
                    <a:p>
                      <a:r>
                        <a:rPr lang="en-US" dirty="0" smtClean="0">
                          <a:solidFill>
                            <a:schemeClr val="tx1"/>
                          </a:solidFill>
                          <a:latin typeface="Cambria" panose="02040503050406030204" pitchFamily="18" charset="0"/>
                          <a:ea typeface="Cambria" panose="02040503050406030204" pitchFamily="18" charset="0"/>
                        </a:rPr>
                        <a:t>@Ignore</a:t>
                      </a:r>
                    </a:p>
                    <a:p>
                      <a:r>
                        <a:rPr lang="en-US" dirty="0" smtClean="0">
                          <a:solidFill>
                            <a:schemeClr val="tx1"/>
                          </a:solidFill>
                          <a:latin typeface="Cambria" panose="02040503050406030204" pitchFamily="18" charset="0"/>
                          <a:ea typeface="Cambria" panose="02040503050406030204" pitchFamily="18" charset="0"/>
                        </a:rPr>
                        <a:t>public class </a:t>
                      </a:r>
                      <a:r>
                        <a:rPr lang="en-US" dirty="0" err="1" smtClean="0">
                          <a:solidFill>
                            <a:schemeClr val="tx1"/>
                          </a:solidFill>
                          <a:latin typeface="Cambria" panose="02040503050406030204" pitchFamily="18" charset="0"/>
                          <a:ea typeface="Cambria" panose="02040503050406030204" pitchFamily="18" charset="0"/>
                        </a:rPr>
                        <a:t>IgnoredTestClass</a:t>
                      </a:r>
                      <a:r>
                        <a:rPr lang="en-US" dirty="0" smtClean="0">
                          <a:solidFill>
                            <a:schemeClr val="tx1"/>
                          </a:solidFill>
                          <a:latin typeface="Cambria" panose="02040503050406030204" pitchFamily="18" charset="0"/>
                          <a:ea typeface="Cambria" panose="02040503050406030204" pitchFamily="18" charset="0"/>
                        </a:rPr>
                        <a:t> {</a:t>
                      </a:r>
                    </a:p>
                    <a:p>
                      <a:r>
                        <a:rPr lang="en-US" dirty="0" smtClean="0">
                          <a:solidFill>
                            <a:schemeClr val="tx1"/>
                          </a:solidFill>
                          <a:latin typeface="Cambria" panose="02040503050406030204" pitchFamily="18" charset="0"/>
                          <a:ea typeface="Cambria" panose="02040503050406030204" pitchFamily="18" charset="0"/>
                        </a:rPr>
                        <a:t>   // test methods</a:t>
                      </a:r>
                    </a:p>
                    <a:p>
                      <a:r>
                        <a:rPr lang="en-US" dirty="0" smtClean="0">
                          <a:solidFill>
                            <a:schemeClr val="tx1"/>
                          </a:solidFill>
                          <a:latin typeface="Cambria" panose="02040503050406030204" pitchFamily="18" charset="0"/>
                          <a:ea typeface="Cambria" panose="02040503050406030204" pitchFamily="18" charset="0"/>
                        </a:rPr>
                        <a:t>}</a:t>
                      </a:r>
                    </a:p>
                    <a:p>
                      <a:endParaRPr lang="en-US" dirty="0">
                        <a:solidFill>
                          <a:schemeClr val="tx1"/>
                        </a:solidFill>
                        <a:latin typeface="Cambria" panose="02040503050406030204" pitchFamily="18" charset="0"/>
                        <a:ea typeface="Cambria" panose="02040503050406030204" pitchFamily="18" charset="0"/>
                      </a:endParaRPr>
                    </a:p>
                  </a:txBody>
                  <a:tcPr>
                    <a:noFill/>
                  </a:tcPr>
                </a:tc>
              </a:tr>
            </a:tbl>
          </a:graphicData>
        </a:graphic>
      </p:graphicFrame>
    </p:spTree>
    <p:extLst>
      <p:ext uri="{BB962C8B-B14F-4D97-AF65-F5344CB8AC3E}">
        <p14:creationId xmlns:p14="http://schemas.microsoft.com/office/powerpoint/2010/main" val="1997936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43601496"/>
              </p:ext>
            </p:extLst>
          </p:nvPr>
        </p:nvGraphicFramePr>
        <p:xfrm>
          <a:off x="848091" y="729292"/>
          <a:ext cx="10500093" cy="5273040"/>
        </p:xfrm>
        <a:graphic>
          <a:graphicData uri="http://schemas.openxmlformats.org/drawingml/2006/table">
            <a:tbl>
              <a:tblPr firstRow="1" bandRow="1">
                <a:tableStyleId>{5C22544A-7EE6-4342-B048-85BDC9FD1C3A}</a:tableStyleId>
              </a:tblPr>
              <a:tblGrid>
                <a:gridCol w="10500093"/>
              </a:tblGrid>
              <a:tr h="370840">
                <a:tc>
                  <a:txBody>
                    <a:bodyPr/>
                    <a:lstStyle/>
                    <a:p>
                      <a:r>
                        <a:rPr lang="en-US" sz="1700" b="0" i="0" kern="1200" dirty="0" smtClean="0">
                          <a:solidFill>
                            <a:schemeClr val="tx1"/>
                          </a:solidFill>
                          <a:effectLst/>
                          <a:latin typeface="Cambria" panose="02040503050406030204" pitchFamily="18" charset="0"/>
                          <a:ea typeface="Cambria" panose="02040503050406030204" pitchFamily="18" charset="0"/>
                          <a:cs typeface="+mn-cs"/>
                        </a:rPr>
                        <a:t>Alternatively, we can use the </a:t>
                      </a:r>
                      <a:r>
                        <a:rPr lang="en-US" sz="1700" dirty="0" smtClean="0">
                          <a:solidFill>
                            <a:schemeClr val="tx1"/>
                          </a:solidFill>
                          <a:latin typeface="Cambria" panose="02040503050406030204" pitchFamily="18" charset="0"/>
                          <a:ea typeface="Cambria" panose="02040503050406030204" pitchFamily="18" charset="0"/>
                        </a:rPr>
                        <a:t>enabled</a:t>
                      </a:r>
                      <a:r>
                        <a:rPr lang="en-US" sz="1700" b="0" i="0" kern="1200" dirty="0" smtClean="0">
                          <a:solidFill>
                            <a:schemeClr val="tx1"/>
                          </a:solidFill>
                          <a:effectLst/>
                          <a:latin typeface="Cambria" panose="02040503050406030204" pitchFamily="18" charset="0"/>
                          <a:ea typeface="Cambria" panose="02040503050406030204" pitchFamily="18" charset="0"/>
                          <a:cs typeface="+mn-cs"/>
                        </a:rPr>
                        <a:t> attribute of the </a:t>
                      </a:r>
                      <a:r>
                        <a:rPr lang="en-US" sz="1700" dirty="0" smtClean="0">
                          <a:solidFill>
                            <a:schemeClr val="tx1"/>
                          </a:solidFill>
                          <a:latin typeface="Cambria" panose="02040503050406030204" pitchFamily="18" charset="0"/>
                          <a:ea typeface="Cambria" panose="02040503050406030204" pitchFamily="18" charset="0"/>
                        </a:rPr>
                        <a:t>@Test</a:t>
                      </a:r>
                      <a:r>
                        <a:rPr lang="en-US" sz="1700" b="0" i="0" kern="1200" dirty="0" smtClean="0">
                          <a:solidFill>
                            <a:schemeClr val="tx1"/>
                          </a:solidFill>
                          <a:effectLst/>
                          <a:latin typeface="Cambria" panose="02040503050406030204" pitchFamily="18" charset="0"/>
                          <a:ea typeface="Cambria" panose="02040503050406030204" pitchFamily="18" charset="0"/>
                          <a:cs typeface="+mn-cs"/>
                        </a:rPr>
                        <a:t> annotation to disable a test method. When the </a:t>
                      </a:r>
                      <a:r>
                        <a:rPr lang="en-US" sz="1700" dirty="0" smtClean="0">
                          <a:solidFill>
                            <a:schemeClr val="tx1"/>
                          </a:solidFill>
                          <a:latin typeface="Cambria" panose="02040503050406030204" pitchFamily="18" charset="0"/>
                          <a:ea typeface="Cambria" panose="02040503050406030204" pitchFamily="18" charset="0"/>
                        </a:rPr>
                        <a:t>enabled</a:t>
                      </a:r>
                      <a:r>
                        <a:rPr lang="en-US" sz="1700" b="0" i="0" kern="1200" dirty="0" smtClean="0">
                          <a:solidFill>
                            <a:schemeClr val="tx1"/>
                          </a:solidFill>
                          <a:effectLst/>
                          <a:latin typeface="Cambria" panose="02040503050406030204" pitchFamily="18" charset="0"/>
                          <a:ea typeface="Cambria" panose="02040503050406030204" pitchFamily="18" charset="0"/>
                          <a:cs typeface="+mn-cs"/>
                        </a:rPr>
                        <a:t> attribute is set to </a:t>
                      </a:r>
                      <a:r>
                        <a:rPr lang="en-US" sz="1700" dirty="0" smtClean="0">
                          <a:solidFill>
                            <a:schemeClr val="tx1"/>
                          </a:solidFill>
                          <a:latin typeface="Cambria" panose="02040503050406030204" pitchFamily="18" charset="0"/>
                          <a:ea typeface="Cambria" panose="02040503050406030204" pitchFamily="18" charset="0"/>
                        </a:rPr>
                        <a:t>false</a:t>
                      </a:r>
                      <a:r>
                        <a:rPr lang="en-US" sz="1700" b="0" i="0" kern="1200" dirty="0" smtClean="0">
                          <a:solidFill>
                            <a:schemeClr val="tx1"/>
                          </a:solidFill>
                          <a:effectLst/>
                          <a:latin typeface="Cambria" panose="02040503050406030204" pitchFamily="18" charset="0"/>
                          <a:ea typeface="Cambria" panose="02040503050406030204" pitchFamily="18" charset="0"/>
                          <a:cs typeface="+mn-cs"/>
                        </a:rPr>
                        <a:t>, the test method will not be executed.</a:t>
                      </a:r>
                    </a:p>
                    <a:p>
                      <a:endParaRPr lang="en-US" sz="1700" b="0" i="0" kern="1200" dirty="0" smtClean="0">
                        <a:solidFill>
                          <a:schemeClr val="tx1"/>
                        </a:solidFill>
                        <a:effectLst/>
                        <a:latin typeface="Cambria" panose="02040503050406030204" pitchFamily="18" charset="0"/>
                        <a:ea typeface="Cambria" panose="02040503050406030204" pitchFamily="18" charset="0"/>
                        <a:cs typeface="+mn-cs"/>
                      </a:endParaRPr>
                    </a:p>
                    <a:p>
                      <a:r>
                        <a:rPr lang="en-US" sz="1700" dirty="0" smtClean="0">
                          <a:solidFill>
                            <a:schemeClr val="tx1"/>
                          </a:solidFill>
                          <a:latin typeface="Cambria" panose="02040503050406030204" pitchFamily="18" charset="0"/>
                          <a:ea typeface="Cambria" panose="02040503050406030204" pitchFamily="18" charset="0"/>
                        </a:rPr>
                        <a:t>@Test(enabled=false)</a:t>
                      </a:r>
                    </a:p>
                    <a:p>
                      <a:r>
                        <a:rPr lang="en-US" sz="1700" dirty="0" smtClean="0">
                          <a:solidFill>
                            <a:schemeClr val="tx1"/>
                          </a:solidFill>
                          <a:latin typeface="Cambria" panose="02040503050406030204" pitchFamily="18" charset="0"/>
                          <a:ea typeface="Cambria" panose="02040503050406030204" pitchFamily="18" charset="0"/>
                        </a:rPr>
                        <a:t>public void </a:t>
                      </a:r>
                      <a:r>
                        <a:rPr lang="en-US" sz="1700" dirty="0" err="1" smtClean="0">
                          <a:solidFill>
                            <a:schemeClr val="tx1"/>
                          </a:solidFill>
                          <a:latin typeface="Cambria" panose="02040503050406030204" pitchFamily="18" charset="0"/>
                          <a:ea typeface="Cambria" panose="02040503050406030204" pitchFamily="18" charset="0"/>
                        </a:rPr>
                        <a:t>disabledTest</a:t>
                      </a:r>
                      <a:r>
                        <a:rPr lang="en-US" sz="1700" dirty="0" smtClean="0">
                          <a:solidFill>
                            <a:schemeClr val="tx1"/>
                          </a:solidFill>
                          <a:latin typeface="Cambria" panose="02040503050406030204" pitchFamily="18" charset="0"/>
                          <a:ea typeface="Cambria" panose="02040503050406030204" pitchFamily="18" charset="0"/>
                        </a:rPr>
                        <a:t>() {</a:t>
                      </a:r>
                    </a:p>
                    <a:p>
                      <a:r>
                        <a:rPr lang="en-US" sz="1700" dirty="0" smtClean="0">
                          <a:solidFill>
                            <a:schemeClr val="tx1"/>
                          </a:solidFill>
                          <a:latin typeface="Cambria" panose="02040503050406030204" pitchFamily="18" charset="0"/>
                          <a:ea typeface="Cambria" panose="02040503050406030204" pitchFamily="18" charset="0"/>
                        </a:rPr>
                        <a:t>   // test code</a:t>
                      </a:r>
                    </a:p>
                    <a:p>
                      <a:r>
                        <a:rPr lang="en-US" sz="1700" dirty="0" smtClean="0">
                          <a:solidFill>
                            <a:schemeClr val="tx1"/>
                          </a:solidFill>
                          <a:latin typeface="Cambria" panose="02040503050406030204" pitchFamily="18" charset="0"/>
                          <a:ea typeface="Cambria" panose="02040503050406030204" pitchFamily="18" charset="0"/>
                        </a:rPr>
                        <a:t>}</a:t>
                      </a:r>
                    </a:p>
                    <a:p>
                      <a:endParaRPr lang="en-US" sz="1700" dirty="0" smtClean="0">
                        <a:solidFill>
                          <a:schemeClr val="tx1"/>
                        </a:solidFill>
                        <a:latin typeface="Cambria" panose="02040503050406030204" pitchFamily="18" charset="0"/>
                        <a:ea typeface="Cambria" panose="02040503050406030204" pitchFamily="18" charset="0"/>
                      </a:endParaRPr>
                    </a:p>
                    <a:p>
                      <a:r>
                        <a:rPr lang="en-US" sz="1700" dirty="0" smtClean="0">
                          <a:solidFill>
                            <a:schemeClr val="tx1"/>
                          </a:solidFill>
                          <a:latin typeface="Cambria" panose="02040503050406030204" pitchFamily="18" charset="0"/>
                          <a:ea typeface="Cambria" panose="02040503050406030204" pitchFamily="18" charset="0"/>
                        </a:rPr>
                        <a:t/>
                      </a:r>
                      <a:br>
                        <a:rPr lang="en-US" sz="1700" dirty="0" smtClean="0">
                          <a:solidFill>
                            <a:schemeClr val="tx1"/>
                          </a:solidFill>
                          <a:latin typeface="Cambria" panose="02040503050406030204" pitchFamily="18" charset="0"/>
                          <a:ea typeface="Cambria" panose="02040503050406030204" pitchFamily="18" charset="0"/>
                        </a:rPr>
                      </a:br>
                      <a:r>
                        <a:rPr lang="en-US" sz="1700" b="0" i="0" kern="1200" dirty="0" smtClean="0">
                          <a:solidFill>
                            <a:schemeClr val="tx1"/>
                          </a:solidFill>
                          <a:effectLst/>
                          <a:latin typeface="Cambria" panose="02040503050406030204" pitchFamily="18" charset="0"/>
                          <a:ea typeface="Cambria" panose="02040503050406030204" pitchFamily="18" charset="0"/>
                          <a:cs typeface="+mn-cs"/>
                        </a:rPr>
                        <a:t>In </a:t>
                      </a:r>
                      <a:r>
                        <a:rPr lang="en-US" sz="1700" b="0" i="0" kern="1200" dirty="0" err="1" smtClean="0">
                          <a:solidFill>
                            <a:schemeClr val="tx1"/>
                          </a:solidFill>
                          <a:effectLst/>
                          <a:latin typeface="Cambria" panose="02040503050406030204" pitchFamily="18" charset="0"/>
                          <a:ea typeface="Cambria" panose="02040503050406030204" pitchFamily="18" charset="0"/>
                          <a:cs typeface="+mn-cs"/>
                        </a:rPr>
                        <a:t>TestNG</a:t>
                      </a:r>
                      <a:r>
                        <a:rPr lang="en-US" sz="1700" b="0" i="0" kern="1200" dirty="0" smtClean="0">
                          <a:solidFill>
                            <a:schemeClr val="tx1"/>
                          </a:solidFill>
                          <a:effectLst/>
                          <a:latin typeface="Cambria" panose="02040503050406030204" pitchFamily="18" charset="0"/>
                          <a:ea typeface="Cambria" panose="02040503050406030204" pitchFamily="18" charset="0"/>
                          <a:cs typeface="+mn-cs"/>
                        </a:rPr>
                        <a:t>, we can skip a test case using the </a:t>
                      </a:r>
                      <a:r>
                        <a:rPr lang="en-US" sz="1700" dirty="0" smtClean="0">
                          <a:solidFill>
                            <a:schemeClr val="tx1"/>
                          </a:solidFill>
                          <a:latin typeface="Cambria" panose="02040503050406030204" pitchFamily="18" charset="0"/>
                          <a:ea typeface="Cambria" panose="02040503050406030204" pitchFamily="18" charset="0"/>
                        </a:rPr>
                        <a:t>@Test(enabled = false)</a:t>
                      </a:r>
                      <a:r>
                        <a:rPr lang="en-US" sz="1700" b="0" i="0" kern="1200" dirty="0" smtClean="0">
                          <a:solidFill>
                            <a:schemeClr val="tx1"/>
                          </a:solidFill>
                          <a:effectLst/>
                          <a:latin typeface="Cambria" panose="02040503050406030204" pitchFamily="18" charset="0"/>
                          <a:ea typeface="Cambria" panose="02040503050406030204" pitchFamily="18" charset="0"/>
                          <a:cs typeface="+mn-cs"/>
                        </a:rPr>
                        <a:t> annotation.</a:t>
                      </a:r>
                    </a:p>
                    <a:p>
                      <a:r>
                        <a:rPr lang="en-US" sz="1700" b="0" i="0" kern="1200" dirty="0" smtClean="0">
                          <a:solidFill>
                            <a:schemeClr val="tx1"/>
                          </a:solidFill>
                          <a:effectLst/>
                          <a:latin typeface="Cambria" panose="02040503050406030204" pitchFamily="18" charset="0"/>
                          <a:ea typeface="Cambria" panose="02040503050406030204" pitchFamily="18" charset="0"/>
                          <a:cs typeface="+mn-cs"/>
                        </a:rPr>
                        <a:t>Another way to skip a test case is by using the </a:t>
                      </a:r>
                      <a:r>
                        <a:rPr lang="en-US" sz="1700" dirty="0" smtClean="0">
                          <a:solidFill>
                            <a:schemeClr val="tx1"/>
                          </a:solidFill>
                          <a:latin typeface="Cambria" panose="02040503050406030204" pitchFamily="18" charset="0"/>
                          <a:ea typeface="Cambria" panose="02040503050406030204" pitchFamily="18" charset="0"/>
                        </a:rPr>
                        <a:t>throw</a:t>
                      </a:r>
                      <a:r>
                        <a:rPr lang="en-US" sz="1700" b="0" i="0" kern="1200" dirty="0" smtClean="0">
                          <a:solidFill>
                            <a:schemeClr val="tx1"/>
                          </a:solidFill>
                          <a:effectLst/>
                          <a:latin typeface="Cambria" panose="02040503050406030204" pitchFamily="18" charset="0"/>
                          <a:ea typeface="Cambria" panose="02040503050406030204" pitchFamily="18" charset="0"/>
                          <a:cs typeface="+mn-cs"/>
                        </a:rPr>
                        <a:t> statement in the test case code. By throwing a </a:t>
                      </a:r>
                      <a:r>
                        <a:rPr lang="en-US" sz="1700" dirty="0" err="1" smtClean="0">
                          <a:solidFill>
                            <a:schemeClr val="tx1"/>
                          </a:solidFill>
                          <a:latin typeface="Cambria" panose="02040503050406030204" pitchFamily="18" charset="0"/>
                          <a:ea typeface="Cambria" panose="02040503050406030204" pitchFamily="18" charset="0"/>
                        </a:rPr>
                        <a:t>SkipException</a:t>
                      </a:r>
                      <a:r>
                        <a:rPr lang="en-US" sz="1700" b="0" i="0" kern="1200" dirty="0" smtClean="0">
                          <a:solidFill>
                            <a:schemeClr val="tx1"/>
                          </a:solidFill>
                          <a:effectLst/>
                          <a:latin typeface="Cambria" panose="02040503050406030204" pitchFamily="18" charset="0"/>
                          <a:ea typeface="Cambria" panose="02040503050406030204" pitchFamily="18" charset="0"/>
                          <a:cs typeface="+mn-cs"/>
                        </a:rPr>
                        <a:t> in the test case code, </a:t>
                      </a:r>
                      <a:r>
                        <a:rPr lang="en-US" sz="1700" b="0" i="0" kern="1200" dirty="0" err="1" smtClean="0">
                          <a:solidFill>
                            <a:schemeClr val="tx1"/>
                          </a:solidFill>
                          <a:effectLst/>
                          <a:latin typeface="Cambria" panose="02040503050406030204" pitchFamily="18" charset="0"/>
                          <a:ea typeface="Cambria" panose="02040503050406030204" pitchFamily="18" charset="0"/>
                          <a:cs typeface="+mn-cs"/>
                        </a:rPr>
                        <a:t>TestNG</a:t>
                      </a:r>
                      <a:r>
                        <a:rPr lang="en-US" sz="1700" b="0" i="0" kern="1200" dirty="0" smtClean="0">
                          <a:solidFill>
                            <a:schemeClr val="tx1"/>
                          </a:solidFill>
                          <a:effectLst/>
                          <a:latin typeface="Cambria" panose="02040503050406030204" pitchFamily="18" charset="0"/>
                          <a:ea typeface="Cambria" panose="02040503050406030204" pitchFamily="18" charset="0"/>
                          <a:cs typeface="+mn-cs"/>
                        </a:rPr>
                        <a:t> will skip the test case.</a:t>
                      </a:r>
                    </a:p>
                    <a:p>
                      <a:endParaRPr lang="en-US" sz="1700" b="0" i="0" kern="1200" dirty="0" smtClean="0">
                        <a:solidFill>
                          <a:schemeClr val="tx1"/>
                        </a:solidFill>
                        <a:effectLst/>
                        <a:latin typeface="Cambria" panose="02040503050406030204" pitchFamily="18" charset="0"/>
                        <a:ea typeface="Cambria" panose="02040503050406030204" pitchFamily="18" charset="0"/>
                        <a:cs typeface="+mn-cs"/>
                      </a:endParaRPr>
                    </a:p>
                    <a:p>
                      <a:r>
                        <a:rPr lang="en-US" sz="1700" dirty="0" smtClean="0">
                          <a:solidFill>
                            <a:schemeClr val="tx1"/>
                          </a:solidFill>
                          <a:latin typeface="Cambria" panose="02040503050406030204" pitchFamily="18" charset="0"/>
                          <a:ea typeface="Cambria" panose="02040503050406030204" pitchFamily="18" charset="0"/>
                        </a:rPr>
                        <a:t>@Test</a:t>
                      </a:r>
                    </a:p>
                    <a:p>
                      <a:r>
                        <a:rPr lang="en-US" sz="1700" dirty="0" smtClean="0">
                          <a:solidFill>
                            <a:schemeClr val="tx1"/>
                          </a:solidFill>
                          <a:latin typeface="Cambria" panose="02040503050406030204" pitchFamily="18" charset="0"/>
                          <a:ea typeface="Cambria" panose="02040503050406030204" pitchFamily="18" charset="0"/>
                        </a:rPr>
                        <a:t>public void </a:t>
                      </a:r>
                      <a:r>
                        <a:rPr lang="en-US" sz="1700" dirty="0" err="1" smtClean="0">
                          <a:solidFill>
                            <a:schemeClr val="tx1"/>
                          </a:solidFill>
                          <a:latin typeface="Cambria" panose="02040503050406030204" pitchFamily="18" charset="0"/>
                          <a:ea typeface="Cambria" panose="02040503050406030204" pitchFamily="18" charset="0"/>
                        </a:rPr>
                        <a:t>testCaseToBeSkipped</a:t>
                      </a:r>
                      <a:r>
                        <a:rPr lang="en-US" sz="1700" dirty="0" smtClean="0">
                          <a:solidFill>
                            <a:schemeClr val="tx1"/>
                          </a:solidFill>
                          <a:latin typeface="Cambria" panose="02040503050406030204" pitchFamily="18" charset="0"/>
                          <a:ea typeface="Cambria" panose="02040503050406030204" pitchFamily="18" charset="0"/>
                        </a:rPr>
                        <a:t>() {</a:t>
                      </a:r>
                    </a:p>
                    <a:p>
                      <a:r>
                        <a:rPr lang="en-US" sz="1700" dirty="0" smtClean="0">
                          <a:solidFill>
                            <a:schemeClr val="tx1"/>
                          </a:solidFill>
                          <a:latin typeface="Cambria" panose="02040503050406030204" pitchFamily="18" charset="0"/>
                          <a:ea typeface="Cambria" panose="02040503050406030204" pitchFamily="18" charset="0"/>
                        </a:rPr>
                        <a:t>    throw new </a:t>
                      </a:r>
                      <a:r>
                        <a:rPr lang="en-US" sz="1700" dirty="0" err="1" smtClean="0">
                          <a:solidFill>
                            <a:schemeClr val="tx1"/>
                          </a:solidFill>
                          <a:latin typeface="Cambria" panose="02040503050406030204" pitchFamily="18" charset="0"/>
                          <a:ea typeface="Cambria" panose="02040503050406030204" pitchFamily="18" charset="0"/>
                        </a:rPr>
                        <a:t>SkipException</a:t>
                      </a:r>
                      <a:r>
                        <a:rPr lang="en-US" sz="1700" dirty="0" smtClean="0">
                          <a:solidFill>
                            <a:schemeClr val="tx1"/>
                          </a:solidFill>
                          <a:latin typeface="Cambria" panose="02040503050406030204" pitchFamily="18" charset="0"/>
                          <a:ea typeface="Cambria" panose="02040503050406030204" pitchFamily="18" charset="0"/>
                        </a:rPr>
                        <a:t>("Test case skipped as it is not implemented yet");</a:t>
                      </a:r>
                    </a:p>
                    <a:p>
                      <a:r>
                        <a:rPr lang="en-US" sz="1700" dirty="0" smtClean="0">
                          <a:solidFill>
                            <a:schemeClr val="tx1"/>
                          </a:solidFill>
                          <a:latin typeface="Cambria" panose="02040503050406030204" pitchFamily="18" charset="0"/>
                          <a:ea typeface="Cambria" panose="02040503050406030204" pitchFamily="18" charset="0"/>
                        </a:rPr>
                        <a:t>}</a:t>
                      </a:r>
                    </a:p>
                    <a:p>
                      <a:endParaRPr lang="en-US" sz="1700" dirty="0" smtClean="0">
                        <a:solidFill>
                          <a:schemeClr val="tx1"/>
                        </a:solidFill>
                        <a:latin typeface="Cambria" panose="02040503050406030204" pitchFamily="18" charset="0"/>
                        <a:ea typeface="Cambria" panose="02040503050406030204" pitchFamily="18" charset="0"/>
                      </a:endParaRPr>
                    </a:p>
                    <a:p>
                      <a:r>
                        <a:rPr lang="en-US" sz="1700" b="0" i="0" kern="1200" dirty="0" smtClean="0">
                          <a:solidFill>
                            <a:schemeClr val="tx1"/>
                          </a:solidFill>
                          <a:effectLst/>
                          <a:latin typeface="Cambria" panose="02040503050406030204" pitchFamily="18" charset="0"/>
                          <a:ea typeface="Cambria" panose="02040503050406030204" pitchFamily="18" charset="0"/>
                          <a:cs typeface="+mn-cs"/>
                        </a:rPr>
                        <a:t>In the above example, the test case named </a:t>
                      </a:r>
                      <a:r>
                        <a:rPr lang="en-US" sz="1700" dirty="0" err="1" smtClean="0">
                          <a:solidFill>
                            <a:schemeClr val="tx1"/>
                          </a:solidFill>
                          <a:latin typeface="Cambria" panose="02040503050406030204" pitchFamily="18" charset="0"/>
                          <a:ea typeface="Cambria" panose="02040503050406030204" pitchFamily="18" charset="0"/>
                        </a:rPr>
                        <a:t>testCaseToBeSkipped</a:t>
                      </a:r>
                      <a:r>
                        <a:rPr lang="en-US" sz="1700" b="0" i="0" kern="1200" dirty="0" smtClean="0">
                          <a:solidFill>
                            <a:schemeClr val="tx1"/>
                          </a:solidFill>
                          <a:effectLst/>
                          <a:latin typeface="Cambria" panose="02040503050406030204" pitchFamily="18" charset="0"/>
                          <a:ea typeface="Cambria" panose="02040503050406030204" pitchFamily="18" charset="0"/>
                          <a:cs typeface="+mn-cs"/>
                        </a:rPr>
                        <a:t> will be skipped during execution and a message will be displayed in the test report stating that the test case was skipped as it is not implemented yet.</a:t>
                      </a:r>
                      <a:endParaRPr lang="en-US" sz="1700" dirty="0" smtClean="0">
                        <a:solidFill>
                          <a:schemeClr val="tx1"/>
                        </a:solidFill>
                        <a:latin typeface="Cambria" panose="02040503050406030204" pitchFamily="18" charset="0"/>
                        <a:ea typeface="Cambria" panose="02040503050406030204" pitchFamily="18" charset="0"/>
                      </a:endParaRPr>
                    </a:p>
                  </a:txBody>
                  <a:tcPr>
                    <a:noFill/>
                  </a:tcPr>
                </a:tc>
              </a:tr>
            </a:tbl>
          </a:graphicData>
        </a:graphic>
      </p:graphicFrame>
    </p:spTree>
    <p:extLst>
      <p:ext uri="{BB962C8B-B14F-4D97-AF65-F5344CB8AC3E}">
        <p14:creationId xmlns:p14="http://schemas.microsoft.com/office/powerpoint/2010/main" val="2749572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9904" y="952901"/>
            <a:ext cx="10116151" cy="1508105"/>
          </a:xfrm>
          <a:prstGeom prst="rect">
            <a:avLst/>
          </a:prstGeom>
          <a:noFill/>
        </p:spPr>
        <p:txBody>
          <a:bodyPr wrap="square" rtlCol="0">
            <a:spAutoFit/>
          </a:bodyPr>
          <a:lstStyle/>
          <a:p>
            <a:r>
              <a:rPr lang="en-US" sz="2000" b="1" dirty="0">
                <a:solidFill>
                  <a:srgbClr val="00B0F0"/>
                </a:solidFill>
                <a:latin typeface="Comic Sans MS" panose="030F0702030302020204" pitchFamily="66" charset="0"/>
              </a:rPr>
              <a:t>Groups in </a:t>
            </a:r>
            <a:r>
              <a:rPr lang="en-US" sz="2000" b="1" dirty="0" err="1">
                <a:solidFill>
                  <a:srgbClr val="00B0F0"/>
                </a:solidFill>
                <a:latin typeface="Comic Sans MS" panose="030F0702030302020204" pitchFamily="66" charset="0"/>
              </a:rPr>
              <a:t>TestNG</a:t>
            </a:r>
            <a:r>
              <a:rPr lang="en-US" sz="2000" b="1" dirty="0">
                <a:solidFill>
                  <a:srgbClr val="00B0F0"/>
                </a:solidFill>
                <a:latin typeface="Comic Sans MS" panose="030F0702030302020204" pitchFamily="66" charset="0"/>
              </a:rPr>
              <a:t>:</a:t>
            </a:r>
          </a:p>
          <a:p>
            <a:r>
              <a:rPr lang="en-US" dirty="0"/>
              <a:t>Groups in </a:t>
            </a:r>
            <a:r>
              <a:rPr lang="en-US" dirty="0" err="1"/>
              <a:t>TestNG</a:t>
            </a:r>
            <a:r>
              <a:rPr lang="en-US" dirty="0"/>
              <a:t> allows you to categorize your test methods and execute them selectively based on the group you specify. This is useful when you have a large suite of tests and you want to run a subset of them for a particular purpose, such as smoke testing, regression testing, or functional testing. To define a group in </a:t>
            </a:r>
            <a:r>
              <a:rPr lang="en-US" dirty="0" err="1"/>
              <a:t>TestNG</a:t>
            </a:r>
            <a:r>
              <a:rPr lang="en-US" dirty="0"/>
              <a:t>, you can use the "@Test" annotation along with the "groups" attribute. Here is an example:</a:t>
            </a:r>
          </a:p>
        </p:txBody>
      </p:sp>
      <p:graphicFrame>
        <p:nvGraphicFramePr>
          <p:cNvPr id="3" name="Table 2"/>
          <p:cNvGraphicFramePr>
            <a:graphicFrameLocks noGrp="1"/>
          </p:cNvGraphicFramePr>
          <p:nvPr>
            <p:extLst>
              <p:ext uri="{D42A27DB-BD31-4B8C-83A1-F6EECF244321}">
                <p14:modId xmlns:p14="http://schemas.microsoft.com/office/powerpoint/2010/main" val="184352271"/>
              </p:ext>
            </p:extLst>
          </p:nvPr>
        </p:nvGraphicFramePr>
        <p:xfrm>
          <a:off x="1098349" y="2548466"/>
          <a:ext cx="3887537" cy="3428822"/>
        </p:xfrm>
        <a:graphic>
          <a:graphicData uri="http://schemas.openxmlformats.org/drawingml/2006/table">
            <a:tbl>
              <a:tblPr firstRow="1" bandRow="1">
                <a:tableStyleId>{5C22544A-7EE6-4342-B048-85BDC9FD1C3A}</a:tableStyleId>
              </a:tblPr>
              <a:tblGrid>
                <a:gridCol w="3887537"/>
              </a:tblGrid>
              <a:tr h="3428822">
                <a:tc>
                  <a:txBody>
                    <a:bodyPr/>
                    <a:lstStyle/>
                    <a:p>
                      <a:r>
                        <a:rPr lang="en-US" sz="1400" b="0" dirty="0" smtClean="0">
                          <a:solidFill>
                            <a:schemeClr val="tx1"/>
                          </a:solidFill>
                          <a:latin typeface="Cambria" panose="02040503050406030204" pitchFamily="18" charset="0"/>
                          <a:ea typeface="Cambria" panose="02040503050406030204" pitchFamily="18" charset="0"/>
                        </a:rPr>
                        <a:t>@Test(groups = {"smoke"})</a:t>
                      </a:r>
                    </a:p>
                    <a:p>
                      <a:r>
                        <a:rPr lang="en-US" sz="1400" b="0" dirty="0" smtClean="0">
                          <a:solidFill>
                            <a:schemeClr val="tx1"/>
                          </a:solidFill>
                          <a:latin typeface="Cambria" panose="02040503050406030204" pitchFamily="18" charset="0"/>
                          <a:ea typeface="Cambria" panose="02040503050406030204" pitchFamily="18" charset="0"/>
                        </a:rPr>
                        <a:t>public void testMethod1() {</a:t>
                      </a:r>
                    </a:p>
                    <a:p>
                      <a:r>
                        <a:rPr lang="en-US" sz="1400" b="0" dirty="0" smtClean="0">
                          <a:solidFill>
                            <a:schemeClr val="tx1"/>
                          </a:solidFill>
                          <a:latin typeface="Cambria" panose="02040503050406030204" pitchFamily="18" charset="0"/>
                          <a:ea typeface="Cambria" panose="02040503050406030204" pitchFamily="18" charset="0"/>
                        </a:rPr>
                        <a:t>    // Test method code here</a:t>
                      </a:r>
                    </a:p>
                    <a:p>
                      <a:r>
                        <a:rPr lang="en-US" sz="1400" b="0" dirty="0" smtClean="0">
                          <a:solidFill>
                            <a:schemeClr val="tx1"/>
                          </a:solidFill>
                          <a:latin typeface="Cambria" panose="02040503050406030204" pitchFamily="18" charset="0"/>
                          <a:ea typeface="Cambria" panose="02040503050406030204" pitchFamily="18" charset="0"/>
                        </a:rPr>
                        <a:t>}</a:t>
                      </a:r>
                    </a:p>
                    <a:p>
                      <a:endParaRPr lang="en-US" sz="1400" b="0" dirty="0" smtClean="0">
                        <a:solidFill>
                          <a:schemeClr val="tx1"/>
                        </a:solidFill>
                        <a:latin typeface="Cambria" panose="02040503050406030204" pitchFamily="18" charset="0"/>
                        <a:ea typeface="Cambria" panose="02040503050406030204" pitchFamily="18" charset="0"/>
                      </a:endParaRPr>
                    </a:p>
                    <a:p>
                      <a:r>
                        <a:rPr lang="en-US" sz="1400" b="0" dirty="0" smtClean="0">
                          <a:solidFill>
                            <a:schemeClr val="tx1"/>
                          </a:solidFill>
                          <a:latin typeface="Cambria" panose="02040503050406030204" pitchFamily="18" charset="0"/>
                          <a:ea typeface="Cambria" panose="02040503050406030204" pitchFamily="18" charset="0"/>
                        </a:rPr>
                        <a:t>@Test(groups = {"regression"})</a:t>
                      </a:r>
                    </a:p>
                    <a:p>
                      <a:r>
                        <a:rPr lang="en-US" sz="1400" b="0" dirty="0" smtClean="0">
                          <a:solidFill>
                            <a:schemeClr val="tx1"/>
                          </a:solidFill>
                          <a:latin typeface="Cambria" panose="02040503050406030204" pitchFamily="18" charset="0"/>
                          <a:ea typeface="Cambria" panose="02040503050406030204" pitchFamily="18" charset="0"/>
                        </a:rPr>
                        <a:t>public void testMethod2() {</a:t>
                      </a:r>
                    </a:p>
                    <a:p>
                      <a:r>
                        <a:rPr lang="en-US" sz="1400" b="0" dirty="0" smtClean="0">
                          <a:solidFill>
                            <a:schemeClr val="tx1"/>
                          </a:solidFill>
                          <a:latin typeface="Cambria" panose="02040503050406030204" pitchFamily="18" charset="0"/>
                          <a:ea typeface="Cambria" panose="02040503050406030204" pitchFamily="18" charset="0"/>
                        </a:rPr>
                        <a:t>    // Test method code here</a:t>
                      </a:r>
                    </a:p>
                    <a:p>
                      <a:r>
                        <a:rPr lang="en-US" sz="1400" b="0" dirty="0" smtClean="0">
                          <a:solidFill>
                            <a:schemeClr val="tx1"/>
                          </a:solidFill>
                          <a:latin typeface="Cambria" panose="02040503050406030204" pitchFamily="18" charset="0"/>
                          <a:ea typeface="Cambria" panose="02040503050406030204" pitchFamily="18" charset="0"/>
                        </a:rPr>
                        <a:t>}</a:t>
                      </a:r>
                    </a:p>
                    <a:p>
                      <a:endParaRPr lang="en-US" sz="1400" b="0" dirty="0" smtClean="0">
                        <a:solidFill>
                          <a:schemeClr val="tx1"/>
                        </a:solidFill>
                        <a:latin typeface="Cambria" panose="02040503050406030204" pitchFamily="18" charset="0"/>
                        <a:ea typeface="Cambria" panose="02040503050406030204" pitchFamily="18" charset="0"/>
                      </a:endParaRPr>
                    </a:p>
                    <a:p>
                      <a:r>
                        <a:rPr lang="en-US" sz="1400" b="0" dirty="0" smtClean="0">
                          <a:solidFill>
                            <a:schemeClr val="tx1"/>
                          </a:solidFill>
                          <a:latin typeface="Cambria" panose="02040503050406030204" pitchFamily="18" charset="0"/>
                          <a:ea typeface="Cambria" panose="02040503050406030204" pitchFamily="18" charset="0"/>
                        </a:rPr>
                        <a:t>@Test(groups = {"smoke", "regression"})</a:t>
                      </a:r>
                    </a:p>
                    <a:p>
                      <a:r>
                        <a:rPr lang="en-US" sz="1400" b="0" dirty="0" smtClean="0">
                          <a:solidFill>
                            <a:schemeClr val="tx1"/>
                          </a:solidFill>
                          <a:latin typeface="Cambria" panose="02040503050406030204" pitchFamily="18" charset="0"/>
                          <a:ea typeface="Cambria" panose="02040503050406030204" pitchFamily="18" charset="0"/>
                        </a:rPr>
                        <a:t>public void testMethod3() {</a:t>
                      </a:r>
                    </a:p>
                    <a:p>
                      <a:r>
                        <a:rPr lang="en-US" sz="1400" b="0" dirty="0" smtClean="0">
                          <a:solidFill>
                            <a:schemeClr val="tx1"/>
                          </a:solidFill>
                          <a:latin typeface="Cambria" panose="02040503050406030204" pitchFamily="18" charset="0"/>
                          <a:ea typeface="Cambria" panose="02040503050406030204" pitchFamily="18" charset="0"/>
                        </a:rPr>
                        <a:t>    // Test method code here</a:t>
                      </a:r>
                    </a:p>
                    <a:p>
                      <a:r>
                        <a:rPr lang="en-US" sz="1400" b="0" dirty="0" smtClean="0">
                          <a:solidFill>
                            <a:schemeClr val="tx1"/>
                          </a:solidFill>
                          <a:latin typeface="Cambria" panose="02040503050406030204" pitchFamily="18" charset="0"/>
                          <a:ea typeface="Cambria" panose="02040503050406030204" pitchFamily="18" charset="0"/>
                        </a:rPr>
                        <a:t>}</a:t>
                      </a:r>
                    </a:p>
                    <a:p>
                      <a:endParaRPr lang="en-US" sz="1400" b="0" dirty="0">
                        <a:solidFill>
                          <a:schemeClr val="tx1"/>
                        </a:solidFill>
                        <a:latin typeface="Cambria" panose="02040503050406030204" pitchFamily="18" charset="0"/>
                        <a:ea typeface="Cambria" panose="02040503050406030204" pitchFamily="18" charset="0"/>
                      </a:endParaRPr>
                    </a:p>
                  </a:txBody>
                  <a:tcPr>
                    <a:no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996726530"/>
              </p:ext>
            </p:extLst>
          </p:nvPr>
        </p:nvGraphicFramePr>
        <p:xfrm>
          <a:off x="5293360" y="2537237"/>
          <a:ext cx="5689065" cy="1457247"/>
        </p:xfrm>
        <a:graphic>
          <a:graphicData uri="http://schemas.openxmlformats.org/drawingml/2006/table">
            <a:tbl>
              <a:tblPr firstRow="1" bandRow="1">
                <a:tableStyleId>{5C22544A-7EE6-4342-B048-85BDC9FD1C3A}</a:tableStyleId>
              </a:tblPr>
              <a:tblGrid>
                <a:gridCol w="5689065"/>
              </a:tblGrid>
              <a:tr h="1457247">
                <a:tc>
                  <a:txBody>
                    <a:bodyPr/>
                    <a:lstStyle/>
                    <a:p>
                      <a:r>
                        <a:rPr lang="en-US" sz="1800" b="0" i="0" kern="1200" dirty="0" smtClean="0">
                          <a:solidFill>
                            <a:schemeClr val="tx1"/>
                          </a:solidFill>
                          <a:effectLst/>
                          <a:latin typeface="Cambria" panose="02040503050406030204" pitchFamily="18" charset="0"/>
                          <a:ea typeface="Cambria" panose="02040503050406030204" pitchFamily="18" charset="0"/>
                          <a:cs typeface="+mn-cs"/>
                        </a:rPr>
                        <a:t>In the example, we have three test methods that are grouped as "smoke" and "regression". We can now run all the tests in the "smoke" group or "regression" group or both using </a:t>
                      </a: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TestNG</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XML file or programmatically.</a:t>
                      </a:r>
                      <a:endParaRPr lang="en-US" sz="1400" b="0" dirty="0" smtClean="0">
                        <a:solidFill>
                          <a:schemeClr val="tx1"/>
                        </a:solidFill>
                        <a:latin typeface="Cambria" panose="02040503050406030204" pitchFamily="18" charset="0"/>
                        <a:ea typeface="Cambria" panose="02040503050406030204" pitchFamily="18" charset="0"/>
                      </a:endParaRPr>
                    </a:p>
                  </a:txBody>
                  <a:tcPr>
                    <a:noFill/>
                  </a:tcPr>
                </a:tc>
              </a:tr>
            </a:tbl>
          </a:graphicData>
        </a:graphic>
      </p:graphicFrame>
    </p:spTree>
    <p:extLst>
      <p:ext uri="{BB962C8B-B14F-4D97-AF65-F5344CB8AC3E}">
        <p14:creationId xmlns:p14="http://schemas.microsoft.com/office/powerpoint/2010/main" val="142361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8406" y="1010653"/>
            <a:ext cx="9865894" cy="2308324"/>
          </a:xfrm>
          <a:prstGeom prst="rect">
            <a:avLst/>
          </a:prstGeom>
          <a:noFill/>
        </p:spPr>
        <p:txBody>
          <a:bodyPr wrap="square" rtlCol="0">
            <a:spAutoFit/>
          </a:bodyPr>
          <a:lstStyle/>
          <a:p>
            <a:r>
              <a:rPr lang="en-US" b="1" dirty="0">
                <a:solidFill>
                  <a:srgbClr val="00B0F0"/>
                </a:solidFill>
              </a:rPr>
              <a:t>Dependencies in </a:t>
            </a:r>
            <a:r>
              <a:rPr lang="en-US" b="1" dirty="0" err="1">
                <a:solidFill>
                  <a:srgbClr val="00B0F0"/>
                </a:solidFill>
              </a:rPr>
              <a:t>TestNG</a:t>
            </a:r>
            <a:r>
              <a:rPr lang="en-US" b="1" dirty="0">
                <a:solidFill>
                  <a:srgbClr val="00B0F0"/>
                </a:solidFill>
              </a:rPr>
              <a:t>: </a:t>
            </a:r>
            <a:r>
              <a:rPr lang="en-US" dirty="0"/>
              <a:t>Dependencies in </a:t>
            </a:r>
            <a:r>
              <a:rPr lang="en-US" dirty="0" err="1"/>
              <a:t>TestNG</a:t>
            </a:r>
            <a:r>
              <a:rPr lang="en-US" dirty="0"/>
              <a:t> allow you to define dependencies between test methods. This is useful when you have test methods that need to be executed in a particular order. For example, you might have a test case that tests the login functionality of your application. Before you can test any other functionality, you need to make sure that the login functionality is working as expected. In this case, you can define a dependency between the login test method and the other test methods that require the user to be logged in. To define dependencies in </a:t>
            </a:r>
            <a:r>
              <a:rPr lang="en-US" dirty="0" err="1"/>
              <a:t>TestNG</a:t>
            </a:r>
            <a:r>
              <a:rPr lang="en-US" dirty="0"/>
              <a:t>, you can use the "@Test" annotation along with the "</a:t>
            </a:r>
            <a:r>
              <a:rPr lang="en-US" dirty="0" err="1"/>
              <a:t>dependsOnMethods</a:t>
            </a:r>
            <a:r>
              <a:rPr lang="en-US" dirty="0"/>
              <a:t>" attribute. Here is an example:</a:t>
            </a:r>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727168230"/>
              </p:ext>
            </p:extLst>
          </p:nvPr>
        </p:nvGraphicFramePr>
        <p:xfrm>
          <a:off x="1068406" y="3133556"/>
          <a:ext cx="4571998" cy="3048000"/>
        </p:xfrm>
        <a:graphic>
          <a:graphicData uri="http://schemas.openxmlformats.org/drawingml/2006/table">
            <a:tbl>
              <a:tblPr firstRow="1" bandRow="1">
                <a:tableStyleId>{5C22544A-7EE6-4342-B048-85BDC9FD1C3A}</a:tableStyleId>
              </a:tblPr>
              <a:tblGrid>
                <a:gridCol w="4571998"/>
              </a:tblGrid>
              <a:tr h="2911109">
                <a:tc>
                  <a:txBody>
                    <a:bodyPr/>
                    <a:lstStyle/>
                    <a:p>
                      <a:r>
                        <a:rPr lang="en-US" sz="1500" b="0" dirty="0" smtClean="0">
                          <a:solidFill>
                            <a:schemeClr val="tx1"/>
                          </a:solidFill>
                        </a:rPr>
                        <a:t>@Test</a:t>
                      </a:r>
                    </a:p>
                    <a:p>
                      <a:r>
                        <a:rPr lang="en-US" sz="1500" b="0" dirty="0" smtClean="0">
                          <a:solidFill>
                            <a:schemeClr val="tx1"/>
                          </a:solidFill>
                        </a:rPr>
                        <a:t>public void login() {</a:t>
                      </a:r>
                    </a:p>
                    <a:p>
                      <a:r>
                        <a:rPr lang="en-US" sz="1500" b="0" dirty="0" smtClean="0">
                          <a:solidFill>
                            <a:schemeClr val="tx1"/>
                          </a:solidFill>
                        </a:rPr>
                        <a:t>    // Login test method code here</a:t>
                      </a:r>
                    </a:p>
                    <a:p>
                      <a:r>
                        <a:rPr lang="en-US" sz="1500" b="0" dirty="0" smtClean="0">
                          <a:solidFill>
                            <a:schemeClr val="tx1"/>
                          </a:solidFill>
                        </a:rPr>
                        <a:t>}</a:t>
                      </a:r>
                    </a:p>
                    <a:p>
                      <a:r>
                        <a:rPr lang="en-US" sz="1500" b="0" dirty="0" smtClean="0">
                          <a:solidFill>
                            <a:schemeClr val="tx1"/>
                          </a:solidFill>
                        </a:rPr>
                        <a:t>@Test(</a:t>
                      </a:r>
                      <a:r>
                        <a:rPr lang="en-US" sz="1500" b="0" dirty="0" err="1" smtClean="0">
                          <a:solidFill>
                            <a:schemeClr val="tx1"/>
                          </a:solidFill>
                        </a:rPr>
                        <a:t>dependsOnMethods</a:t>
                      </a:r>
                      <a:r>
                        <a:rPr lang="en-US" sz="1500" b="0" dirty="0" smtClean="0">
                          <a:solidFill>
                            <a:schemeClr val="tx1"/>
                          </a:solidFill>
                        </a:rPr>
                        <a:t> = {"login"})</a:t>
                      </a:r>
                    </a:p>
                    <a:p>
                      <a:r>
                        <a:rPr lang="en-US" sz="1500" b="0" dirty="0" smtClean="0">
                          <a:solidFill>
                            <a:schemeClr val="tx1"/>
                          </a:solidFill>
                        </a:rPr>
                        <a:t>public void </a:t>
                      </a:r>
                      <a:r>
                        <a:rPr lang="en-US" sz="1500" b="0" dirty="0" err="1" smtClean="0">
                          <a:solidFill>
                            <a:schemeClr val="tx1"/>
                          </a:solidFill>
                        </a:rPr>
                        <a:t>createOrder</a:t>
                      </a:r>
                      <a:r>
                        <a:rPr lang="en-US" sz="1500" b="0" dirty="0" smtClean="0">
                          <a:solidFill>
                            <a:schemeClr val="tx1"/>
                          </a:solidFill>
                        </a:rPr>
                        <a:t>() {</a:t>
                      </a:r>
                    </a:p>
                    <a:p>
                      <a:r>
                        <a:rPr lang="en-US" sz="1500" b="0" dirty="0" smtClean="0">
                          <a:solidFill>
                            <a:schemeClr val="tx1"/>
                          </a:solidFill>
                        </a:rPr>
                        <a:t>    // Create order test method code here</a:t>
                      </a:r>
                    </a:p>
                    <a:p>
                      <a:r>
                        <a:rPr lang="en-US" sz="1500" b="0" dirty="0" smtClean="0">
                          <a:solidFill>
                            <a:schemeClr val="tx1"/>
                          </a:solidFill>
                        </a:rPr>
                        <a:t>}</a:t>
                      </a:r>
                    </a:p>
                    <a:p>
                      <a:r>
                        <a:rPr lang="en-US" sz="1500" b="0" dirty="0" smtClean="0">
                          <a:solidFill>
                            <a:schemeClr val="tx1"/>
                          </a:solidFill>
                        </a:rPr>
                        <a:t>@Test(</a:t>
                      </a:r>
                      <a:r>
                        <a:rPr lang="en-US" sz="1500" b="0" dirty="0" err="1" smtClean="0">
                          <a:solidFill>
                            <a:schemeClr val="tx1"/>
                          </a:solidFill>
                        </a:rPr>
                        <a:t>dependsOnMethods</a:t>
                      </a:r>
                      <a:r>
                        <a:rPr lang="en-US" sz="1500" b="0" dirty="0" smtClean="0">
                          <a:solidFill>
                            <a:schemeClr val="tx1"/>
                          </a:solidFill>
                        </a:rPr>
                        <a:t> = {"login", "</a:t>
                      </a:r>
                      <a:r>
                        <a:rPr lang="en-US" sz="1500" b="0" dirty="0" err="1" smtClean="0">
                          <a:solidFill>
                            <a:schemeClr val="tx1"/>
                          </a:solidFill>
                        </a:rPr>
                        <a:t>createOrder</a:t>
                      </a:r>
                      <a:r>
                        <a:rPr lang="en-US" sz="1500" b="0" dirty="0" smtClean="0">
                          <a:solidFill>
                            <a:schemeClr val="tx1"/>
                          </a:solidFill>
                        </a:rPr>
                        <a:t>"})</a:t>
                      </a:r>
                    </a:p>
                    <a:p>
                      <a:r>
                        <a:rPr lang="en-US" sz="1500" b="0" dirty="0" smtClean="0">
                          <a:solidFill>
                            <a:schemeClr val="tx1"/>
                          </a:solidFill>
                        </a:rPr>
                        <a:t>public void </a:t>
                      </a:r>
                      <a:r>
                        <a:rPr lang="en-US" sz="1500" b="0" dirty="0" err="1" smtClean="0">
                          <a:solidFill>
                            <a:schemeClr val="tx1"/>
                          </a:solidFill>
                        </a:rPr>
                        <a:t>viewOrder</a:t>
                      </a:r>
                      <a:r>
                        <a:rPr lang="en-US" sz="1500" b="0" dirty="0" smtClean="0">
                          <a:solidFill>
                            <a:schemeClr val="tx1"/>
                          </a:solidFill>
                        </a:rPr>
                        <a:t>() {</a:t>
                      </a:r>
                    </a:p>
                    <a:p>
                      <a:r>
                        <a:rPr lang="en-US" sz="1500" b="0" dirty="0" smtClean="0">
                          <a:solidFill>
                            <a:schemeClr val="tx1"/>
                          </a:solidFill>
                        </a:rPr>
                        <a:t>    // View order test method code here</a:t>
                      </a:r>
                    </a:p>
                    <a:p>
                      <a:r>
                        <a:rPr lang="en-US" sz="1500" b="0" dirty="0" smtClean="0">
                          <a:solidFill>
                            <a:schemeClr val="tx1"/>
                          </a:solidFill>
                        </a:rPr>
                        <a:t>}</a:t>
                      </a:r>
                    </a:p>
                    <a:p>
                      <a:endParaRPr lang="en-US" sz="1400" b="0" dirty="0">
                        <a:solidFill>
                          <a:schemeClr val="tx1"/>
                        </a:solidFill>
                      </a:endParaRPr>
                    </a:p>
                  </a:txBody>
                  <a:tcPr>
                    <a:no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086305069"/>
              </p:ext>
            </p:extLst>
          </p:nvPr>
        </p:nvGraphicFramePr>
        <p:xfrm>
          <a:off x="5783181" y="3089709"/>
          <a:ext cx="4571998" cy="2778492"/>
        </p:xfrm>
        <a:graphic>
          <a:graphicData uri="http://schemas.openxmlformats.org/drawingml/2006/table">
            <a:tbl>
              <a:tblPr firstRow="1" bandRow="1">
                <a:tableStyleId>{5C22544A-7EE6-4342-B048-85BDC9FD1C3A}</a:tableStyleId>
              </a:tblPr>
              <a:tblGrid>
                <a:gridCol w="4571998"/>
              </a:tblGrid>
              <a:tr h="2778492">
                <a:tc>
                  <a:txBody>
                    <a:bodyPr/>
                    <a:lstStyle/>
                    <a:p>
                      <a:pPr algn="just"/>
                      <a:r>
                        <a:rPr lang="en-US" sz="1800" b="0" i="0" kern="1200" dirty="0" smtClean="0">
                          <a:solidFill>
                            <a:schemeClr val="tx1"/>
                          </a:solidFill>
                          <a:effectLst/>
                          <a:latin typeface="Cambria" panose="02040503050406030204" pitchFamily="18" charset="0"/>
                          <a:ea typeface="Cambria" panose="02040503050406030204" pitchFamily="18" charset="0"/>
                          <a:cs typeface="+mn-cs"/>
                        </a:rPr>
                        <a:t>In the example, the "</a:t>
                      </a: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createOrder</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test method has a dependency on the "login" test method, and the "</a:t>
                      </a: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viewOrder</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test method has a dependency on both the "login" and "</a:t>
                      </a: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createOrder</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test methods. This means that </a:t>
                      </a: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TestNG</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will execute the "login" test method first, followed by the "</a:t>
                      </a: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createOrder</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test method, and finally the "</a:t>
                      </a: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viewOrder</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test method.</a:t>
                      </a:r>
                      <a:endParaRPr lang="en-US" sz="1400" b="0" dirty="0">
                        <a:solidFill>
                          <a:schemeClr val="tx1"/>
                        </a:solidFill>
                        <a:latin typeface="Cambria" panose="02040503050406030204" pitchFamily="18" charset="0"/>
                        <a:ea typeface="Cambria" panose="02040503050406030204" pitchFamily="18" charset="0"/>
                      </a:endParaRPr>
                    </a:p>
                  </a:txBody>
                  <a:tcPr>
                    <a:noFill/>
                  </a:tcPr>
                </a:tc>
              </a:tr>
            </a:tbl>
          </a:graphicData>
        </a:graphic>
      </p:graphicFrame>
    </p:spTree>
    <p:extLst>
      <p:ext uri="{BB962C8B-B14F-4D97-AF65-F5344CB8AC3E}">
        <p14:creationId xmlns:p14="http://schemas.microsoft.com/office/powerpoint/2010/main" val="3474134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5899" y="827773"/>
            <a:ext cx="10096901" cy="1200329"/>
          </a:xfrm>
          <a:prstGeom prst="rect">
            <a:avLst/>
          </a:prstGeom>
          <a:noFill/>
        </p:spPr>
        <p:txBody>
          <a:bodyPr wrap="square" rtlCol="0">
            <a:spAutoFit/>
          </a:bodyPr>
          <a:lstStyle/>
          <a:p>
            <a:r>
              <a:rPr lang="en-US" b="1" dirty="0">
                <a:solidFill>
                  <a:srgbClr val="00B0F0"/>
                </a:solidFill>
                <a:latin typeface="Comic Sans MS" panose="030F0702030302020204" pitchFamily="66" charset="0"/>
              </a:rPr>
              <a:t>Exceptions in </a:t>
            </a:r>
            <a:r>
              <a:rPr lang="en-US" b="1" dirty="0" err="1">
                <a:solidFill>
                  <a:srgbClr val="00B0F0"/>
                </a:solidFill>
                <a:latin typeface="Comic Sans MS" panose="030F0702030302020204" pitchFamily="66" charset="0"/>
              </a:rPr>
              <a:t>TestNG</a:t>
            </a:r>
            <a:r>
              <a:rPr lang="en-US" b="1" dirty="0">
                <a:solidFill>
                  <a:srgbClr val="00B0F0"/>
                </a:solidFill>
                <a:latin typeface="Comic Sans MS" panose="030F0702030302020204" pitchFamily="66" charset="0"/>
              </a:rPr>
              <a:t>: </a:t>
            </a:r>
            <a:r>
              <a:rPr lang="en-US" dirty="0" err="1"/>
              <a:t>TestNG</a:t>
            </a:r>
            <a:r>
              <a:rPr lang="en-US" dirty="0"/>
              <a:t> provides several ways to handle exceptions in your test methods. One way is to use the "@Test" annotation along with the "</a:t>
            </a:r>
            <a:r>
              <a:rPr lang="en-US" dirty="0" err="1"/>
              <a:t>expectedExceptions</a:t>
            </a:r>
            <a:r>
              <a:rPr lang="en-US" dirty="0"/>
              <a:t>" attribute. This allows you to specify the expected exception that your test method will throw. Here is an example:</a:t>
            </a:r>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01810859"/>
              </p:ext>
            </p:extLst>
          </p:nvPr>
        </p:nvGraphicFramePr>
        <p:xfrm>
          <a:off x="982845" y="1922823"/>
          <a:ext cx="10269087" cy="4102591"/>
        </p:xfrm>
        <a:graphic>
          <a:graphicData uri="http://schemas.openxmlformats.org/drawingml/2006/table">
            <a:tbl>
              <a:tblPr firstRow="1" bandRow="1">
                <a:tableStyleId>{5C22544A-7EE6-4342-B048-85BDC9FD1C3A}</a:tableStyleId>
              </a:tblPr>
              <a:tblGrid>
                <a:gridCol w="10269087"/>
              </a:tblGrid>
              <a:tr h="4102591">
                <a:tc>
                  <a:txBody>
                    <a:bodyPr/>
                    <a:lstStyle/>
                    <a:p>
                      <a:r>
                        <a:rPr lang="en-US" b="0" dirty="0" smtClean="0">
                          <a:solidFill>
                            <a:schemeClr val="tx1"/>
                          </a:solidFill>
                          <a:latin typeface="Cambria" panose="02040503050406030204" pitchFamily="18" charset="0"/>
                          <a:ea typeface="Cambria" panose="02040503050406030204" pitchFamily="18" charset="0"/>
                        </a:rPr>
                        <a:t>@Test(</a:t>
                      </a:r>
                      <a:r>
                        <a:rPr lang="en-US" b="0" dirty="0" err="1" smtClean="0">
                          <a:solidFill>
                            <a:schemeClr val="tx1"/>
                          </a:solidFill>
                          <a:latin typeface="Cambria" panose="02040503050406030204" pitchFamily="18" charset="0"/>
                          <a:ea typeface="Cambria" panose="02040503050406030204" pitchFamily="18" charset="0"/>
                        </a:rPr>
                        <a:t>expectedExceptions</a:t>
                      </a:r>
                      <a:r>
                        <a:rPr lang="en-US" b="0" dirty="0" smtClean="0">
                          <a:solidFill>
                            <a:schemeClr val="tx1"/>
                          </a:solidFill>
                          <a:latin typeface="Cambria" panose="02040503050406030204" pitchFamily="18" charset="0"/>
                          <a:ea typeface="Cambria" panose="02040503050406030204" pitchFamily="18" charset="0"/>
                        </a:rPr>
                        <a:t> = </a:t>
                      </a:r>
                      <a:r>
                        <a:rPr lang="en-US" b="0" dirty="0" err="1" smtClean="0">
                          <a:solidFill>
                            <a:schemeClr val="tx1"/>
                          </a:solidFill>
                          <a:latin typeface="Cambria" panose="02040503050406030204" pitchFamily="18" charset="0"/>
                          <a:ea typeface="Cambria" panose="02040503050406030204" pitchFamily="18" charset="0"/>
                        </a:rPr>
                        <a:t>ArithmeticException.class</a:t>
                      </a:r>
                      <a:r>
                        <a:rPr lang="en-US" b="0" dirty="0" smtClean="0">
                          <a:solidFill>
                            <a:schemeClr val="tx1"/>
                          </a:solidFill>
                          <a:latin typeface="Cambria" panose="02040503050406030204" pitchFamily="18" charset="0"/>
                          <a:ea typeface="Cambria" panose="02040503050406030204" pitchFamily="18" charset="0"/>
                        </a:rPr>
                        <a:t>)</a:t>
                      </a:r>
                    </a:p>
                    <a:p>
                      <a:r>
                        <a:rPr lang="en-US" b="0" dirty="0" smtClean="0">
                          <a:solidFill>
                            <a:schemeClr val="tx1"/>
                          </a:solidFill>
                          <a:latin typeface="Cambria" panose="02040503050406030204" pitchFamily="18" charset="0"/>
                          <a:ea typeface="Cambria" panose="02040503050406030204" pitchFamily="18" charset="0"/>
                        </a:rPr>
                        <a:t>public void </a:t>
                      </a:r>
                      <a:r>
                        <a:rPr lang="en-US" b="0" dirty="0" err="1" smtClean="0">
                          <a:solidFill>
                            <a:schemeClr val="tx1"/>
                          </a:solidFill>
                          <a:latin typeface="Cambria" panose="02040503050406030204" pitchFamily="18" charset="0"/>
                          <a:ea typeface="Cambria" panose="02040503050406030204" pitchFamily="18" charset="0"/>
                        </a:rPr>
                        <a:t>testDivideByZero</a:t>
                      </a:r>
                      <a:r>
                        <a:rPr lang="en-US" b="0" dirty="0" smtClean="0">
                          <a:solidFill>
                            <a:schemeClr val="tx1"/>
                          </a:solidFill>
                          <a:latin typeface="Cambria" panose="02040503050406030204" pitchFamily="18" charset="0"/>
                          <a:ea typeface="Cambria" panose="02040503050406030204" pitchFamily="18" charset="0"/>
                        </a:rPr>
                        <a:t>() {</a:t>
                      </a:r>
                    </a:p>
                    <a:p>
                      <a:r>
                        <a:rPr lang="en-US" b="0" dirty="0" smtClean="0">
                          <a:solidFill>
                            <a:schemeClr val="tx1"/>
                          </a:solidFill>
                          <a:latin typeface="Cambria" panose="02040503050406030204" pitchFamily="18" charset="0"/>
                          <a:ea typeface="Cambria" panose="02040503050406030204" pitchFamily="18" charset="0"/>
                        </a:rPr>
                        <a:t>    </a:t>
                      </a:r>
                      <a:r>
                        <a:rPr lang="en-US" b="0" dirty="0" err="1" smtClean="0">
                          <a:solidFill>
                            <a:schemeClr val="tx1"/>
                          </a:solidFill>
                          <a:latin typeface="Cambria" panose="02040503050406030204" pitchFamily="18" charset="0"/>
                          <a:ea typeface="Cambria" panose="02040503050406030204" pitchFamily="18" charset="0"/>
                        </a:rPr>
                        <a:t>int</a:t>
                      </a:r>
                      <a:r>
                        <a:rPr lang="en-US" b="0" dirty="0" smtClean="0">
                          <a:solidFill>
                            <a:schemeClr val="tx1"/>
                          </a:solidFill>
                          <a:latin typeface="Cambria" panose="02040503050406030204" pitchFamily="18" charset="0"/>
                          <a:ea typeface="Cambria" panose="02040503050406030204" pitchFamily="18" charset="0"/>
                        </a:rPr>
                        <a:t> a = 10;</a:t>
                      </a:r>
                    </a:p>
                    <a:p>
                      <a:r>
                        <a:rPr lang="en-US" b="0" dirty="0" smtClean="0">
                          <a:solidFill>
                            <a:schemeClr val="tx1"/>
                          </a:solidFill>
                          <a:latin typeface="Cambria" panose="02040503050406030204" pitchFamily="18" charset="0"/>
                          <a:ea typeface="Cambria" panose="02040503050406030204" pitchFamily="18" charset="0"/>
                        </a:rPr>
                        <a:t>    </a:t>
                      </a:r>
                      <a:r>
                        <a:rPr lang="en-US" b="0" dirty="0" err="1" smtClean="0">
                          <a:solidFill>
                            <a:schemeClr val="tx1"/>
                          </a:solidFill>
                          <a:latin typeface="Cambria" panose="02040503050406030204" pitchFamily="18" charset="0"/>
                          <a:ea typeface="Cambria" panose="02040503050406030204" pitchFamily="18" charset="0"/>
                        </a:rPr>
                        <a:t>int</a:t>
                      </a:r>
                      <a:r>
                        <a:rPr lang="en-US" b="0" dirty="0" smtClean="0">
                          <a:solidFill>
                            <a:schemeClr val="tx1"/>
                          </a:solidFill>
                          <a:latin typeface="Cambria" panose="02040503050406030204" pitchFamily="18" charset="0"/>
                          <a:ea typeface="Cambria" panose="02040503050406030204" pitchFamily="18" charset="0"/>
                        </a:rPr>
                        <a:t> b = 0;</a:t>
                      </a:r>
                    </a:p>
                    <a:p>
                      <a:r>
                        <a:rPr lang="en-US" b="0" dirty="0" smtClean="0">
                          <a:solidFill>
                            <a:schemeClr val="tx1"/>
                          </a:solidFill>
                          <a:latin typeface="Cambria" panose="02040503050406030204" pitchFamily="18" charset="0"/>
                          <a:ea typeface="Cambria" panose="02040503050406030204" pitchFamily="18" charset="0"/>
                        </a:rPr>
                        <a:t>    </a:t>
                      </a:r>
                      <a:r>
                        <a:rPr lang="en-US" b="0" dirty="0" err="1" smtClean="0">
                          <a:solidFill>
                            <a:schemeClr val="tx1"/>
                          </a:solidFill>
                          <a:latin typeface="Cambria" panose="02040503050406030204" pitchFamily="18" charset="0"/>
                          <a:ea typeface="Cambria" panose="02040503050406030204" pitchFamily="18" charset="0"/>
                        </a:rPr>
                        <a:t>int</a:t>
                      </a:r>
                      <a:r>
                        <a:rPr lang="en-US" b="0" dirty="0" smtClean="0">
                          <a:solidFill>
                            <a:schemeClr val="tx1"/>
                          </a:solidFill>
                          <a:latin typeface="Cambria" panose="02040503050406030204" pitchFamily="18" charset="0"/>
                          <a:ea typeface="Cambria" panose="02040503050406030204" pitchFamily="18" charset="0"/>
                        </a:rPr>
                        <a:t> c = a / b; // This will throw an </a:t>
                      </a:r>
                      <a:r>
                        <a:rPr lang="en-US" b="0" dirty="0" err="1" smtClean="0">
                          <a:solidFill>
                            <a:schemeClr val="tx1"/>
                          </a:solidFill>
                          <a:latin typeface="Cambria" panose="02040503050406030204" pitchFamily="18" charset="0"/>
                          <a:ea typeface="Cambria" panose="02040503050406030204" pitchFamily="18" charset="0"/>
                        </a:rPr>
                        <a:t>ArithmeticException</a:t>
                      </a:r>
                      <a:endParaRPr lang="en-US" b="0" dirty="0" smtClean="0">
                        <a:solidFill>
                          <a:schemeClr val="tx1"/>
                        </a:solidFill>
                        <a:latin typeface="Cambria" panose="02040503050406030204" pitchFamily="18" charset="0"/>
                        <a:ea typeface="Cambria" panose="02040503050406030204" pitchFamily="18" charset="0"/>
                      </a:endParaRPr>
                    </a:p>
                    <a:p>
                      <a:r>
                        <a:rPr lang="en-US" b="0" dirty="0" smtClean="0">
                          <a:solidFill>
                            <a:schemeClr val="tx1"/>
                          </a:solidFill>
                          <a:latin typeface="Cambria" panose="02040503050406030204" pitchFamily="18" charset="0"/>
                          <a:ea typeface="Cambria" panose="02040503050406030204" pitchFamily="18" charset="0"/>
                        </a:rPr>
                        <a:t>}</a:t>
                      </a:r>
                    </a:p>
                    <a:p>
                      <a:endParaRPr lang="en-US" b="0" dirty="0" smtClean="0">
                        <a:solidFill>
                          <a:schemeClr val="tx1"/>
                        </a:solidFill>
                        <a:latin typeface="Cambria" panose="02040503050406030204" pitchFamily="18" charset="0"/>
                        <a:ea typeface="Cambria" panose="02040503050406030204" pitchFamily="18" charset="0"/>
                      </a:endParaRPr>
                    </a:p>
                    <a:p>
                      <a:r>
                        <a:rPr lang="en-US" sz="1800" b="0" i="0" kern="1200" dirty="0" smtClean="0">
                          <a:solidFill>
                            <a:schemeClr val="tx1"/>
                          </a:solidFill>
                          <a:effectLst/>
                          <a:latin typeface="Cambria" panose="02040503050406030204" pitchFamily="18" charset="0"/>
                          <a:ea typeface="Cambria" panose="02040503050406030204" pitchFamily="18" charset="0"/>
                          <a:cs typeface="+mn-cs"/>
                        </a:rPr>
                        <a:t>In the above example, the test method "</a:t>
                      </a: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testDivideByZero</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expects an </a:t>
                      </a: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ArithmeticException</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to be thrown. If the exception is thrown, the test method will pass. If any other exception is thrown or no exception is thrown, the test method will fail.</a:t>
                      </a:r>
                      <a:endParaRPr lang="en-US" b="0" dirty="0">
                        <a:solidFill>
                          <a:schemeClr val="tx1"/>
                        </a:solidFill>
                        <a:latin typeface="Cambria" panose="02040503050406030204" pitchFamily="18" charset="0"/>
                        <a:ea typeface="Cambria" panose="02040503050406030204" pitchFamily="18" charset="0"/>
                      </a:endParaRPr>
                    </a:p>
                  </a:txBody>
                  <a:tcPr>
                    <a:noFill/>
                  </a:tcPr>
                </a:tc>
              </a:tr>
            </a:tbl>
          </a:graphicData>
        </a:graphic>
      </p:graphicFrame>
    </p:spTree>
    <p:extLst>
      <p:ext uri="{BB962C8B-B14F-4D97-AF65-F5344CB8AC3E}">
        <p14:creationId xmlns:p14="http://schemas.microsoft.com/office/powerpoint/2010/main" val="3068727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682471703"/>
              </p:ext>
            </p:extLst>
          </p:nvPr>
        </p:nvGraphicFramePr>
        <p:xfrm>
          <a:off x="982845" y="750771"/>
          <a:ext cx="10269087" cy="5669280"/>
        </p:xfrm>
        <a:graphic>
          <a:graphicData uri="http://schemas.openxmlformats.org/drawingml/2006/table">
            <a:tbl>
              <a:tblPr firstRow="1" bandRow="1">
                <a:tableStyleId>{5C22544A-7EE6-4342-B048-85BDC9FD1C3A}</a:tableStyleId>
              </a:tblPr>
              <a:tblGrid>
                <a:gridCol w="10269087"/>
              </a:tblGrid>
              <a:tr h="5274643">
                <a:tc>
                  <a:txBody>
                    <a:bodyPr/>
                    <a:lstStyle/>
                    <a:p>
                      <a:r>
                        <a:rPr lang="en-US" sz="1800" b="1" i="0" kern="1200" dirty="0" smtClean="0">
                          <a:solidFill>
                            <a:schemeClr val="tx1"/>
                          </a:solidFill>
                          <a:effectLst>
                            <a:outerShdw blurRad="38100" dist="38100" dir="2700000" algn="tl">
                              <a:srgbClr val="000000">
                                <a:alpha val="43137"/>
                              </a:srgbClr>
                            </a:outerShdw>
                          </a:effectLst>
                          <a:latin typeface="+mn-lt"/>
                          <a:ea typeface="+mn-ea"/>
                          <a:cs typeface="+mn-cs"/>
                        </a:rPr>
                        <a:t>W</a:t>
                      </a:r>
                      <a:r>
                        <a:rPr lang="en-US" sz="1800" b="1" i="0" kern="1200" smtClean="0">
                          <a:solidFill>
                            <a:schemeClr val="tx1"/>
                          </a:solidFill>
                          <a:effectLst>
                            <a:outerShdw blurRad="38100" dist="38100" dir="2700000" algn="tl">
                              <a:srgbClr val="000000">
                                <a:alpha val="43137"/>
                              </a:srgbClr>
                            </a:outerShdw>
                          </a:effectLst>
                          <a:latin typeface="+mn-lt"/>
                          <a:ea typeface="+mn-ea"/>
                          <a:cs typeface="+mn-cs"/>
                        </a:rPr>
                        <a:t>e </a:t>
                      </a:r>
                      <a:r>
                        <a:rPr lang="en-US" sz="1800" b="1" i="0" kern="1200" dirty="0" smtClean="0">
                          <a:solidFill>
                            <a:schemeClr val="tx1"/>
                          </a:solidFill>
                          <a:effectLst>
                            <a:outerShdw blurRad="38100" dist="38100" dir="2700000" algn="tl">
                              <a:srgbClr val="000000">
                                <a:alpha val="43137"/>
                              </a:srgbClr>
                            </a:outerShdw>
                          </a:effectLst>
                          <a:latin typeface="+mn-lt"/>
                          <a:ea typeface="+mn-ea"/>
                          <a:cs typeface="+mn-cs"/>
                        </a:rPr>
                        <a:t>covered several advanced topics related to </a:t>
                      </a:r>
                      <a:r>
                        <a:rPr lang="en-US" sz="1800" b="1" i="0" kern="1200" dirty="0" err="1" smtClean="0">
                          <a:solidFill>
                            <a:schemeClr val="tx1"/>
                          </a:solidFill>
                          <a:effectLst>
                            <a:outerShdw blurRad="38100" dist="38100" dir="2700000" algn="tl">
                              <a:srgbClr val="000000">
                                <a:alpha val="43137"/>
                              </a:srgbClr>
                            </a:outerShdw>
                          </a:effectLst>
                          <a:latin typeface="+mn-lt"/>
                          <a:ea typeface="+mn-ea"/>
                          <a:cs typeface="+mn-cs"/>
                        </a:rPr>
                        <a:t>TestNG</a:t>
                      </a:r>
                      <a:r>
                        <a:rPr lang="en-US" sz="1800" b="1" i="0" kern="1200" dirty="0" smtClean="0">
                          <a:solidFill>
                            <a:schemeClr val="tx1"/>
                          </a:solidFill>
                          <a:effectLst>
                            <a:outerShdw blurRad="38100" dist="38100" dir="2700000" algn="tl">
                              <a:srgbClr val="000000">
                                <a:alpha val="43137"/>
                              </a:srgbClr>
                            </a:outerShdw>
                          </a:effectLst>
                          <a:latin typeface="+mn-lt"/>
                          <a:ea typeface="+mn-ea"/>
                          <a:cs typeface="+mn-cs"/>
                        </a:rPr>
                        <a:t> framework. Here is a summary of what we discussed:</a:t>
                      </a:r>
                    </a:p>
                    <a:p>
                      <a:pPr marL="285750" indent="-285750">
                        <a:buFont typeface="Arial" panose="020B0604020202020204" pitchFamily="34" charset="0"/>
                        <a:buChar char="•"/>
                      </a:pPr>
                      <a:r>
                        <a:rPr lang="en-US" sz="1650" b="0" i="0" kern="1200" dirty="0" smtClean="0">
                          <a:solidFill>
                            <a:schemeClr val="tx1"/>
                          </a:solidFill>
                          <a:effectLst/>
                          <a:latin typeface="+mn-lt"/>
                          <a:ea typeface="+mn-ea"/>
                          <a:cs typeface="+mn-cs"/>
                        </a:rPr>
                        <a:t>Execution Order of </a:t>
                      </a:r>
                      <a:r>
                        <a:rPr lang="en-US" sz="1650" b="0" i="0" kern="1200" dirty="0" err="1" smtClean="0">
                          <a:solidFill>
                            <a:schemeClr val="tx1"/>
                          </a:solidFill>
                          <a:effectLst/>
                          <a:latin typeface="+mn-lt"/>
                          <a:ea typeface="+mn-ea"/>
                          <a:cs typeface="+mn-cs"/>
                        </a:rPr>
                        <a:t>TestNG</a:t>
                      </a:r>
                      <a:r>
                        <a:rPr lang="en-US" sz="1650" b="0" i="0" kern="1200" dirty="0" smtClean="0">
                          <a:solidFill>
                            <a:schemeClr val="tx1"/>
                          </a:solidFill>
                          <a:effectLst/>
                          <a:latin typeface="+mn-lt"/>
                          <a:ea typeface="+mn-ea"/>
                          <a:cs typeface="+mn-cs"/>
                        </a:rPr>
                        <a:t> Annotations: We learned about the order in which </a:t>
                      </a:r>
                      <a:r>
                        <a:rPr lang="en-US" sz="1650" b="0" i="0" kern="1200" dirty="0" err="1" smtClean="0">
                          <a:solidFill>
                            <a:schemeClr val="tx1"/>
                          </a:solidFill>
                          <a:effectLst/>
                          <a:latin typeface="+mn-lt"/>
                          <a:ea typeface="+mn-ea"/>
                          <a:cs typeface="+mn-cs"/>
                        </a:rPr>
                        <a:t>TestNG</a:t>
                      </a:r>
                      <a:r>
                        <a:rPr lang="en-US" sz="1650" b="0" i="0" kern="1200" dirty="0" smtClean="0">
                          <a:solidFill>
                            <a:schemeClr val="tx1"/>
                          </a:solidFill>
                          <a:effectLst/>
                          <a:latin typeface="+mn-lt"/>
                          <a:ea typeface="+mn-ea"/>
                          <a:cs typeface="+mn-cs"/>
                        </a:rPr>
                        <a:t> executes the various annotations, such as @</a:t>
                      </a:r>
                      <a:r>
                        <a:rPr lang="en-US" sz="1650" b="0" i="0" kern="1200" dirty="0" err="1" smtClean="0">
                          <a:solidFill>
                            <a:schemeClr val="tx1"/>
                          </a:solidFill>
                          <a:effectLst/>
                          <a:latin typeface="+mn-lt"/>
                          <a:ea typeface="+mn-ea"/>
                          <a:cs typeface="+mn-cs"/>
                        </a:rPr>
                        <a:t>BeforeSuite</a:t>
                      </a:r>
                      <a:r>
                        <a:rPr lang="en-US" sz="1650" b="0" i="0" kern="1200" dirty="0" smtClean="0">
                          <a:solidFill>
                            <a:schemeClr val="tx1"/>
                          </a:solidFill>
                          <a:effectLst/>
                          <a:latin typeface="+mn-lt"/>
                          <a:ea typeface="+mn-ea"/>
                          <a:cs typeface="+mn-cs"/>
                        </a:rPr>
                        <a:t>, @</a:t>
                      </a:r>
                      <a:r>
                        <a:rPr lang="en-US" sz="1650" b="0" i="0" kern="1200" dirty="0" err="1" smtClean="0">
                          <a:solidFill>
                            <a:schemeClr val="tx1"/>
                          </a:solidFill>
                          <a:effectLst/>
                          <a:latin typeface="+mn-lt"/>
                          <a:ea typeface="+mn-ea"/>
                          <a:cs typeface="+mn-cs"/>
                        </a:rPr>
                        <a:t>BeforeTest</a:t>
                      </a:r>
                      <a:r>
                        <a:rPr lang="en-US" sz="1650" b="0" i="0" kern="1200" dirty="0" smtClean="0">
                          <a:solidFill>
                            <a:schemeClr val="tx1"/>
                          </a:solidFill>
                          <a:effectLst/>
                          <a:latin typeface="+mn-lt"/>
                          <a:ea typeface="+mn-ea"/>
                          <a:cs typeface="+mn-cs"/>
                        </a:rPr>
                        <a:t>, @</a:t>
                      </a:r>
                      <a:r>
                        <a:rPr lang="en-US" sz="1650" b="0" i="0" kern="1200" dirty="0" err="1" smtClean="0">
                          <a:solidFill>
                            <a:schemeClr val="tx1"/>
                          </a:solidFill>
                          <a:effectLst/>
                          <a:latin typeface="+mn-lt"/>
                          <a:ea typeface="+mn-ea"/>
                          <a:cs typeface="+mn-cs"/>
                        </a:rPr>
                        <a:t>BeforeClass</a:t>
                      </a:r>
                      <a:r>
                        <a:rPr lang="en-US" sz="1650" b="0" i="0" kern="1200" dirty="0" smtClean="0">
                          <a:solidFill>
                            <a:schemeClr val="tx1"/>
                          </a:solidFill>
                          <a:effectLst/>
                          <a:latin typeface="+mn-lt"/>
                          <a:ea typeface="+mn-ea"/>
                          <a:cs typeface="+mn-cs"/>
                        </a:rPr>
                        <a:t>, @</a:t>
                      </a:r>
                      <a:r>
                        <a:rPr lang="en-US" sz="1650" b="0" i="0" kern="1200" dirty="0" err="1" smtClean="0">
                          <a:solidFill>
                            <a:schemeClr val="tx1"/>
                          </a:solidFill>
                          <a:effectLst/>
                          <a:latin typeface="+mn-lt"/>
                          <a:ea typeface="+mn-ea"/>
                          <a:cs typeface="+mn-cs"/>
                        </a:rPr>
                        <a:t>BeforeMethod</a:t>
                      </a:r>
                      <a:r>
                        <a:rPr lang="en-US" sz="1650" b="0" i="0" kern="1200" dirty="0" smtClean="0">
                          <a:solidFill>
                            <a:schemeClr val="tx1"/>
                          </a:solidFill>
                          <a:effectLst/>
                          <a:latin typeface="+mn-lt"/>
                          <a:ea typeface="+mn-ea"/>
                          <a:cs typeface="+mn-cs"/>
                        </a:rPr>
                        <a:t>, @Test, @</a:t>
                      </a:r>
                      <a:r>
                        <a:rPr lang="en-US" sz="1650" b="0" i="0" kern="1200" dirty="0" err="1" smtClean="0">
                          <a:solidFill>
                            <a:schemeClr val="tx1"/>
                          </a:solidFill>
                          <a:effectLst/>
                          <a:latin typeface="+mn-lt"/>
                          <a:ea typeface="+mn-ea"/>
                          <a:cs typeface="+mn-cs"/>
                        </a:rPr>
                        <a:t>AfterMethod</a:t>
                      </a:r>
                      <a:r>
                        <a:rPr lang="en-US" sz="1650" b="0" i="0" kern="1200" dirty="0" smtClean="0">
                          <a:solidFill>
                            <a:schemeClr val="tx1"/>
                          </a:solidFill>
                          <a:effectLst/>
                          <a:latin typeface="+mn-lt"/>
                          <a:ea typeface="+mn-ea"/>
                          <a:cs typeface="+mn-cs"/>
                        </a:rPr>
                        <a:t>, @</a:t>
                      </a:r>
                      <a:r>
                        <a:rPr lang="en-US" sz="1650" b="0" i="0" kern="1200" dirty="0" err="1" smtClean="0">
                          <a:solidFill>
                            <a:schemeClr val="tx1"/>
                          </a:solidFill>
                          <a:effectLst/>
                          <a:latin typeface="+mn-lt"/>
                          <a:ea typeface="+mn-ea"/>
                          <a:cs typeface="+mn-cs"/>
                        </a:rPr>
                        <a:t>AfterClass</a:t>
                      </a:r>
                      <a:r>
                        <a:rPr lang="en-US" sz="1650" b="0" i="0" kern="1200" dirty="0" smtClean="0">
                          <a:solidFill>
                            <a:schemeClr val="tx1"/>
                          </a:solidFill>
                          <a:effectLst/>
                          <a:latin typeface="+mn-lt"/>
                          <a:ea typeface="+mn-ea"/>
                          <a:cs typeface="+mn-cs"/>
                        </a:rPr>
                        <a:t>, @</a:t>
                      </a:r>
                      <a:r>
                        <a:rPr lang="en-US" sz="1650" b="0" i="0" kern="1200" dirty="0" err="1" smtClean="0">
                          <a:solidFill>
                            <a:schemeClr val="tx1"/>
                          </a:solidFill>
                          <a:effectLst/>
                          <a:latin typeface="+mn-lt"/>
                          <a:ea typeface="+mn-ea"/>
                          <a:cs typeface="+mn-cs"/>
                        </a:rPr>
                        <a:t>AfterTest</a:t>
                      </a:r>
                      <a:r>
                        <a:rPr lang="en-US" sz="1650" b="0" i="0" kern="1200" dirty="0" smtClean="0">
                          <a:solidFill>
                            <a:schemeClr val="tx1"/>
                          </a:solidFill>
                          <a:effectLst/>
                          <a:latin typeface="+mn-lt"/>
                          <a:ea typeface="+mn-ea"/>
                          <a:cs typeface="+mn-cs"/>
                        </a:rPr>
                        <a:t>, and @</a:t>
                      </a:r>
                      <a:r>
                        <a:rPr lang="en-US" sz="1650" b="0" i="0" kern="1200" dirty="0" err="1" smtClean="0">
                          <a:solidFill>
                            <a:schemeClr val="tx1"/>
                          </a:solidFill>
                          <a:effectLst/>
                          <a:latin typeface="+mn-lt"/>
                          <a:ea typeface="+mn-ea"/>
                          <a:cs typeface="+mn-cs"/>
                        </a:rPr>
                        <a:t>AfterSuite</a:t>
                      </a:r>
                      <a:r>
                        <a:rPr lang="en-US" sz="1650" b="0" i="0" kern="1200" dirty="0" smtClean="0">
                          <a:solidFill>
                            <a:schemeClr val="tx1"/>
                          </a:solidFill>
                          <a:effectLst/>
                          <a:latin typeface="+mn-lt"/>
                          <a:ea typeface="+mn-ea"/>
                          <a:cs typeface="+mn-cs"/>
                        </a:rPr>
                        <a:t>.</a:t>
                      </a:r>
                    </a:p>
                    <a:p>
                      <a:pPr marL="285750" indent="-285750">
                        <a:buFont typeface="Arial" panose="020B0604020202020204" pitchFamily="34" charset="0"/>
                        <a:buChar char="•"/>
                      </a:pPr>
                      <a:r>
                        <a:rPr lang="en-US" sz="1650" b="0" i="0" kern="1200" dirty="0" smtClean="0">
                          <a:solidFill>
                            <a:schemeClr val="tx1"/>
                          </a:solidFill>
                          <a:effectLst/>
                          <a:latin typeface="+mn-lt"/>
                          <a:ea typeface="+mn-ea"/>
                          <a:cs typeface="+mn-cs"/>
                        </a:rPr>
                        <a:t>Priority in </a:t>
                      </a:r>
                      <a:r>
                        <a:rPr lang="en-US" sz="1650" b="0" i="0" kern="1200" dirty="0" err="1" smtClean="0">
                          <a:solidFill>
                            <a:schemeClr val="tx1"/>
                          </a:solidFill>
                          <a:effectLst/>
                          <a:latin typeface="+mn-lt"/>
                          <a:ea typeface="+mn-ea"/>
                          <a:cs typeface="+mn-cs"/>
                        </a:rPr>
                        <a:t>TestNG</a:t>
                      </a:r>
                      <a:r>
                        <a:rPr lang="en-US" sz="1650" b="0" i="0" kern="1200" dirty="0" smtClean="0">
                          <a:solidFill>
                            <a:schemeClr val="tx1"/>
                          </a:solidFill>
                          <a:effectLst/>
                          <a:latin typeface="+mn-lt"/>
                          <a:ea typeface="+mn-ea"/>
                          <a:cs typeface="+mn-cs"/>
                        </a:rPr>
                        <a:t>: We discussed how to use the @Test(priority) annotation to set the priority of test cases and specify the order in which they should be executed. Including and Excluding </a:t>
                      </a:r>
                      <a:r>
                        <a:rPr lang="en-US" sz="1650" b="0" i="0" kern="1200" dirty="0" err="1" smtClean="0">
                          <a:solidFill>
                            <a:schemeClr val="tx1"/>
                          </a:solidFill>
                          <a:effectLst/>
                          <a:latin typeface="+mn-lt"/>
                          <a:ea typeface="+mn-ea"/>
                          <a:cs typeface="+mn-cs"/>
                        </a:rPr>
                        <a:t>TestNG</a:t>
                      </a:r>
                      <a:r>
                        <a:rPr lang="en-US" sz="1650" b="0" i="0" kern="1200" dirty="0" smtClean="0">
                          <a:solidFill>
                            <a:schemeClr val="tx1"/>
                          </a:solidFill>
                          <a:effectLst/>
                          <a:latin typeface="+mn-lt"/>
                          <a:ea typeface="+mn-ea"/>
                          <a:cs typeface="+mn-cs"/>
                        </a:rPr>
                        <a:t> test cases: We learned how to use the and tags in the </a:t>
                      </a:r>
                      <a:r>
                        <a:rPr lang="en-US" sz="1650" b="0" i="0" kern="1200" dirty="0" err="1" smtClean="0">
                          <a:solidFill>
                            <a:schemeClr val="tx1"/>
                          </a:solidFill>
                          <a:effectLst/>
                          <a:latin typeface="+mn-lt"/>
                          <a:ea typeface="+mn-ea"/>
                          <a:cs typeface="+mn-cs"/>
                        </a:rPr>
                        <a:t>TestNG</a:t>
                      </a:r>
                      <a:r>
                        <a:rPr lang="en-US" sz="1650" b="0" i="0" kern="1200" dirty="0" smtClean="0">
                          <a:solidFill>
                            <a:schemeClr val="tx1"/>
                          </a:solidFill>
                          <a:effectLst/>
                          <a:latin typeface="+mn-lt"/>
                          <a:ea typeface="+mn-ea"/>
                          <a:cs typeface="+mn-cs"/>
                        </a:rPr>
                        <a:t> XML file to include or exclude specific test cases.</a:t>
                      </a:r>
                    </a:p>
                    <a:p>
                      <a:pPr marL="285750" indent="-285750">
                        <a:buFont typeface="Arial" panose="020B0604020202020204" pitchFamily="34" charset="0"/>
                        <a:buChar char="•"/>
                      </a:pPr>
                      <a:r>
                        <a:rPr lang="en-US" sz="1650" b="0" i="0" kern="1200" dirty="0" smtClean="0">
                          <a:solidFill>
                            <a:schemeClr val="tx1"/>
                          </a:solidFill>
                          <a:effectLst/>
                          <a:latin typeface="+mn-lt"/>
                          <a:ea typeface="+mn-ea"/>
                          <a:cs typeface="+mn-cs"/>
                        </a:rPr>
                        <a:t>Running test cases with Regex: We discussed how to use regular expressions to run test cases that match a specific pattern.</a:t>
                      </a:r>
                    </a:p>
                    <a:p>
                      <a:pPr marL="285750" indent="-285750">
                        <a:buFont typeface="Arial" panose="020B0604020202020204" pitchFamily="34" charset="0"/>
                        <a:buChar char="•"/>
                      </a:pPr>
                      <a:r>
                        <a:rPr lang="en-US" sz="1650" b="0" i="0" kern="1200" dirty="0" smtClean="0">
                          <a:solidFill>
                            <a:schemeClr val="tx1"/>
                          </a:solidFill>
                          <a:effectLst/>
                          <a:latin typeface="+mn-lt"/>
                          <a:ea typeface="+mn-ea"/>
                          <a:cs typeface="+mn-cs"/>
                        </a:rPr>
                        <a:t>Ignore Test Cases in </a:t>
                      </a:r>
                      <a:r>
                        <a:rPr lang="en-US" sz="1650" b="0" i="0" kern="1200" dirty="0" err="1" smtClean="0">
                          <a:solidFill>
                            <a:schemeClr val="tx1"/>
                          </a:solidFill>
                          <a:effectLst/>
                          <a:latin typeface="+mn-lt"/>
                          <a:ea typeface="+mn-ea"/>
                          <a:cs typeface="+mn-cs"/>
                        </a:rPr>
                        <a:t>TestNG</a:t>
                      </a:r>
                      <a:r>
                        <a:rPr lang="en-US" sz="1650" b="0" i="0" kern="1200" dirty="0" smtClean="0">
                          <a:solidFill>
                            <a:schemeClr val="tx1"/>
                          </a:solidFill>
                          <a:effectLst/>
                          <a:latin typeface="+mn-lt"/>
                          <a:ea typeface="+mn-ea"/>
                          <a:cs typeface="+mn-cs"/>
                        </a:rPr>
                        <a:t>: We learned how to use the @Ignore annotation to skip specific test cases that are not ready or not necessary to be executed.</a:t>
                      </a:r>
                    </a:p>
                    <a:p>
                      <a:pPr marL="285750" indent="-285750">
                        <a:buFont typeface="Arial" panose="020B0604020202020204" pitchFamily="34" charset="0"/>
                        <a:buChar char="•"/>
                      </a:pPr>
                      <a:r>
                        <a:rPr lang="en-US" sz="1650" b="0" i="0" kern="1200" dirty="0" smtClean="0">
                          <a:solidFill>
                            <a:schemeClr val="tx1"/>
                          </a:solidFill>
                          <a:effectLst/>
                          <a:latin typeface="+mn-lt"/>
                          <a:ea typeface="+mn-ea"/>
                          <a:cs typeface="+mn-cs"/>
                        </a:rPr>
                        <a:t>Skip Test Cases in </a:t>
                      </a:r>
                      <a:r>
                        <a:rPr lang="en-US" sz="1650" b="0" i="0" kern="1200" dirty="0" err="1" smtClean="0">
                          <a:solidFill>
                            <a:schemeClr val="tx1"/>
                          </a:solidFill>
                          <a:effectLst/>
                          <a:latin typeface="+mn-lt"/>
                          <a:ea typeface="+mn-ea"/>
                          <a:cs typeface="+mn-cs"/>
                        </a:rPr>
                        <a:t>TestNG</a:t>
                      </a:r>
                      <a:r>
                        <a:rPr lang="en-US" sz="1650" b="0" i="0" kern="1200" dirty="0" smtClean="0">
                          <a:solidFill>
                            <a:schemeClr val="tx1"/>
                          </a:solidFill>
                          <a:effectLst/>
                          <a:latin typeface="+mn-lt"/>
                          <a:ea typeface="+mn-ea"/>
                          <a:cs typeface="+mn-cs"/>
                        </a:rPr>
                        <a:t>: We discussed how to use the throw keyword to skip a test case at runtime and how to use the </a:t>
                      </a:r>
                      <a:r>
                        <a:rPr lang="en-US" sz="1650" b="0" i="0" kern="1200" dirty="0" err="1" smtClean="0">
                          <a:solidFill>
                            <a:schemeClr val="tx1"/>
                          </a:solidFill>
                          <a:effectLst/>
                          <a:latin typeface="+mn-lt"/>
                          <a:ea typeface="+mn-ea"/>
                          <a:cs typeface="+mn-cs"/>
                        </a:rPr>
                        <a:t>dependsOnMethods</a:t>
                      </a:r>
                      <a:r>
                        <a:rPr lang="en-US" sz="1650" b="0" i="0" kern="1200" dirty="0" smtClean="0">
                          <a:solidFill>
                            <a:schemeClr val="tx1"/>
                          </a:solidFill>
                          <a:effectLst/>
                          <a:latin typeface="+mn-lt"/>
                          <a:ea typeface="+mn-ea"/>
                          <a:cs typeface="+mn-cs"/>
                        </a:rPr>
                        <a:t> attribute to skip a test case if a dependent test case fails.</a:t>
                      </a:r>
                    </a:p>
                    <a:p>
                      <a:pPr marL="285750" indent="-285750">
                        <a:buFont typeface="Arial" panose="020B0604020202020204" pitchFamily="34" charset="0"/>
                        <a:buChar char="•"/>
                      </a:pPr>
                      <a:r>
                        <a:rPr lang="en-US" sz="1650" b="0" i="0" kern="1200" dirty="0" smtClean="0">
                          <a:solidFill>
                            <a:schemeClr val="tx1"/>
                          </a:solidFill>
                          <a:effectLst/>
                          <a:latin typeface="+mn-lt"/>
                          <a:ea typeface="+mn-ea"/>
                          <a:cs typeface="+mn-cs"/>
                        </a:rPr>
                        <a:t>Groups in </a:t>
                      </a:r>
                      <a:r>
                        <a:rPr lang="en-US" sz="1650" b="0" i="0" kern="1200" dirty="0" err="1" smtClean="0">
                          <a:solidFill>
                            <a:schemeClr val="tx1"/>
                          </a:solidFill>
                          <a:effectLst/>
                          <a:latin typeface="+mn-lt"/>
                          <a:ea typeface="+mn-ea"/>
                          <a:cs typeface="+mn-cs"/>
                        </a:rPr>
                        <a:t>TestNG</a:t>
                      </a:r>
                      <a:r>
                        <a:rPr lang="en-US" sz="1650" b="0" i="0" kern="1200" dirty="0" smtClean="0">
                          <a:solidFill>
                            <a:schemeClr val="tx1"/>
                          </a:solidFill>
                          <a:effectLst/>
                          <a:latin typeface="+mn-lt"/>
                          <a:ea typeface="+mn-ea"/>
                          <a:cs typeface="+mn-cs"/>
                        </a:rPr>
                        <a:t>: We learned how to group test cases using the @Test(groups) annotation and execute them based on the specified group.</a:t>
                      </a:r>
                    </a:p>
                    <a:p>
                      <a:pPr marL="285750" indent="-285750">
                        <a:buFont typeface="Arial" panose="020B0604020202020204" pitchFamily="34" charset="0"/>
                        <a:buChar char="•"/>
                      </a:pPr>
                      <a:r>
                        <a:rPr lang="en-US" sz="1650" b="0" i="0" kern="1200" dirty="0" smtClean="0">
                          <a:solidFill>
                            <a:schemeClr val="tx1"/>
                          </a:solidFill>
                          <a:effectLst/>
                          <a:latin typeface="+mn-lt"/>
                          <a:ea typeface="+mn-ea"/>
                          <a:cs typeface="+mn-cs"/>
                        </a:rPr>
                        <a:t>Dependencies in </a:t>
                      </a:r>
                      <a:r>
                        <a:rPr lang="en-US" sz="1650" b="0" i="0" kern="1200" dirty="0" err="1" smtClean="0">
                          <a:solidFill>
                            <a:schemeClr val="tx1"/>
                          </a:solidFill>
                          <a:effectLst/>
                          <a:latin typeface="+mn-lt"/>
                          <a:ea typeface="+mn-ea"/>
                          <a:cs typeface="+mn-cs"/>
                        </a:rPr>
                        <a:t>TestNG</a:t>
                      </a:r>
                      <a:r>
                        <a:rPr lang="en-US" sz="1650" b="0" i="0" kern="1200" dirty="0" smtClean="0">
                          <a:solidFill>
                            <a:schemeClr val="tx1"/>
                          </a:solidFill>
                          <a:effectLst/>
                          <a:latin typeface="+mn-lt"/>
                          <a:ea typeface="+mn-ea"/>
                          <a:cs typeface="+mn-cs"/>
                        </a:rPr>
                        <a:t>: We discussed how to use the </a:t>
                      </a:r>
                      <a:r>
                        <a:rPr lang="en-US" sz="1650" b="0" i="0" kern="1200" dirty="0" err="1" smtClean="0">
                          <a:solidFill>
                            <a:schemeClr val="tx1"/>
                          </a:solidFill>
                          <a:effectLst/>
                          <a:latin typeface="+mn-lt"/>
                          <a:ea typeface="+mn-ea"/>
                          <a:cs typeface="+mn-cs"/>
                        </a:rPr>
                        <a:t>dependsOnGroups</a:t>
                      </a:r>
                      <a:r>
                        <a:rPr lang="en-US" sz="1650" b="0" i="0" kern="1200" dirty="0" smtClean="0">
                          <a:solidFill>
                            <a:schemeClr val="tx1"/>
                          </a:solidFill>
                          <a:effectLst/>
                          <a:latin typeface="+mn-lt"/>
                          <a:ea typeface="+mn-ea"/>
                          <a:cs typeface="+mn-cs"/>
                        </a:rPr>
                        <a:t> and </a:t>
                      </a:r>
                      <a:r>
                        <a:rPr lang="en-US" sz="1650" b="0" i="0" kern="1200" dirty="0" err="1" smtClean="0">
                          <a:solidFill>
                            <a:schemeClr val="tx1"/>
                          </a:solidFill>
                          <a:effectLst/>
                          <a:latin typeface="+mn-lt"/>
                          <a:ea typeface="+mn-ea"/>
                          <a:cs typeface="+mn-cs"/>
                        </a:rPr>
                        <a:t>dependsOnMethods</a:t>
                      </a:r>
                      <a:r>
                        <a:rPr lang="en-US" sz="1650" b="0" i="0" kern="1200" dirty="0" smtClean="0">
                          <a:solidFill>
                            <a:schemeClr val="tx1"/>
                          </a:solidFill>
                          <a:effectLst/>
                          <a:latin typeface="+mn-lt"/>
                          <a:ea typeface="+mn-ea"/>
                          <a:cs typeface="+mn-cs"/>
                        </a:rPr>
                        <a:t> attributes to specify dependencies between test cases.</a:t>
                      </a:r>
                    </a:p>
                    <a:p>
                      <a:pPr marL="285750" indent="-285750">
                        <a:buFont typeface="Arial" panose="020B0604020202020204" pitchFamily="34" charset="0"/>
                        <a:buChar char="•"/>
                      </a:pPr>
                      <a:r>
                        <a:rPr lang="en-US" sz="1650" b="0" i="0" kern="1200" dirty="0" smtClean="0">
                          <a:solidFill>
                            <a:schemeClr val="tx1"/>
                          </a:solidFill>
                          <a:effectLst/>
                          <a:latin typeface="+mn-lt"/>
                          <a:ea typeface="+mn-ea"/>
                          <a:cs typeface="+mn-cs"/>
                        </a:rPr>
                        <a:t>Exceptions in </a:t>
                      </a:r>
                      <a:r>
                        <a:rPr lang="en-US" sz="1650" b="0" i="0" kern="1200" dirty="0" err="1" smtClean="0">
                          <a:solidFill>
                            <a:schemeClr val="tx1"/>
                          </a:solidFill>
                          <a:effectLst/>
                          <a:latin typeface="+mn-lt"/>
                          <a:ea typeface="+mn-ea"/>
                          <a:cs typeface="+mn-cs"/>
                        </a:rPr>
                        <a:t>TestNG</a:t>
                      </a:r>
                      <a:r>
                        <a:rPr lang="en-US" sz="1650" b="0" i="0" kern="1200" dirty="0" smtClean="0">
                          <a:solidFill>
                            <a:schemeClr val="tx1"/>
                          </a:solidFill>
                          <a:effectLst/>
                          <a:latin typeface="+mn-lt"/>
                          <a:ea typeface="+mn-ea"/>
                          <a:cs typeface="+mn-cs"/>
                        </a:rPr>
                        <a:t>: We learned how to handle exceptions in </a:t>
                      </a:r>
                      <a:r>
                        <a:rPr lang="en-US" sz="1650" b="0" i="0" kern="1200" dirty="0" err="1" smtClean="0">
                          <a:solidFill>
                            <a:schemeClr val="tx1"/>
                          </a:solidFill>
                          <a:effectLst/>
                          <a:latin typeface="+mn-lt"/>
                          <a:ea typeface="+mn-ea"/>
                          <a:cs typeface="+mn-cs"/>
                        </a:rPr>
                        <a:t>TestNG</a:t>
                      </a:r>
                      <a:r>
                        <a:rPr lang="en-US" sz="1650" b="0" i="0" kern="1200" dirty="0" smtClean="0">
                          <a:solidFill>
                            <a:schemeClr val="tx1"/>
                          </a:solidFill>
                          <a:effectLst/>
                          <a:latin typeface="+mn-lt"/>
                          <a:ea typeface="+mn-ea"/>
                          <a:cs typeface="+mn-cs"/>
                        </a:rPr>
                        <a:t> using the </a:t>
                      </a:r>
                      <a:r>
                        <a:rPr lang="en-US" sz="1650" b="0" i="0" kern="1200" dirty="0" err="1" smtClean="0">
                          <a:solidFill>
                            <a:schemeClr val="tx1"/>
                          </a:solidFill>
                          <a:effectLst/>
                          <a:latin typeface="+mn-lt"/>
                          <a:ea typeface="+mn-ea"/>
                          <a:cs typeface="+mn-cs"/>
                        </a:rPr>
                        <a:t>expectedExceptions</a:t>
                      </a:r>
                      <a:r>
                        <a:rPr lang="en-US" sz="1650" b="0" i="0" kern="1200" dirty="0" smtClean="0">
                          <a:solidFill>
                            <a:schemeClr val="tx1"/>
                          </a:solidFill>
                          <a:effectLst/>
                          <a:latin typeface="+mn-lt"/>
                          <a:ea typeface="+mn-ea"/>
                          <a:cs typeface="+mn-cs"/>
                        </a:rPr>
                        <a:t> and </a:t>
                      </a:r>
                      <a:r>
                        <a:rPr lang="en-US" sz="1650" b="0" i="0" kern="1200" dirty="0" err="1" smtClean="0">
                          <a:solidFill>
                            <a:schemeClr val="tx1"/>
                          </a:solidFill>
                          <a:effectLst/>
                          <a:latin typeface="+mn-lt"/>
                          <a:ea typeface="+mn-ea"/>
                          <a:cs typeface="+mn-cs"/>
                        </a:rPr>
                        <a:t>expectedExceptionsMessageRegExp</a:t>
                      </a:r>
                      <a:r>
                        <a:rPr lang="en-US" sz="1650" b="0" i="0" kern="1200" dirty="0" smtClean="0">
                          <a:solidFill>
                            <a:schemeClr val="tx1"/>
                          </a:solidFill>
                          <a:effectLst/>
                          <a:latin typeface="+mn-lt"/>
                          <a:ea typeface="+mn-ea"/>
                          <a:cs typeface="+mn-cs"/>
                        </a:rPr>
                        <a:t> attributes. We also discussed how to use the @Test(</a:t>
                      </a:r>
                      <a:r>
                        <a:rPr lang="en-US" sz="1650" b="0" i="0" kern="1200" dirty="0" err="1" smtClean="0">
                          <a:solidFill>
                            <a:schemeClr val="tx1"/>
                          </a:solidFill>
                          <a:effectLst/>
                          <a:latin typeface="+mn-lt"/>
                          <a:ea typeface="+mn-ea"/>
                          <a:cs typeface="+mn-cs"/>
                        </a:rPr>
                        <a:t>expectedExceptions</a:t>
                      </a:r>
                      <a:r>
                        <a:rPr lang="en-US" sz="1650" b="0" i="0" kern="1200" dirty="0" smtClean="0">
                          <a:solidFill>
                            <a:schemeClr val="tx1"/>
                          </a:solidFill>
                          <a:effectLst/>
                          <a:latin typeface="+mn-lt"/>
                          <a:ea typeface="+mn-ea"/>
                          <a:cs typeface="+mn-cs"/>
                        </a:rPr>
                        <a:t>) annotation to catch specific exceptions in test cases.</a:t>
                      </a:r>
                    </a:p>
                    <a:p>
                      <a:endParaRPr lang="en-US" sz="1650" b="0" dirty="0">
                        <a:solidFill>
                          <a:schemeClr val="tx1"/>
                        </a:solidFill>
                        <a:latin typeface="+mn-lt"/>
                        <a:ea typeface="Cambria" panose="02040503050406030204" pitchFamily="18" charset="0"/>
                      </a:endParaRPr>
                    </a:p>
                  </a:txBody>
                  <a:tcPr>
                    <a:noFill/>
                  </a:tcPr>
                </a:tc>
              </a:tr>
            </a:tbl>
          </a:graphicData>
        </a:graphic>
      </p:graphicFrame>
    </p:spTree>
    <p:extLst>
      <p:ext uri="{BB962C8B-B14F-4D97-AF65-F5344CB8AC3E}">
        <p14:creationId xmlns:p14="http://schemas.microsoft.com/office/powerpoint/2010/main" val="2872105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3533" y="907529"/>
            <a:ext cx="5791970" cy="707886"/>
          </a:xfrm>
          <a:prstGeom prst="rect">
            <a:avLst/>
          </a:prstGeom>
          <a:noFill/>
        </p:spPr>
        <p:txBody>
          <a:bodyPr wrap="none" lIns="91440" tIns="45720" rIns="91440" bIns="45720">
            <a:spAutoFit/>
          </a:bodyPr>
          <a:lstStyle/>
          <a:p>
            <a:pPr algn="ctr"/>
            <a:r>
              <a:rPr lang="en-US" sz="4000" dirty="0" smtClean="0">
                <a:ln w="0"/>
                <a:solidFill>
                  <a:srgbClr val="00B050"/>
                </a:solidFill>
                <a:effectLst>
                  <a:outerShdw blurRad="38100" dist="19050" dir="2700000" algn="tl" rotWithShape="0">
                    <a:schemeClr val="dk1">
                      <a:alpha val="40000"/>
                    </a:schemeClr>
                  </a:outerShdw>
                </a:effectLst>
                <a:latin typeface="Segoe Print" panose="02000600000000000000" pitchFamily="2" charset="0"/>
              </a:rPr>
              <a:t>We will discuss about:</a:t>
            </a:r>
            <a:endParaRPr lang="en-US" sz="4000" b="0" cap="none" spc="0" dirty="0">
              <a:ln w="0"/>
              <a:solidFill>
                <a:srgbClr val="00B050"/>
              </a:solidFill>
              <a:effectLst>
                <a:outerShdw blurRad="38100" dist="19050" dir="2700000" algn="tl" rotWithShape="0">
                  <a:schemeClr val="dk1">
                    <a:alpha val="40000"/>
                  </a:schemeClr>
                </a:outerShdw>
              </a:effectLst>
              <a:latin typeface="Segoe Print" panose="02000600000000000000" pitchFamily="2" charset="0"/>
            </a:endParaRPr>
          </a:p>
        </p:txBody>
      </p:sp>
      <p:sp>
        <p:nvSpPr>
          <p:cNvPr id="5" name="Rectangle 4"/>
          <p:cNvSpPr/>
          <p:nvPr/>
        </p:nvSpPr>
        <p:spPr>
          <a:xfrm>
            <a:off x="903533" y="1686480"/>
            <a:ext cx="10415776" cy="3970318"/>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2800" b="0" cap="none" spc="0" dirty="0" smtClean="0">
                <a:ln w="0"/>
                <a:solidFill>
                  <a:srgbClr val="0070C0"/>
                </a:solidFill>
                <a:latin typeface="Comic Sans MS" panose="030F0702030302020204" pitchFamily="66" charset="0"/>
              </a:rPr>
              <a:t>Execution Order of </a:t>
            </a:r>
            <a:r>
              <a:rPr lang="en-US" sz="2800" b="0" cap="none" spc="0" dirty="0" err="1" smtClean="0">
                <a:ln w="0"/>
                <a:solidFill>
                  <a:srgbClr val="0070C0"/>
                </a:solidFill>
                <a:latin typeface="Comic Sans MS" panose="030F0702030302020204" pitchFamily="66" charset="0"/>
              </a:rPr>
              <a:t>TestNG</a:t>
            </a:r>
            <a:r>
              <a:rPr lang="en-US" sz="2800" b="0" cap="none" spc="0" dirty="0" smtClean="0">
                <a:ln w="0"/>
                <a:solidFill>
                  <a:srgbClr val="0070C0"/>
                </a:solidFill>
                <a:latin typeface="Comic Sans MS" panose="030F0702030302020204" pitchFamily="66" charset="0"/>
              </a:rPr>
              <a:t> Annotations</a:t>
            </a:r>
          </a:p>
          <a:p>
            <a:pPr marL="914400" lvl="1" indent="-457200">
              <a:buFont typeface="Arial" panose="020B0604020202020204" pitchFamily="34" charset="0"/>
              <a:buChar char="•"/>
            </a:pPr>
            <a:r>
              <a:rPr lang="en-US" sz="2800" dirty="0" smtClean="0">
                <a:ln w="0"/>
                <a:solidFill>
                  <a:srgbClr val="0070C0"/>
                </a:solidFill>
                <a:latin typeface="Comic Sans MS" panose="030F0702030302020204" pitchFamily="66" charset="0"/>
              </a:rPr>
              <a:t>What is Priority in </a:t>
            </a:r>
            <a:r>
              <a:rPr lang="en-US" sz="2800" dirty="0" err="1" smtClean="0">
                <a:ln w="0"/>
                <a:solidFill>
                  <a:srgbClr val="0070C0"/>
                </a:solidFill>
                <a:latin typeface="Comic Sans MS" panose="030F0702030302020204" pitchFamily="66" charset="0"/>
              </a:rPr>
              <a:t>TestNG</a:t>
            </a:r>
            <a:endParaRPr lang="en-US" sz="2800" b="0" cap="none" spc="0" dirty="0" smtClean="0">
              <a:ln w="0"/>
              <a:solidFill>
                <a:srgbClr val="0070C0"/>
              </a:solidFill>
              <a:latin typeface="Comic Sans MS" panose="030F0702030302020204" pitchFamily="66" charset="0"/>
            </a:endParaRPr>
          </a:p>
          <a:p>
            <a:pPr marL="914400" lvl="1" indent="-457200">
              <a:buFont typeface="Arial" panose="020B0604020202020204" pitchFamily="34" charset="0"/>
              <a:buChar char="•"/>
            </a:pPr>
            <a:r>
              <a:rPr lang="en-US" sz="2800" dirty="0" smtClean="0">
                <a:ln w="0"/>
                <a:solidFill>
                  <a:srgbClr val="0070C0"/>
                </a:solidFill>
                <a:latin typeface="Comic Sans MS" panose="030F0702030302020204" pitchFamily="66" charset="0"/>
              </a:rPr>
              <a:t>Including and Excluding </a:t>
            </a:r>
            <a:r>
              <a:rPr lang="en-US" sz="2800" dirty="0" err="1" smtClean="0">
                <a:ln w="0"/>
                <a:solidFill>
                  <a:srgbClr val="0070C0"/>
                </a:solidFill>
                <a:latin typeface="Comic Sans MS" panose="030F0702030302020204" pitchFamily="66" charset="0"/>
              </a:rPr>
              <a:t>TestNG</a:t>
            </a:r>
            <a:r>
              <a:rPr lang="en-US" sz="2800" dirty="0" smtClean="0">
                <a:ln w="0"/>
                <a:solidFill>
                  <a:srgbClr val="0070C0"/>
                </a:solidFill>
                <a:latin typeface="Comic Sans MS" panose="030F0702030302020204" pitchFamily="66" charset="0"/>
              </a:rPr>
              <a:t> test cases</a:t>
            </a:r>
            <a:endParaRPr lang="en-US" sz="2800" b="0" cap="none" spc="0" dirty="0" smtClean="0">
              <a:ln w="0"/>
              <a:solidFill>
                <a:srgbClr val="0070C0"/>
              </a:solidFill>
              <a:latin typeface="Comic Sans MS" panose="030F0702030302020204" pitchFamily="66" charset="0"/>
            </a:endParaRPr>
          </a:p>
          <a:p>
            <a:pPr marL="914400" lvl="1" indent="-457200">
              <a:buFont typeface="Arial" panose="020B0604020202020204" pitchFamily="34" charset="0"/>
              <a:buChar char="•"/>
            </a:pPr>
            <a:r>
              <a:rPr lang="en-US" sz="2800" dirty="0" smtClean="0">
                <a:ln w="0"/>
                <a:solidFill>
                  <a:srgbClr val="0070C0"/>
                </a:solidFill>
                <a:latin typeface="Comic Sans MS" panose="030F0702030302020204" pitchFamily="66" charset="0"/>
              </a:rPr>
              <a:t>Running test cases with Regex</a:t>
            </a:r>
            <a:endParaRPr lang="en-US" sz="2800" dirty="0">
              <a:ln w="0"/>
              <a:solidFill>
                <a:srgbClr val="0070C0"/>
              </a:solidFill>
              <a:latin typeface="Comic Sans MS" panose="030F0702030302020204" pitchFamily="66" charset="0"/>
            </a:endParaRPr>
          </a:p>
          <a:p>
            <a:pPr marL="914400" lvl="1" indent="-457200">
              <a:buFont typeface="Arial" panose="020B0604020202020204" pitchFamily="34" charset="0"/>
              <a:buChar char="•"/>
            </a:pPr>
            <a:r>
              <a:rPr lang="en-US" sz="2800" dirty="0" smtClean="0">
                <a:ln w="0"/>
                <a:solidFill>
                  <a:srgbClr val="0070C0"/>
                </a:solidFill>
                <a:latin typeface="Comic Sans MS" panose="030F0702030302020204" pitchFamily="66" charset="0"/>
              </a:rPr>
              <a:t>Ignore Test Cases in </a:t>
            </a:r>
            <a:r>
              <a:rPr lang="en-US" sz="2800" dirty="0" err="1" smtClean="0">
                <a:ln w="0"/>
                <a:solidFill>
                  <a:srgbClr val="0070C0"/>
                </a:solidFill>
                <a:latin typeface="Comic Sans MS" panose="030F0702030302020204" pitchFamily="66" charset="0"/>
              </a:rPr>
              <a:t>TestNG</a:t>
            </a:r>
            <a:endParaRPr lang="en-US" sz="2800" b="0" cap="none" spc="0" dirty="0" smtClean="0">
              <a:ln w="0"/>
              <a:solidFill>
                <a:srgbClr val="0070C0"/>
              </a:solidFill>
              <a:latin typeface="Comic Sans MS" panose="030F0702030302020204" pitchFamily="66" charset="0"/>
            </a:endParaRPr>
          </a:p>
          <a:p>
            <a:pPr marL="914400" lvl="1" indent="-457200">
              <a:buFont typeface="Arial" panose="020B0604020202020204" pitchFamily="34" charset="0"/>
              <a:buChar char="•"/>
            </a:pPr>
            <a:r>
              <a:rPr lang="en-US" sz="2800" dirty="0" smtClean="0">
                <a:ln w="0"/>
                <a:solidFill>
                  <a:srgbClr val="0070C0"/>
                </a:solidFill>
                <a:latin typeface="Comic Sans MS" panose="030F0702030302020204" pitchFamily="66" charset="0"/>
              </a:rPr>
              <a:t>Skip Test Cases in </a:t>
            </a:r>
            <a:r>
              <a:rPr lang="en-US" sz="2800" dirty="0" err="1" smtClean="0">
                <a:ln w="0"/>
                <a:solidFill>
                  <a:srgbClr val="0070C0"/>
                </a:solidFill>
                <a:latin typeface="Comic Sans MS" panose="030F0702030302020204" pitchFamily="66" charset="0"/>
              </a:rPr>
              <a:t>TestNG</a:t>
            </a:r>
            <a:endParaRPr lang="en-US" sz="2800" dirty="0" smtClean="0">
              <a:ln w="0"/>
              <a:solidFill>
                <a:srgbClr val="0070C0"/>
              </a:solidFill>
              <a:latin typeface="Comic Sans MS" panose="030F0702030302020204" pitchFamily="66" charset="0"/>
            </a:endParaRPr>
          </a:p>
          <a:p>
            <a:pPr marL="914400" lvl="1" indent="-457200">
              <a:buFont typeface="Arial" panose="020B0604020202020204" pitchFamily="34" charset="0"/>
              <a:buChar char="•"/>
            </a:pPr>
            <a:r>
              <a:rPr lang="en-US" sz="2800" dirty="0" smtClean="0">
                <a:ln w="0"/>
                <a:solidFill>
                  <a:srgbClr val="0070C0"/>
                </a:solidFill>
                <a:latin typeface="Comic Sans MS" panose="030F0702030302020204" pitchFamily="66" charset="0"/>
              </a:rPr>
              <a:t>What are groups in </a:t>
            </a:r>
            <a:r>
              <a:rPr lang="en-US" sz="2800" dirty="0" err="1" smtClean="0">
                <a:ln w="0"/>
                <a:solidFill>
                  <a:srgbClr val="0070C0"/>
                </a:solidFill>
                <a:latin typeface="Comic Sans MS" panose="030F0702030302020204" pitchFamily="66" charset="0"/>
              </a:rPr>
              <a:t>TestNG</a:t>
            </a:r>
            <a:endParaRPr lang="en-US" sz="2800" dirty="0" smtClean="0">
              <a:ln w="0"/>
              <a:solidFill>
                <a:srgbClr val="0070C0"/>
              </a:solidFill>
              <a:latin typeface="Comic Sans MS" panose="030F0702030302020204" pitchFamily="66" charset="0"/>
            </a:endParaRPr>
          </a:p>
          <a:p>
            <a:pPr marL="914400" lvl="1" indent="-457200">
              <a:buFont typeface="Arial" panose="020B0604020202020204" pitchFamily="34" charset="0"/>
              <a:buChar char="•"/>
            </a:pPr>
            <a:r>
              <a:rPr lang="en-US" sz="2800" dirty="0" smtClean="0">
                <a:ln w="0"/>
                <a:solidFill>
                  <a:srgbClr val="0070C0"/>
                </a:solidFill>
                <a:latin typeface="Comic Sans MS" panose="030F0702030302020204" pitchFamily="66" charset="0"/>
              </a:rPr>
              <a:t>What are dependencies in </a:t>
            </a:r>
            <a:r>
              <a:rPr lang="en-US" sz="2800" dirty="0" err="1" smtClean="0">
                <a:ln w="0"/>
                <a:solidFill>
                  <a:srgbClr val="0070C0"/>
                </a:solidFill>
                <a:latin typeface="Comic Sans MS" panose="030F0702030302020204" pitchFamily="66" charset="0"/>
              </a:rPr>
              <a:t>TestNG</a:t>
            </a:r>
            <a:endParaRPr lang="en-US" sz="2800" dirty="0" smtClean="0">
              <a:ln w="0"/>
              <a:solidFill>
                <a:srgbClr val="0070C0"/>
              </a:solidFill>
              <a:latin typeface="Comic Sans MS" panose="030F0702030302020204" pitchFamily="66" charset="0"/>
            </a:endParaRPr>
          </a:p>
          <a:p>
            <a:pPr marL="914400" lvl="1" indent="-457200">
              <a:buFont typeface="Arial" panose="020B0604020202020204" pitchFamily="34" charset="0"/>
              <a:buChar char="•"/>
            </a:pPr>
            <a:r>
              <a:rPr lang="en-US" sz="2800" b="0" cap="none" spc="0" dirty="0" smtClean="0">
                <a:ln w="0"/>
                <a:solidFill>
                  <a:srgbClr val="0070C0"/>
                </a:solidFill>
                <a:latin typeface="Comic Sans MS" panose="030F0702030302020204" pitchFamily="66" charset="0"/>
              </a:rPr>
              <a:t>Exceptions in </a:t>
            </a:r>
            <a:r>
              <a:rPr lang="en-US" sz="2800" b="0" cap="none" spc="0" dirty="0" err="1" smtClean="0">
                <a:ln w="0"/>
                <a:solidFill>
                  <a:srgbClr val="0070C0"/>
                </a:solidFill>
                <a:latin typeface="Comic Sans MS" panose="030F0702030302020204" pitchFamily="66" charset="0"/>
              </a:rPr>
              <a:t>TestNG</a:t>
            </a:r>
            <a:endParaRPr lang="en-US" sz="3200" b="0" cap="none" spc="0" dirty="0">
              <a:ln w="0"/>
              <a:solidFill>
                <a:schemeClr val="tx1"/>
              </a:solidFill>
              <a:latin typeface="Comic Sans MS" panose="030F0702030302020204" pitchFamily="66" charset="0"/>
            </a:endParaRPr>
          </a:p>
        </p:txBody>
      </p:sp>
    </p:spTree>
    <p:extLst>
      <p:ext uri="{BB962C8B-B14F-4D97-AF65-F5344CB8AC3E}">
        <p14:creationId xmlns:p14="http://schemas.microsoft.com/office/powerpoint/2010/main" val="11754973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defTabSz="457200" rtl="0">
              <a:spcBef>
                <a:spcPct val="0"/>
              </a:spcBef>
            </a:pPr>
            <a:r>
              <a:rPr lang="en-US" sz="2800" dirty="0">
                <a:ln w="0"/>
                <a:solidFill>
                  <a:srgbClr val="0070C0"/>
                </a:solidFill>
                <a:latin typeface="Comic Sans MS" panose="030F0702030302020204" pitchFamily="66" charset="0"/>
              </a:rPr>
              <a:t>Execution Order of </a:t>
            </a:r>
            <a:r>
              <a:rPr lang="en-US" sz="2800" dirty="0" err="1">
                <a:ln w="0"/>
                <a:solidFill>
                  <a:srgbClr val="0070C0"/>
                </a:solidFill>
                <a:latin typeface="Comic Sans MS" panose="030F0702030302020204" pitchFamily="66" charset="0"/>
              </a:rPr>
              <a:t>TestNG</a:t>
            </a:r>
            <a:r>
              <a:rPr lang="en-US" sz="2800" dirty="0">
                <a:ln w="0"/>
                <a:solidFill>
                  <a:srgbClr val="0070C0"/>
                </a:solidFill>
                <a:latin typeface="Comic Sans MS" panose="030F0702030302020204" pitchFamily="66" charset="0"/>
              </a:rPr>
              <a:t> </a:t>
            </a:r>
            <a:r>
              <a:rPr lang="en-US" sz="2800" dirty="0" smtClean="0">
                <a:ln w="0"/>
                <a:solidFill>
                  <a:srgbClr val="0070C0"/>
                </a:solidFill>
                <a:latin typeface="Comic Sans MS" panose="030F0702030302020204" pitchFamily="66" charset="0"/>
              </a:rPr>
              <a:t>Annotations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latin typeface="Cambria" panose="02040503050406030204" pitchFamily="18" charset="0"/>
                <a:ea typeface="Cambria" panose="02040503050406030204" pitchFamily="18" charset="0"/>
              </a:rPr>
              <a:t>Apart from the @annotation for execution like @</a:t>
            </a:r>
            <a:r>
              <a:rPr lang="en-US" dirty="0" err="1" smtClean="0">
                <a:latin typeface="Cambria" panose="02040503050406030204" pitchFamily="18" charset="0"/>
                <a:ea typeface="Cambria" panose="02040503050406030204" pitchFamily="18" charset="0"/>
              </a:rPr>
              <a:t>BeforSuite</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AfterSuite</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BeforeTest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AfterTest</a:t>
            </a:r>
            <a:r>
              <a:rPr lang="en-US" dirty="0" smtClean="0">
                <a:latin typeface="Cambria" panose="02040503050406030204" pitchFamily="18" charset="0"/>
                <a:ea typeface="Cambria" panose="02040503050406030204" pitchFamily="18" charset="0"/>
              </a:rPr>
              <a:t> and @</a:t>
            </a:r>
            <a:r>
              <a:rPr lang="en-US" dirty="0" err="1" smtClean="0">
                <a:latin typeface="Cambria" panose="02040503050406030204" pitchFamily="18" charset="0"/>
                <a:ea typeface="Cambria" panose="02040503050406030204" pitchFamily="18" charset="0"/>
              </a:rPr>
              <a:t>BeforeClass</a:t>
            </a:r>
            <a:r>
              <a:rPr lang="en-US" dirty="0" smtClean="0">
                <a:latin typeface="Cambria" panose="02040503050406030204" pitchFamily="18" charset="0"/>
                <a:ea typeface="Cambria" panose="02040503050406030204" pitchFamily="18" charset="0"/>
              </a:rPr>
              <a:t>.</a:t>
            </a:r>
          </a:p>
          <a:p>
            <a:r>
              <a:rPr lang="en-US" dirty="0">
                <a:latin typeface="Cambria" panose="02040503050406030204" pitchFamily="18" charset="0"/>
                <a:ea typeface="Cambria" panose="02040503050406030204" pitchFamily="18" charset="0"/>
              </a:rPr>
              <a:t>In </a:t>
            </a:r>
            <a:r>
              <a:rPr lang="en-US" dirty="0" err="1">
                <a:latin typeface="Cambria" panose="02040503050406030204" pitchFamily="18" charset="0"/>
                <a:ea typeface="Cambria" panose="02040503050406030204" pitchFamily="18" charset="0"/>
              </a:rPr>
              <a:t>TestNG</a:t>
            </a:r>
            <a:r>
              <a:rPr lang="en-US" dirty="0">
                <a:latin typeface="Cambria" panose="02040503050406030204" pitchFamily="18" charset="0"/>
                <a:ea typeface="Cambria" panose="02040503050406030204" pitchFamily="18" charset="0"/>
              </a:rPr>
              <a:t>, if no priority is defined for the test methods, then they are executed in alphabetical order of their method names. This means that the test methods starting with the letter 'a' will be executed first, followed by the test methods starting with 'b', and so on.</a:t>
            </a:r>
          </a:p>
          <a:p>
            <a:r>
              <a:rPr lang="en-US" dirty="0">
                <a:latin typeface="Cambria" panose="02040503050406030204" pitchFamily="18" charset="0"/>
                <a:ea typeface="Cambria" panose="02040503050406030204" pitchFamily="18" charset="0"/>
              </a:rPr>
              <a:t>It is important to note that this order of execution may change if any new test methods are added or any existing test methods are modified. Therefore, it is recommended to always define the priority of the test methods using the @Test annotation to ensure the desired order of execution.</a:t>
            </a:r>
          </a:p>
          <a:p>
            <a:endParaRPr lang="en-US" dirty="0"/>
          </a:p>
        </p:txBody>
      </p:sp>
    </p:spTree>
    <p:extLst>
      <p:ext uri="{BB962C8B-B14F-4D97-AF65-F5344CB8AC3E}">
        <p14:creationId xmlns:p14="http://schemas.microsoft.com/office/powerpoint/2010/main" val="1698081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1" algn="ctr"/>
            <a:r>
              <a:rPr lang="en-US" sz="2800" dirty="0">
                <a:ln w="0"/>
                <a:solidFill>
                  <a:srgbClr val="0070C0"/>
                </a:solidFill>
                <a:latin typeface="Comic Sans MS" panose="030F0702030302020204" pitchFamily="66" charset="0"/>
              </a:rPr>
              <a:t>What is Priority in </a:t>
            </a:r>
            <a:r>
              <a:rPr lang="en-US" sz="2800" dirty="0" err="1">
                <a:ln w="0"/>
                <a:solidFill>
                  <a:srgbClr val="0070C0"/>
                </a:solidFill>
                <a:latin typeface="Comic Sans MS" panose="030F0702030302020204" pitchFamily="66" charset="0"/>
              </a:rPr>
              <a:t>TestNG</a:t>
            </a:r>
            <a:endParaRPr lang="en-US" sz="2800" dirty="0">
              <a:ln w="0"/>
              <a:solidFill>
                <a:srgbClr val="0070C0"/>
              </a:solidFill>
              <a:latin typeface="Comic Sans MS" panose="030F0702030302020204" pitchFamily="66" charset="0"/>
            </a:endParaRPr>
          </a:p>
        </p:txBody>
      </p:sp>
      <p:sp>
        <p:nvSpPr>
          <p:cNvPr id="3" name="Content Placeholder 2"/>
          <p:cNvSpPr>
            <a:spLocks noGrp="1"/>
          </p:cNvSpPr>
          <p:nvPr>
            <p:ph idx="1"/>
          </p:nvPr>
        </p:nvSpPr>
        <p:spPr/>
        <p:txBody>
          <a:bodyPr>
            <a:normAutofit fontScale="92500"/>
          </a:bodyPr>
          <a:lstStyle/>
          <a:p>
            <a:r>
              <a:rPr lang="en-US" dirty="0">
                <a:latin typeface="Cambria" panose="02040503050406030204" pitchFamily="18" charset="0"/>
                <a:ea typeface="Cambria" panose="02040503050406030204" pitchFamily="18" charset="0"/>
              </a:rPr>
              <a:t>In </a:t>
            </a:r>
            <a:r>
              <a:rPr lang="en-US" dirty="0" err="1">
                <a:latin typeface="Cambria" panose="02040503050406030204" pitchFamily="18" charset="0"/>
                <a:ea typeface="Cambria" panose="02040503050406030204" pitchFamily="18" charset="0"/>
              </a:rPr>
              <a:t>TestNG</a:t>
            </a:r>
            <a:r>
              <a:rPr lang="en-US" dirty="0">
                <a:latin typeface="Cambria" panose="02040503050406030204" pitchFamily="18" charset="0"/>
                <a:ea typeface="Cambria" panose="02040503050406030204" pitchFamily="18" charset="0"/>
              </a:rPr>
              <a:t>, the priority attribute is used to define the execution order of test methods. It allows you to assign a priority level to each test method, and </a:t>
            </a:r>
            <a:r>
              <a:rPr lang="en-US" dirty="0" err="1">
                <a:latin typeface="Cambria" panose="02040503050406030204" pitchFamily="18" charset="0"/>
                <a:ea typeface="Cambria" panose="02040503050406030204" pitchFamily="18" charset="0"/>
              </a:rPr>
              <a:t>TestNG</a:t>
            </a:r>
            <a:r>
              <a:rPr lang="en-US" dirty="0">
                <a:latin typeface="Cambria" panose="02040503050406030204" pitchFamily="18" charset="0"/>
                <a:ea typeface="Cambria" panose="02040503050406030204" pitchFamily="18" charset="0"/>
              </a:rPr>
              <a:t> executes the methods in the order of their priority levels</a:t>
            </a:r>
            <a:r>
              <a:rPr lang="en-US" dirty="0" smtClean="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The priority attribute takes an integer value, where 0 is the highest priority and higher values are lower priorities. If two test methods have the same priority level, </a:t>
            </a:r>
            <a:r>
              <a:rPr lang="en-US" dirty="0" err="1">
                <a:latin typeface="Cambria" panose="02040503050406030204" pitchFamily="18" charset="0"/>
                <a:ea typeface="Cambria" panose="02040503050406030204" pitchFamily="18" charset="0"/>
              </a:rPr>
              <a:t>TestNG</a:t>
            </a:r>
            <a:r>
              <a:rPr lang="en-US" dirty="0">
                <a:latin typeface="Cambria" panose="02040503050406030204" pitchFamily="18" charset="0"/>
                <a:ea typeface="Cambria" panose="02040503050406030204" pitchFamily="18" charset="0"/>
              </a:rPr>
              <a:t> will execute them in alphabetical order</a:t>
            </a:r>
            <a:r>
              <a:rPr lang="en-US" dirty="0" smtClean="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Here's an example of how to use the priority attribute in </a:t>
            </a:r>
            <a:r>
              <a:rPr lang="en-US" dirty="0" err="1">
                <a:latin typeface="Cambria" panose="02040503050406030204" pitchFamily="18" charset="0"/>
                <a:ea typeface="Cambria" panose="02040503050406030204" pitchFamily="18" charset="0"/>
              </a:rPr>
              <a:t>TestNG</a:t>
            </a:r>
            <a:endParaRPr lang="en-US" dirty="0"/>
          </a:p>
        </p:txBody>
      </p:sp>
    </p:spTree>
    <p:extLst>
      <p:ext uri="{BB962C8B-B14F-4D97-AF65-F5344CB8AC3E}">
        <p14:creationId xmlns:p14="http://schemas.microsoft.com/office/powerpoint/2010/main" val="3361652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8521" y="856647"/>
            <a:ext cx="10693667" cy="861774"/>
          </a:xfrm>
          <a:prstGeom prst="rect">
            <a:avLst/>
          </a:prstGeom>
          <a:noFill/>
        </p:spPr>
        <p:txBody>
          <a:bodyPr wrap="square" rtlCol="0">
            <a:spAutoFit/>
          </a:bodyPr>
          <a:lstStyle/>
          <a:p>
            <a:pPr marL="0" lvl="1"/>
            <a:r>
              <a:rPr lang="en-US" sz="1600" dirty="0" smtClean="0">
                <a:latin typeface="Comic Sans MS" panose="030F0702030302020204" pitchFamily="66" charset="0"/>
              </a:rPr>
              <a:t/>
            </a:r>
            <a:br>
              <a:rPr lang="en-US" sz="1600" dirty="0" smtClean="0">
                <a:latin typeface="Comic Sans MS" panose="030F0702030302020204" pitchFamily="66" charset="0"/>
              </a:rPr>
            </a:br>
            <a:endParaRPr lang="en-US" sz="1600" dirty="0" smtClean="0">
              <a:latin typeface="Comic Sans MS" panose="030F0702030302020204" pitchFamily="66" charset="0"/>
            </a:endParaRPr>
          </a:p>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972969512"/>
              </p:ext>
            </p:extLst>
          </p:nvPr>
        </p:nvGraphicFramePr>
        <p:xfrm>
          <a:off x="934720" y="738916"/>
          <a:ext cx="10182459" cy="5411627"/>
        </p:xfrm>
        <a:graphic>
          <a:graphicData uri="http://schemas.openxmlformats.org/drawingml/2006/table">
            <a:tbl>
              <a:tblPr firstRow="1" bandRow="1">
                <a:tableStyleId>{5C22544A-7EE6-4342-B048-85BDC9FD1C3A}</a:tableStyleId>
              </a:tblPr>
              <a:tblGrid>
                <a:gridCol w="10182459"/>
              </a:tblGrid>
              <a:tr h="5411627">
                <a:tc>
                  <a:txBody>
                    <a:bodyPr/>
                    <a:lstStyle/>
                    <a:p>
                      <a:r>
                        <a:rPr lang="en-US" b="0" dirty="0" smtClean="0">
                          <a:solidFill>
                            <a:schemeClr val="tx1"/>
                          </a:solidFill>
                          <a:effectLst>
                            <a:outerShdw blurRad="38100" dist="38100" dir="2700000" algn="tl">
                              <a:srgbClr val="000000">
                                <a:alpha val="43137"/>
                              </a:srgbClr>
                            </a:outerShdw>
                          </a:effectLst>
                        </a:rPr>
                        <a:t>import </a:t>
                      </a:r>
                      <a:r>
                        <a:rPr lang="en-US" b="0" dirty="0" err="1" smtClean="0">
                          <a:solidFill>
                            <a:schemeClr val="tx1"/>
                          </a:solidFill>
                          <a:effectLst>
                            <a:outerShdw blurRad="38100" dist="38100" dir="2700000" algn="tl">
                              <a:srgbClr val="000000">
                                <a:alpha val="43137"/>
                              </a:srgbClr>
                            </a:outerShdw>
                          </a:effectLst>
                        </a:rPr>
                        <a:t>org.testng.annotations.Test</a:t>
                      </a:r>
                      <a:r>
                        <a:rPr lang="en-US" b="0" dirty="0" smtClean="0">
                          <a:solidFill>
                            <a:schemeClr val="tx1"/>
                          </a:solidFill>
                          <a:effectLst>
                            <a:outerShdw blurRad="38100" dist="38100" dir="2700000" algn="tl">
                              <a:srgbClr val="000000">
                                <a:alpha val="43137"/>
                              </a:srgbClr>
                            </a:outerShdw>
                          </a:effectLst>
                        </a:rPr>
                        <a:t>;</a:t>
                      </a:r>
                    </a:p>
                    <a:p>
                      <a:endParaRPr lang="en-US" b="0" dirty="0" smtClean="0">
                        <a:solidFill>
                          <a:schemeClr val="tx1"/>
                        </a:solidFill>
                        <a:effectLst>
                          <a:outerShdw blurRad="38100" dist="38100" dir="2700000" algn="tl">
                            <a:srgbClr val="000000">
                              <a:alpha val="43137"/>
                            </a:srgbClr>
                          </a:outerShdw>
                        </a:effectLst>
                      </a:endParaRPr>
                    </a:p>
                    <a:p>
                      <a:r>
                        <a:rPr lang="en-US" b="0" dirty="0" smtClean="0">
                          <a:solidFill>
                            <a:schemeClr val="tx1"/>
                          </a:solidFill>
                          <a:effectLst>
                            <a:outerShdw blurRad="38100" dist="38100" dir="2700000" algn="tl">
                              <a:srgbClr val="000000">
                                <a:alpha val="43137"/>
                              </a:srgbClr>
                            </a:outerShdw>
                          </a:effectLst>
                        </a:rPr>
                        <a:t>public class </a:t>
                      </a:r>
                      <a:r>
                        <a:rPr lang="en-US" b="0" dirty="0" err="1" smtClean="0">
                          <a:solidFill>
                            <a:schemeClr val="tx1"/>
                          </a:solidFill>
                          <a:effectLst>
                            <a:outerShdw blurRad="38100" dist="38100" dir="2700000" algn="tl">
                              <a:srgbClr val="000000">
                                <a:alpha val="43137"/>
                              </a:srgbClr>
                            </a:outerShdw>
                          </a:effectLst>
                        </a:rPr>
                        <a:t>TestClass</a:t>
                      </a:r>
                      <a:r>
                        <a:rPr lang="en-US" b="0" dirty="0" smtClean="0">
                          <a:solidFill>
                            <a:schemeClr val="tx1"/>
                          </a:solidFill>
                          <a:effectLst>
                            <a:outerShdw blurRad="38100" dist="38100" dir="2700000" algn="tl">
                              <a:srgbClr val="000000">
                                <a:alpha val="43137"/>
                              </a:srgbClr>
                            </a:outerShdw>
                          </a:effectLst>
                        </a:rPr>
                        <a:t> {</a:t>
                      </a:r>
                    </a:p>
                    <a:p>
                      <a:r>
                        <a:rPr lang="en-US" b="0" dirty="0" smtClean="0">
                          <a:solidFill>
                            <a:schemeClr val="tx1"/>
                          </a:solidFill>
                          <a:effectLst>
                            <a:outerShdw blurRad="38100" dist="38100" dir="2700000" algn="tl">
                              <a:srgbClr val="000000">
                                <a:alpha val="43137"/>
                              </a:srgbClr>
                            </a:outerShdw>
                          </a:effectLst>
                        </a:rPr>
                        <a:t>  </a:t>
                      </a:r>
                    </a:p>
                    <a:p>
                      <a:r>
                        <a:rPr lang="en-US" b="0" dirty="0" smtClean="0">
                          <a:solidFill>
                            <a:schemeClr val="tx1"/>
                          </a:solidFill>
                          <a:effectLst>
                            <a:outerShdw blurRad="38100" dist="38100" dir="2700000" algn="tl">
                              <a:srgbClr val="000000">
                                <a:alpha val="43137"/>
                              </a:srgbClr>
                            </a:outerShdw>
                          </a:effectLst>
                        </a:rPr>
                        <a:t>  @Test(priority = 1)</a:t>
                      </a:r>
                    </a:p>
                    <a:p>
                      <a:r>
                        <a:rPr lang="en-US" b="0" dirty="0" smtClean="0">
                          <a:solidFill>
                            <a:schemeClr val="tx1"/>
                          </a:solidFill>
                          <a:effectLst>
                            <a:outerShdw blurRad="38100" dist="38100" dir="2700000" algn="tl">
                              <a:srgbClr val="000000">
                                <a:alpha val="43137"/>
                              </a:srgbClr>
                            </a:outerShdw>
                          </a:effectLst>
                        </a:rPr>
                        <a:t>  public void testMethod1() {</a:t>
                      </a:r>
                    </a:p>
                    <a:p>
                      <a:r>
                        <a:rPr lang="en-US" b="0" dirty="0" smtClean="0">
                          <a:solidFill>
                            <a:schemeClr val="tx1"/>
                          </a:solidFill>
                          <a:effectLst>
                            <a:outerShdw blurRad="38100" dist="38100" dir="2700000" algn="tl">
                              <a:srgbClr val="000000">
                                <a:alpha val="43137"/>
                              </a:srgbClr>
                            </a:outerShdw>
                          </a:effectLst>
                        </a:rPr>
                        <a:t>    // code for test method 1</a:t>
                      </a:r>
                    </a:p>
                    <a:p>
                      <a:r>
                        <a:rPr lang="en-US" b="0" dirty="0" smtClean="0">
                          <a:solidFill>
                            <a:schemeClr val="tx1"/>
                          </a:solidFill>
                          <a:effectLst>
                            <a:outerShdw blurRad="38100" dist="38100" dir="2700000" algn="tl">
                              <a:srgbClr val="000000">
                                <a:alpha val="43137"/>
                              </a:srgbClr>
                            </a:outerShdw>
                          </a:effectLst>
                        </a:rPr>
                        <a:t>  }</a:t>
                      </a:r>
                    </a:p>
                    <a:p>
                      <a:r>
                        <a:rPr lang="en-US" b="0" dirty="0" smtClean="0">
                          <a:solidFill>
                            <a:schemeClr val="tx1"/>
                          </a:solidFill>
                          <a:effectLst>
                            <a:outerShdw blurRad="38100" dist="38100" dir="2700000" algn="tl">
                              <a:srgbClr val="000000">
                                <a:alpha val="43137"/>
                              </a:srgbClr>
                            </a:outerShdw>
                          </a:effectLst>
                        </a:rPr>
                        <a:t>  </a:t>
                      </a:r>
                    </a:p>
                    <a:p>
                      <a:r>
                        <a:rPr lang="en-US" b="0" dirty="0" smtClean="0">
                          <a:solidFill>
                            <a:schemeClr val="tx1"/>
                          </a:solidFill>
                          <a:effectLst>
                            <a:outerShdw blurRad="38100" dist="38100" dir="2700000" algn="tl">
                              <a:srgbClr val="000000">
                                <a:alpha val="43137"/>
                              </a:srgbClr>
                            </a:outerShdw>
                          </a:effectLst>
                        </a:rPr>
                        <a:t>  @Test(priority = 2)</a:t>
                      </a:r>
                    </a:p>
                    <a:p>
                      <a:r>
                        <a:rPr lang="en-US" b="0" dirty="0" smtClean="0">
                          <a:solidFill>
                            <a:schemeClr val="tx1"/>
                          </a:solidFill>
                          <a:effectLst>
                            <a:outerShdw blurRad="38100" dist="38100" dir="2700000" algn="tl">
                              <a:srgbClr val="000000">
                                <a:alpha val="43137"/>
                              </a:srgbClr>
                            </a:outerShdw>
                          </a:effectLst>
                        </a:rPr>
                        <a:t>  public void testMethod2() {</a:t>
                      </a:r>
                    </a:p>
                    <a:p>
                      <a:r>
                        <a:rPr lang="en-US" b="0" dirty="0" smtClean="0">
                          <a:solidFill>
                            <a:schemeClr val="tx1"/>
                          </a:solidFill>
                          <a:effectLst>
                            <a:outerShdw blurRad="38100" dist="38100" dir="2700000" algn="tl">
                              <a:srgbClr val="000000">
                                <a:alpha val="43137"/>
                              </a:srgbClr>
                            </a:outerShdw>
                          </a:effectLst>
                        </a:rPr>
                        <a:t>    // code for test method 2</a:t>
                      </a:r>
                    </a:p>
                    <a:p>
                      <a:r>
                        <a:rPr lang="en-US" b="0" dirty="0" smtClean="0">
                          <a:solidFill>
                            <a:schemeClr val="tx1"/>
                          </a:solidFill>
                          <a:effectLst>
                            <a:outerShdw blurRad="38100" dist="38100" dir="2700000" algn="tl">
                              <a:srgbClr val="000000">
                                <a:alpha val="43137"/>
                              </a:srgbClr>
                            </a:outerShdw>
                          </a:effectLst>
                        </a:rPr>
                        <a:t>  }</a:t>
                      </a:r>
                    </a:p>
                    <a:p>
                      <a:r>
                        <a:rPr lang="en-US" b="0" dirty="0" smtClean="0">
                          <a:solidFill>
                            <a:schemeClr val="tx1"/>
                          </a:solidFill>
                          <a:effectLst>
                            <a:outerShdw blurRad="38100" dist="38100" dir="2700000" algn="tl">
                              <a:srgbClr val="000000">
                                <a:alpha val="43137"/>
                              </a:srgbClr>
                            </a:outerShdw>
                          </a:effectLst>
                        </a:rPr>
                        <a:t>  @Test(priority = 3)</a:t>
                      </a:r>
                    </a:p>
                    <a:p>
                      <a:r>
                        <a:rPr lang="en-US" b="0" dirty="0" smtClean="0">
                          <a:solidFill>
                            <a:schemeClr val="tx1"/>
                          </a:solidFill>
                          <a:effectLst>
                            <a:outerShdw blurRad="38100" dist="38100" dir="2700000" algn="tl">
                              <a:srgbClr val="000000">
                                <a:alpha val="43137"/>
                              </a:srgbClr>
                            </a:outerShdw>
                          </a:effectLst>
                        </a:rPr>
                        <a:t>  public void testMethod3() {</a:t>
                      </a:r>
                    </a:p>
                    <a:p>
                      <a:r>
                        <a:rPr lang="en-US" b="0" dirty="0" smtClean="0">
                          <a:solidFill>
                            <a:schemeClr val="tx1"/>
                          </a:solidFill>
                          <a:effectLst>
                            <a:outerShdw blurRad="38100" dist="38100" dir="2700000" algn="tl">
                              <a:srgbClr val="000000">
                                <a:alpha val="43137"/>
                              </a:srgbClr>
                            </a:outerShdw>
                          </a:effectLst>
                        </a:rPr>
                        <a:t>    // code for test method 3</a:t>
                      </a:r>
                    </a:p>
                    <a:p>
                      <a:r>
                        <a:rPr lang="en-US" b="0" dirty="0" smtClean="0">
                          <a:solidFill>
                            <a:schemeClr val="tx1"/>
                          </a:solidFill>
                          <a:effectLst>
                            <a:outerShdw blurRad="38100" dist="38100" dir="2700000" algn="tl">
                              <a:srgbClr val="000000">
                                <a:alpha val="43137"/>
                              </a:srgbClr>
                            </a:outerShdw>
                          </a:effectLst>
                        </a:rPr>
                        <a:t>  }</a:t>
                      </a:r>
                    </a:p>
                    <a:p>
                      <a:r>
                        <a:rPr lang="en-US" b="0" dirty="0" smtClean="0">
                          <a:solidFill>
                            <a:schemeClr val="tx1"/>
                          </a:solidFill>
                          <a:effectLst>
                            <a:outerShdw blurRad="38100" dist="38100" dir="2700000" algn="tl">
                              <a:srgbClr val="000000">
                                <a:alpha val="43137"/>
                              </a:srgbClr>
                            </a:outerShdw>
                          </a:effectLst>
                        </a:rPr>
                        <a:t>}</a:t>
                      </a:r>
                    </a:p>
                    <a:p>
                      <a:endParaRPr lang="en-US" dirty="0">
                        <a:solidFill>
                          <a:schemeClr val="tx1"/>
                        </a:solidFill>
                      </a:endParaRPr>
                    </a:p>
                  </a:txBody>
                  <a:tcPr>
                    <a:noFill/>
                  </a:tcPr>
                </a:tc>
              </a:tr>
            </a:tbl>
          </a:graphicData>
        </a:graphic>
      </p:graphicFrame>
    </p:spTree>
    <p:extLst>
      <p:ext uri="{BB962C8B-B14F-4D97-AF65-F5344CB8AC3E}">
        <p14:creationId xmlns:p14="http://schemas.microsoft.com/office/powerpoint/2010/main" val="11480376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ctr" defTabSz="457200" rtl="0">
              <a:spcBef>
                <a:spcPct val="0"/>
              </a:spcBef>
            </a:pPr>
            <a:r>
              <a:rPr lang="en-US" sz="2800" dirty="0">
                <a:ln w="0"/>
                <a:solidFill>
                  <a:srgbClr val="0070C0"/>
                </a:solidFill>
                <a:latin typeface="Comic Sans MS" panose="030F0702030302020204" pitchFamily="66" charset="0"/>
              </a:rPr>
              <a:t>Including and Excluding </a:t>
            </a:r>
            <a:r>
              <a:rPr lang="en-US" sz="2800" dirty="0" err="1">
                <a:ln w="0"/>
                <a:solidFill>
                  <a:srgbClr val="0070C0"/>
                </a:solidFill>
                <a:latin typeface="Comic Sans MS" panose="030F0702030302020204" pitchFamily="66" charset="0"/>
              </a:rPr>
              <a:t>TestNG</a:t>
            </a:r>
            <a:r>
              <a:rPr lang="en-US" sz="2800" dirty="0">
                <a:ln w="0"/>
                <a:solidFill>
                  <a:srgbClr val="0070C0"/>
                </a:solidFill>
                <a:latin typeface="Comic Sans MS" panose="030F0702030302020204" pitchFamily="66" charset="0"/>
              </a:rPr>
              <a:t> test </a:t>
            </a:r>
            <a:r>
              <a:rPr lang="en-US" sz="2800" dirty="0" smtClean="0">
                <a:ln w="0"/>
                <a:solidFill>
                  <a:srgbClr val="0070C0"/>
                </a:solidFill>
                <a:latin typeface="Comic Sans MS" panose="030F0702030302020204" pitchFamily="66" charset="0"/>
              </a:rPr>
              <a:t>cases</a:t>
            </a:r>
            <a:endParaRPr lang="en-US" dirty="0"/>
          </a:p>
        </p:txBody>
      </p:sp>
      <p:sp>
        <p:nvSpPr>
          <p:cNvPr id="8" name="Content Placeholder 7"/>
          <p:cNvSpPr>
            <a:spLocks noGrp="1"/>
          </p:cNvSpPr>
          <p:nvPr>
            <p:ph idx="1"/>
          </p:nvPr>
        </p:nvSpPr>
        <p:spPr>
          <a:xfrm>
            <a:off x="1295401" y="2556931"/>
            <a:ext cx="9744776" cy="3593611"/>
          </a:xfrm>
        </p:spPr>
        <p:txBody>
          <a:bodyPr>
            <a:noAutofit/>
          </a:bodyPr>
          <a:lstStyle/>
          <a:p>
            <a:r>
              <a:rPr lang="en-US" sz="1600" dirty="0">
                <a:latin typeface="Cambria" panose="02040503050406030204" pitchFamily="18" charset="0"/>
                <a:ea typeface="Cambria" panose="02040503050406030204" pitchFamily="18" charset="0"/>
              </a:rPr>
              <a:t>In </a:t>
            </a:r>
            <a:r>
              <a:rPr lang="en-US" sz="1600" dirty="0" err="1">
                <a:latin typeface="Cambria" panose="02040503050406030204" pitchFamily="18" charset="0"/>
                <a:ea typeface="Cambria" panose="02040503050406030204" pitchFamily="18" charset="0"/>
              </a:rPr>
              <a:t>TestNG</a:t>
            </a:r>
            <a:r>
              <a:rPr lang="en-US" sz="1600" dirty="0">
                <a:latin typeface="Cambria" panose="02040503050406030204" pitchFamily="18" charset="0"/>
                <a:ea typeface="Cambria" panose="02040503050406030204" pitchFamily="18" charset="0"/>
              </a:rPr>
              <a:t>, you can include or exclude certain test cases based on various criteria such as group, class, method name, etc. This can be useful in scenarios where you want to run a specific set of tests or skip certain tests based on requirements</a:t>
            </a:r>
            <a:r>
              <a:rPr lang="en-US" sz="1600" dirty="0" smtClean="0">
                <a:latin typeface="Cambria" panose="02040503050406030204" pitchFamily="18" charset="0"/>
                <a:ea typeface="Cambria" panose="02040503050406030204" pitchFamily="18" charset="0"/>
              </a:rPr>
              <a:t>.</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To include or exclude test cases in </a:t>
            </a:r>
            <a:r>
              <a:rPr lang="en-US" sz="1600" dirty="0" err="1">
                <a:latin typeface="Cambria" panose="02040503050406030204" pitchFamily="18" charset="0"/>
                <a:ea typeface="Cambria" panose="02040503050406030204" pitchFamily="18" charset="0"/>
              </a:rPr>
              <a:t>TestNG</a:t>
            </a:r>
            <a:r>
              <a:rPr lang="en-US" sz="1600" dirty="0">
                <a:latin typeface="Cambria" panose="02040503050406030204" pitchFamily="18" charset="0"/>
                <a:ea typeface="Cambria" panose="02040503050406030204" pitchFamily="18" charset="0"/>
              </a:rPr>
              <a:t>, you can use the following annotations</a:t>
            </a:r>
            <a:r>
              <a:rPr lang="en-US" sz="1600" dirty="0" smtClean="0">
                <a:latin typeface="Cambria" panose="02040503050406030204" pitchFamily="18" charset="0"/>
                <a:ea typeface="Cambria" panose="02040503050406030204" pitchFamily="18" charset="0"/>
              </a:rPr>
              <a:t>:</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@Test(groups = { "group1" }): This annotation specifies the test group to which the test method belongs. You can then use the groups attribute in the </a:t>
            </a:r>
            <a:r>
              <a:rPr lang="en-US" sz="1600" dirty="0" err="1">
                <a:latin typeface="Cambria" panose="02040503050406030204" pitchFamily="18" charset="0"/>
                <a:ea typeface="Cambria" panose="02040503050406030204" pitchFamily="18" charset="0"/>
              </a:rPr>
              <a:t>TestNG</a:t>
            </a:r>
            <a:r>
              <a:rPr lang="en-US" sz="1600" dirty="0">
                <a:latin typeface="Cambria" panose="02040503050406030204" pitchFamily="18" charset="0"/>
                <a:ea typeface="Cambria" panose="02040503050406030204" pitchFamily="18" charset="0"/>
              </a:rPr>
              <a:t> XML file to include or exclude tests based on their group</a:t>
            </a:r>
            <a:r>
              <a:rPr lang="en-US" sz="1600" dirty="0" smtClean="0">
                <a:latin typeface="Cambria" panose="02040503050406030204" pitchFamily="18" charset="0"/>
                <a:ea typeface="Cambria" panose="02040503050406030204" pitchFamily="18" charset="0"/>
              </a:rPr>
              <a:t>.</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@Test(enabled = false): This annotation disables the test method and excludes it from the test run</a:t>
            </a:r>
            <a:r>
              <a:rPr lang="en-US" sz="1600" dirty="0" smtClean="0">
                <a:latin typeface="Cambria" panose="02040503050406030204" pitchFamily="18" charset="0"/>
                <a:ea typeface="Cambria" panose="02040503050406030204" pitchFamily="18" charset="0"/>
              </a:rPr>
              <a:t>.</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&lt;exclude&gt; and &lt;include&gt; tags in </a:t>
            </a:r>
            <a:r>
              <a:rPr lang="en-US" sz="1600" dirty="0" err="1">
                <a:latin typeface="Cambria" panose="02040503050406030204" pitchFamily="18" charset="0"/>
                <a:ea typeface="Cambria" panose="02040503050406030204" pitchFamily="18" charset="0"/>
              </a:rPr>
              <a:t>TestNG</a:t>
            </a:r>
            <a:r>
              <a:rPr lang="en-US" sz="1600" dirty="0">
                <a:latin typeface="Cambria" panose="02040503050406030204" pitchFamily="18" charset="0"/>
                <a:ea typeface="Cambria" panose="02040503050406030204" pitchFamily="18" charset="0"/>
              </a:rPr>
              <a:t> XML file: These tags can be used to include or exclude tests based on various criteria such as group, package, class, method name, etc</a:t>
            </a:r>
            <a:r>
              <a:rPr lang="en-US" sz="1600" dirty="0" smtClean="0">
                <a:latin typeface="Cambria" panose="02040503050406030204" pitchFamily="18" charset="0"/>
                <a:ea typeface="Cambria" panose="02040503050406030204" pitchFamily="18" charset="0"/>
              </a:rPr>
              <a:t>.</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Here is an example of how to include and exclude test cases in </a:t>
            </a:r>
            <a:r>
              <a:rPr lang="en-US" sz="1600" dirty="0" err="1">
                <a:latin typeface="Cambria" panose="02040503050406030204" pitchFamily="18" charset="0"/>
                <a:ea typeface="Cambria" panose="02040503050406030204" pitchFamily="18" charset="0"/>
              </a:rPr>
              <a:t>TestNG</a:t>
            </a:r>
            <a:r>
              <a:rPr lang="en-US" sz="1600"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4150224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13989818"/>
              </p:ext>
            </p:extLst>
          </p:nvPr>
        </p:nvGraphicFramePr>
        <p:xfrm>
          <a:off x="905844" y="738916"/>
          <a:ext cx="4224421" cy="4206240"/>
        </p:xfrm>
        <a:graphic>
          <a:graphicData uri="http://schemas.openxmlformats.org/drawingml/2006/table">
            <a:tbl>
              <a:tblPr firstRow="1" bandRow="1">
                <a:tableStyleId>{5C22544A-7EE6-4342-B048-85BDC9FD1C3A}</a:tableStyleId>
              </a:tblPr>
              <a:tblGrid>
                <a:gridCol w="4224421"/>
              </a:tblGrid>
              <a:tr h="4198844">
                <a:tc>
                  <a:txBody>
                    <a:bodyPr/>
                    <a:lstStyle/>
                    <a:p>
                      <a:r>
                        <a:rPr lang="en-US" dirty="0" smtClean="0">
                          <a:solidFill>
                            <a:schemeClr val="tx1"/>
                          </a:solidFill>
                        </a:rPr>
                        <a:t>@Test(groups = { "group1" })</a:t>
                      </a:r>
                    </a:p>
                    <a:p>
                      <a:r>
                        <a:rPr lang="en-US" dirty="0" smtClean="0">
                          <a:solidFill>
                            <a:schemeClr val="tx1"/>
                          </a:solidFill>
                        </a:rPr>
                        <a:t>public void test1() {</a:t>
                      </a:r>
                    </a:p>
                    <a:p>
                      <a:r>
                        <a:rPr lang="en-US" dirty="0" smtClean="0">
                          <a:solidFill>
                            <a:schemeClr val="tx1"/>
                          </a:solidFill>
                        </a:rPr>
                        <a:t>   // Test code here</a:t>
                      </a:r>
                    </a:p>
                    <a:p>
                      <a:r>
                        <a:rPr lang="en-US" dirty="0" smtClean="0">
                          <a:solidFill>
                            <a:schemeClr val="tx1"/>
                          </a:solidFill>
                        </a:rPr>
                        <a:t>}</a:t>
                      </a:r>
                    </a:p>
                    <a:p>
                      <a:endParaRPr lang="en-US" dirty="0" smtClean="0">
                        <a:solidFill>
                          <a:schemeClr val="tx1"/>
                        </a:solidFill>
                      </a:endParaRPr>
                    </a:p>
                    <a:p>
                      <a:r>
                        <a:rPr lang="en-US" dirty="0" smtClean="0">
                          <a:solidFill>
                            <a:schemeClr val="tx1"/>
                          </a:solidFill>
                        </a:rPr>
                        <a:t>@Test(groups = { "group2" })</a:t>
                      </a:r>
                    </a:p>
                    <a:p>
                      <a:r>
                        <a:rPr lang="en-US" dirty="0" smtClean="0">
                          <a:solidFill>
                            <a:schemeClr val="tx1"/>
                          </a:solidFill>
                        </a:rPr>
                        <a:t>public void test2() {</a:t>
                      </a:r>
                    </a:p>
                    <a:p>
                      <a:r>
                        <a:rPr lang="en-US" dirty="0" smtClean="0">
                          <a:solidFill>
                            <a:schemeClr val="tx1"/>
                          </a:solidFill>
                        </a:rPr>
                        <a:t>   // Test code here</a:t>
                      </a:r>
                    </a:p>
                    <a:p>
                      <a:r>
                        <a:rPr lang="en-US" dirty="0" smtClean="0">
                          <a:solidFill>
                            <a:schemeClr val="tx1"/>
                          </a:solidFill>
                        </a:rPr>
                        <a:t>}</a:t>
                      </a:r>
                    </a:p>
                    <a:p>
                      <a:endParaRPr lang="en-US" dirty="0" smtClean="0">
                        <a:solidFill>
                          <a:schemeClr val="tx1"/>
                        </a:solidFill>
                      </a:endParaRPr>
                    </a:p>
                    <a:p>
                      <a:r>
                        <a:rPr lang="en-US" dirty="0" smtClean="0">
                          <a:solidFill>
                            <a:schemeClr val="tx1"/>
                          </a:solidFill>
                        </a:rPr>
                        <a:t>@Test(enabled = false)</a:t>
                      </a:r>
                    </a:p>
                    <a:p>
                      <a:r>
                        <a:rPr lang="en-US" dirty="0" smtClean="0">
                          <a:solidFill>
                            <a:schemeClr val="tx1"/>
                          </a:solidFill>
                        </a:rPr>
                        <a:t>public void test3() {</a:t>
                      </a:r>
                    </a:p>
                    <a:p>
                      <a:r>
                        <a:rPr lang="en-US" dirty="0" smtClean="0">
                          <a:solidFill>
                            <a:schemeClr val="tx1"/>
                          </a:solidFill>
                        </a:rPr>
                        <a:t>   // Test code here</a:t>
                      </a:r>
                    </a:p>
                    <a:p>
                      <a:r>
                        <a:rPr lang="en-US" dirty="0" smtClean="0">
                          <a:solidFill>
                            <a:schemeClr val="tx1"/>
                          </a:solidFill>
                        </a:rPr>
                        <a:t>}</a:t>
                      </a:r>
                    </a:p>
                    <a:p>
                      <a:endParaRPr lang="en-US" dirty="0">
                        <a:solidFill>
                          <a:schemeClr val="tx1"/>
                        </a:solidFill>
                      </a:endParaRPr>
                    </a:p>
                  </a:txBody>
                  <a:tcPr>
                    <a:no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021891948"/>
              </p:ext>
            </p:extLst>
          </p:nvPr>
        </p:nvGraphicFramePr>
        <p:xfrm>
          <a:off x="5591743" y="766188"/>
          <a:ext cx="4224421" cy="4206240"/>
        </p:xfrm>
        <a:graphic>
          <a:graphicData uri="http://schemas.openxmlformats.org/drawingml/2006/table">
            <a:tbl>
              <a:tblPr firstRow="1" bandRow="1">
                <a:tableStyleId>{5C22544A-7EE6-4342-B048-85BDC9FD1C3A}</a:tableStyleId>
              </a:tblPr>
              <a:tblGrid>
                <a:gridCol w="4224421"/>
              </a:tblGrid>
              <a:tr h="4198844">
                <a:tc>
                  <a:txBody>
                    <a:bodyPr/>
                    <a:lstStyle/>
                    <a:p>
                      <a:r>
                        <a:rPr lang="en-US" dirty="0" smtClean="0">
                          <a:solidFill>
                            <a:schemeClr val="tx1"/>
                          </a:solidFill>
                        </a:rPr>
                        <a:t>&lt;suite&gt;</a:t>
                      </a:r>
                    </a:p>
                    <a:p>
                      <a:r>
                        <a:rPr lang="en-US" dirty="0" smtClean="0">
                          <a:solidFill>
                            <a:schemeClr val="tx1"/>
                          </a:solidFill>
                        </a:rPr>
                        <a:t>  &lt;test name="</a:t>
                      </a:r>
                      <a:r>
                        <a:rPr lang="en-US" dirty="0" err="1" smtClean="0">
                          <a:solidFill>
                            <a:schemeClr val="tx1"/>
                          </a:solidFill>
                        </a:rPr>
                        <a:t>MyTest</a:t>
                      </a:r>
                      <a:r>
                        <a:rPr lang="en-US" dirty="0" smtClean="0">
                          <a:solidFill>
                            <a:schemeClr val="tx1"/>
                          </a:solidFill>
                        </a:rPr>
                        <a:t>"&gt;</a:t>
                      </a:r>
                    </a:p>
                    <a:p>
                      <a:r>
                        <a:rPr lang="en-US" dirty="0" smtClean="0">
                          <a:solidFill>
                            <a:schemeClr val="tx1"/>
                          </a:solidFill>
                        </a:rPr>
                        <a:t>    &lt;groups&gt;</a:t>
                      </a:r>
                    </a:p>
                    <a:p>
                      <a:r>
                        <a:rPr lang="en-US" dirty="0" smtClean="0">
                          <a:solidFill>
                            <a:schemeClr val="tx1"/>
                          </a:solidFill>
                        </a:rPr>
                        <a:t>      &lt;run&gt;</a:t>
                      </a:r>
                    </a:p>
                    <a:p>
                      <a:r>
                        <a:rPr lang="en-US" dirty="0" smtClean="0">
                          <a:solidFill>
                            <a:schemeClr val="tx1"/>
                          </a:solidFill>
                        </a:rPr>
                        <a:t>        &lt;include name="group1" /&gt;</a:t>
                      </a:r>
                    </a:p>
                    <a:p>
                      <a:r>
                        <a:rPr lang="en-US" dirty="0" smtClean="0">
                          <a:solidFill>
                            <a:schemeClr val="tx1"/>
                          </a:solidFill>
                        </a:rPr>
                        <a:t>        &lt;exclude name="group2" /&gt;</a:t>
                      </a:r>
                    </a:p>
                    <a:p>
                      <a:r>
                        <a:rPr lang="en-US" dirty="0" smtClean="0">
                          <a:solidFill>
                            <a:schemeClr val="tx1"/>
                          </a:solidFill>
                        </a:rPr>
                        <a:t>      &lt;/run&gt;</a:t>
                      </a:r>
                    </a:p>
                    <a:p>
                      <a:r>
                        <a:rPr lang="en-US" dirty="0" smtClean="0">
                          <a:solidFill>
                            <a:schemeClr val="tx1"/>
                          </a:solidFill>
                        </a:rPr>
                        <a:t>    &lt;/groups&gt;</a:t>
                      </a:r>
                    </a:p>
                    <a:p>
                      <a:r>
                        <a:rPr lang="en-US" dirty="0" smtClean="0">
                          <a:solidFill>
                            <a:schemeClr val="tx1"/>
                          </a:solidFill>
                        </a:rPr>
                        <a:t>    &lt;classes&gt;</a:t>
                      </a:r>
                    </a:p>
                    <a:p>
                      <a:r>
                        <a:rPr lang="en-US" dirty="0" smtClean="0">
                          <a:solidFill>
                            <a:schemeClr val="tx1"/>
                          </a:solidFill>
                        </a:rPr>
                        <a:t>      &lt;class name="</a:t>
                      </a:r>
                      <a:r>
                        <a:rPr lang="en-US" dirty="0" err="1" smtClean="0">
                          <a:solidFill>
                            <a:schemeClr val="tx1"/>
                          </a:solidFill>
                        </a:rPr>
                        <a:t>com.example.TestClass</a:t>
                      </a:r>
                      <a:r>
                        <a:rPr lang="en-US" dirty="0" smtClean="0">
                          <a:solidFill>
                            <a:schemeClr val="tx1"/>
                          </a:solidFill>
                        </a:rPr>
                        <a:t>" /&gt;</a:t>
                      </a:r>
                    </a:p>
                    <a:p>
                      <a:r>
                        <a:rPr lang="en-US" dirty="0" smtClean="0">
                          <a:solidFill>
                            <a:schemeClr val="tx1"/>
                          </a:solidFill>
                        </a:rPr>
                        <a:t>    &lt;/classes&gt;</a:t>
                      </a:r>
                    </a:p>
                    <a:p>
                      <a:r>
                        <a:rPr lang="en-US" dirty="0" smtClean="0">
                          <a:solidFill>
                            <a:schemeClr val="tx1"/>
                          </a:solidFill>
                        </a:rPr>
                        <a:t>  &lt;/test&gt;</a:t>
                      </a:r>
                    </a:p>
                    <a:p>
                      <a:r>
                        <a:rPr lang="en-US" dirty="0" smtClean="0">
                          <a:solidFill>
                            <a:schemeClr val="tx1"/>
                          </a:solidFill>
                        </a:rPr>
                        <a:t>&lt;/suite&gt;</a:t>
                      </a:r>
                    </a:p>
                    <a:p>
                      <a:endParaRPr lang="en-US" dirty="0">
                        <a:solidFill>
                          <a:schemeClr val="tx1"/>
                        </a:solidFill>
                      </a:endParaRPr>
                    </a:p>
                  </a:txBody>
                  <a:tcPr>
                    <a:no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166877996"/>
              </p:ext>
            </p:extLst>
          </p:nvPr>
        </p:nvGraphicFramePr>
        <p:xfrm>
          <a:off x="1358232" y="5247283"/>
          <a:ext cx="9489440" cy="691504"/>
        </p:xfrm>
        <a:graphic>
          <a:graphicData uri="http://schemas.openxmlformats.org/drawingml/2006/table">
            <a:tbl>
              <a:tblPr firstRow="1" bandRow="1">
                <a:tableStyleId>{5C22544A-7EE6-4342-B048-85BDC9FD1C3A}</a:tableStyleId>
              </a:tblPr>
              <a:tblGrid>
                <a:gridCol w="9489440"/>
              </a:tblGrid>
              <a:tr h="691504">
                <a:tc>
                  <a:txBody>
                    <a:bodyPr/>
                    <a:lstStyle/>
                    <a:p>
                      <a:r>
                        <a:rPr lang="en-US" sz="1800" b="0" i="0" kern="1200" dirty="0" smtClean="0">
                          <a:solidFill>
                            <a:schemeClr val="tx1"/>
                          </a:solidFill>
                          <a:effectLst/>
                          <a:latin typeface="+mn-lt"/>
                          <a:ea typeface="+mn-ea"/>
                          <a:cs typeface="+mn-cs"/>
                        </a:rPr>
                        <a:t>In the </a:t>
                      </a:r>
                      <a:r>
                        <a:rPr lang="en-US" sz="1800" b="0" i="0" kern="1200" dirty="0" err="1" smtClean="0">
                          <a:solidFill>
                            <a:schemeClr val="tx1"/>
                          </a:solidFill>
                          <a:effectLst/>
                          <a:latin typeface="+mn-lt"/>
                          <a:ea typeface="+mn-ea"/>
                          <a:cs typeface="+mn-cs"/>
                        </a:rPr>
                        <a:t>TestNG</a:t>
                      </a:r>
                      <a:r>
                        <a:rPr lang="en-US" sz="1800" b="0" i="0" kern="1200" dirty="0" smtClean="0">
                          <a:solidFill>
                            <a:schemeClr val="tx1"/>
                          </a:solidFill>
                          <a:effectLst/>
                          <a:latin typeface="+mn-lt"/>
                          <a:ea typeface="+mn-ea"/>
                          <a:cs typeface="+mn-cs"/>
                        </a:rPr>
                        <a:t> XML file, you can use the </a:t>
                      </a:r>
                      <a:r>
                        <a:rPr lang="en-US" dirty="0" smtClean="0">
                          <a:solidFill>
                            <a:schemeClr val="tx1"/>
                          </a:solidFill>
                        </a:rPr>
                        <a:t>&lt;include&gt;</a:t>
                      </a:r>
                      <a:r>
                        <a:rPr lang="en-US" sz="1800" b="0" i="0" kern="1200" dirty="0" smtClean="0">
                          <a:solidFill>
                            <a:schemeClr val="tx1"/>
                          </a:solidFill>
                          <a:effectLst/>
                          <a:latin typeface="+mn-lt"/>
                          <a:ea typeface="+mn-ea"/>
                          <a:cs typeface="+mn-cs"/>
                        </a:rPr>
                        <a:t> and </a:t>
                      </a:r>
                      <a:r>
                        <a:rPr lang="en-US" dirty="0" smtClean="0">
                          <a:solidFill>
                            <a:schemeClr val="tx1"/>
                          </a:solidFill>
                        </a:rPr>
                        <a:t>&lt;exclude&gt;</a:t>
                      </a:r>
                      <a:r>
                        <a:rPr lang="en-US" sz="1800" b="0" i="0" kern="1200" dirty="0" smtClean="0">
                          <a:solidFill>
                            <a:schemeClr val="tx1"/>
                          </a:solidFill>
                          <a:effectLst/>
                          <a:latin typeface="+mn-lt"/>
                          <a:ea typeface="+mn-ea"/>
                          <a:cs typeface="+mn-cs"/>
                        </a:rPr>
                        <a:t> tags to specify which tests to include or exclude:</a:t>
                      </a:r>
                      <a:endParaRPr lang="en-US" dirty="0">
                        <a:solidFill>
                          <a:schemeClr val="tx1"/>
                        </a:solidFill>
                      </a:endParaRPr>
                    </a:p>
                  </a:txBody>
                  <a:tcPr>
                    <a:noFill/>
                  </a:tcPr>
                </a:tc>
              </a:tr>
            </a:tbl>
          </a:graphicData>
        </a:graphic>
      </p:graphicFrame>
    </p:spTree>
    <p:extLst>
      <p:ext uri="{BB962C8B-B14F-4D97-AF65-F5344CB8AC3E}">
        <p14:creationId xmlns:p14="http://schemas.microsoft.com/office/powerpoint/2010/main" val="2714856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7530695"/>
              </p:ext>
            </p:extLst>
          </p:nvPr>
        </p:nvGraphicFramePr>
        <p:xfrm>
          <a:off x="905844" y="738916"/>
          <a:ext cx="4888564" cy="4198844"/>
        </p:xfrm>
        <a:graphic>
          <a:graphicData uri="http://schemas.openxmlformats.org/drawingml/2006/table">
            <a:tbl>
              <a:tblPr firstRow="1" bandRow="1">
                <a:tableStyleId>{5C22544A-7EE6-4342-B048-85BDC9FD1C3A}</a:tableStyleId>
              </a:tblPr>
              <a:tblGrid>
                <a:gridCol w="4888564"/>
              </a:tblGrid>
              <a:tr h="4198844">
                <a:tc>
                  <a:txBody>
                    <a:bodyPr/>
                    <a:lstStyle/>
                    <a:p>
                      <a:r>
                        <a:rPr lang="en-US" dirty="0" smtClean="0">
                          <a:solidFill>
                            <a:schemeClr val="tx1"/>
                          </a:solidFill>
                        </a:rPr>
                        <a:t>&lt;test name="</a:t>
                      </a:r>
                      <a:r>
                        <a:rPr lang="en-US" dirty="0" err="1" smtClean="0">
                          <a:solidFill>
                            <a:schemeClr val="tx1"/>
                          </a:solidFill>
                        </a:rPr>
                        <a:t>MyTest</a:t>
                      </a:r>
                      <a:r>
                        <a:rPr lang="en-US" dirty="0" smtClean="0">
                          <a:solidFill>
                            <a:schemeClr val="tx1"/>
                          </a:solidFill>
                        </a:rPr>
                        <a:t>"&gt;</a:t>
                      </a:r>
                    </a:p>
                    <a:p>
                      <a:r>
                        <a:rPr lang="en-US" dirty="0" smtClean="0">
                          <a:solidFill>
                            <a:schemeClr val="tx1"/>
                          </a:solidFill>
                        </a:rPr>
                        <a:t>  &lt;classes&gt;</a:t>
                      </a:r>
                    </a:p>
                    <a:p>
                      <a:r>
                        <a:rPr lang="en-US" dirty="0" smtClean="0">
                          <a:solidFill>
                            <a:schemeClr val="tx1"/>
                          </a:solidFill>
                        </a:rPr>
                        <a:t>    &lt;class name="</a:t>
                      </a:r>
                      <a:r>
                        <a:rPr lang="en-US" dirty="0" err="1" smtClean="0">
                          <a:solidFill>
                            <a:schemeClr val="tx1"/>
                          </a:solidFill>
                        </a:rPr>
                        <a:t>com.example.tests.MyTestClass</a:t>
                      </a:r>
                      <a:r>
                        <a:rPr lang="en-US" dirty="0" smtClean="0">
                          <a:solidFill>
                            <a:schemeClr val="tx1"/>
                          </a:solidFill>
                        </a:rPr>
                        <a:t>"&gt;</a:t>
                      </a:r>
                    </a:p>
                    <a:p>
                      <a:r>
                        <a:rPr lang="en-US" dirty="0" smtClean="0">
                          <a:solidFill>
                            <a:schemeClr val="tx1"/>
                          </a:solidFill>
                        </a:rPr>
                        <a:t>      &lt;methods&gt;</a:t>
                      </a:r>
                    </a:p>
                    <a:p>
                      <a:r>
                        <a:rPr lang="en-US" dirty="0" smtClean="0">
                          <a:solidFill>
                            <a:schemeClr val="tx1"/>
                          </a:solidFill>
                        </a:rPr>
                        <a:t>        &lt;include name="testMethod1" /&gt;</a:t>
                      </a:r>
                    </a:p>
                    <a:p>
                      <a:r>
                        <a:rPr lang="en-US" dirty="0" smtClean="0">
                          <a:solidFill>
                            <a:schemeClr val="tx1"/>
                          </a:solidFill>
                        </a:rPr>
                        <a:t>        &lt;include name="testMethod2" /&gt;</a:t>
                      </a:r>
                    </a:p>
                    <a:p>
                      <a:r>
                        <a:rPr lang="en-US" dirty="0" smtClean="0">
                          <a:solidFill>
                            <a:schemeClr val="tx1"/>
                          </a:solidFill>
                        </a:rPr>
                        <a:t>      &lt;/methods&gt;</a:t>
                      </a:r>
                    </a:p>
                    <a:p>
                      <a:r>
                        <a:rPr lang="en-US" dirty="0" smtClean="0">
                          <a:solidFill>
                            <a:schemeClr val="tx1"/>
                          </a:solidFill>
                        </a:rPr>
                        <a:t>    &lt;/class&gt;</a:t>
                      </a:r>
                    </a:p>
                    <a:p>
                      <a:r>
                        <a:rPr lang="en-US" dirty="0" smtClean="0">
                          <a:solidFill>
                            <a:schemeClr val="tx1"/>
                          </a:solidFill>
                        </a:rPr>
                        <a:t>  &lt;/classes&gt;</a:t>
                      </a:r>
                    </a:p>
                    <a:p>
                      <a:r>
                        <a:rPr lang="en-US" dirty="0" smtClean="0">
                          <a:solidFill>
                            <a:schemeClr val="tx1"/>
                          </a:solidFill>
                        </a:rPr>
                        <a:t>&lt;/test&gt;</a:t>
                      </a:r>
                    </a:p>
                    <a:p>
                      <a:endParaRPr lang="en-US" dirty="0">
                        <a:solidFill>
                          <a:schemeClr val="tx1"/>
                        </a:solidFill>
                      </a:endParaRPr>
                    </a:p>
                  </a:txBody>
                  <a:tcPr>
                    <a:no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656517132"/>
              </p:ext>
            </p:extLst>
          </p:nvPr>
        </p:nvGraphicFramePr>
        <p:xfrm>
          <a:off x="5881035" y="766188"/>
          <a:ext cx="4947385" cy="4198844"/>
        </p:xfrm>
        <a:graphic>
          <a:graphicData uri="http://schemas.openxmlformats.org/drawingml/2006/table">
            <a:tbl>
              <a:tblPr firstRow="1" bandRow="1">
                <a:tableStyleId>{5C22544A-7EE6-4342-B048-85BDC9FD1C3A}</a:tableStyleId>
              </a:tblPr>
              <a:tblGrid>
                <a:gridCol w="4947385"/>
              </a:tblGrid>
              <a:tr h="4198844">
                <a:tc>
                  <a:txBody>
                    <a:bodyPr/>
                    <a:lstStyle/>
                    <a:p>
                      <a:r>
                        <a:rPr lang="en-US" dirty="0" smtClean="0">
                          <a:solidFill>
                            <a:schemeClr val="tx1"/>
                          </a:solidFill>
                        </a:rPr>
                        <a:t>&lt;test name="</a:t>
                      </a:r>
                      <a:r>
                        <a:rPr lang="en-US" dirty="0" err="1" smtClean="0">
                          <a:solidFill>
                            <a:schemeClr val="tx1"/>
                          </a:solidFill>
                        </a:rPr>
                        <a:t>MyTest</a:t>
                      </a:r>
                      <a:r>
                        <a:rPr lang="en-US" dirty="0" smtClean="0">
                          <a:solidFill>
                            <a:schemeClr val="tx1"/>
                          </a:solidFill>
                        </a:rPr>
                        <a:t>"&gt;</a:t>
                      </a:r>
                    </a:p>
                    <a:p>
                      <a:r>
                        <a:rPr lang="en-US" dirty="0" smtClean="0">
                          <a:solidFill>
                            <a:schemeClr val="tx1"/>
                          </a:solidFill>
                        </a:rPr>
                        <a:t>  &lt;classes&gt;</a:t>
                      </a:r>
                    </a:p>
                    <a:p>
                      <a:r>
                        <a:rPr lang="en-US" dirty="0" smtClean="0">
                          <a:solidFill>
                            <a:schemeClr val="tx1"/>
                          </a:solidFill>
                        </a:rPr>
                        <a:t>    &lt;class name="</a:t>
                      </a:r>
                      <a:r>
                        <a:rPr lang="en-US" dirty="0" err="1" smtClean="0">
                          <a:solidFill>
                            <a:schemeClr val="tx1"/>
                          </a:solidFill>
                        </a:rPr>
                        <a:t>com.example.tests.MyTestClass</a:t>
                      </a:r>
                      <a:r>
                        <a:rPr lang="en-US" dirty="0" smtClean="0">
                          <a:solidFill>
                            <a:schemeClr val="tx1"/>
                          </a:solidFill>
                        </a:rPr>
                        <a:t>"&gt;</a:t>
                      </a:r>
                    </a:p>
                    <a:p>
                      <a:r>
                        <a:rPr lang="en-US" dirty="0" smtClean="0">
                          <a:solidFill>
                            <a:schemeClr val="tx1"/>
                          </a:solidFill>
                        </a:rPr>
                        <a:t>      &lt;methods&gt;</a:t>
                      </a:r>
                    </a:p>
                    <a:p>
                      <a:r>
                        <a:rPr lang="en-US" dirty="0" smtClean="0">
                          <a:solidFill>
                            <a:schemeClr val="tx1"/>
                          </a:solidFill>
                        </a:rPr>
                        <a:t>        &lt;exclude name="testMethod3" /&gt;</a:t>
                      </a:r>
                    </a:p>
                    <a:p>
                      <a:r>
                        <a:rPr lang="en-US" dirty="0" smtClean="0">
                          <a:solidFill>
                            <a:schemeClr val="tx1"/>
                          </a:solidFill>
                        </a:rPr>
                        <a:t>      &lt;/methods&gt;</a:t>
                      </a:r>
                    </a:p>
                    <a:p>
                      <a:r>
                        <a:rPr lang="en-US" dirty="0" smtClean="0">
                          <a:solidFill>
                            <a:schemeClr val="tx1"/>
                          </a:solidFill>
                        </a:rPr>
                        <a:t>    &lt;/class&gt;</a:t>
                      </a:r>
                    </a:p>
                    <a:p>
                      <a:r>
                        <a:rPr lang="en-US" dirty="0" smtClean="0">
                          <a:solidFill>
                            <a:schemeClr val="tx1"/>
                          </a:solidFill>
                        </a:rPr>
                        <a:t>  &lt;/classes&gt;</a:t>
                      </a:r>
                    </a:p>
                    <a:p>
                      <a:r>
                        <a:rPr lang="en-US" dirty="0" smtClean="0">
                          <a:solidFill>
                            <a:schemeClr val="tx1"/>
                          </a:solidFill>
                        </a:rPr>
                        <a:t>&lt;/test&gt;</a:t>
                      </a:r>
                    </a:p>
                    <a:p>
                      <a:endParaRPr lang="en-US" dirty="0">
                        <a:solidFill>
                          <a:schemeClr val="tx1"/>
                        </a:solidFill>
                      </a:endParaRPr>
                    </a:p>
                  </a:txBody>
                  <a:tcPr>
                    <a:no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826266453"/>
              </p:ext>
            </p:extLst>
          </p:nvPr>
        </p:nvGraphicFramePr>
        <p:xfrm>
          <a:off x="1358232" y="5247283"/>
          <a:ext cx="9489440" cy="691504"/>
        </p:xfrm>
        <a:graphic>
          <a:graphicData uri="http://schemas.openxmlformats.org/drawingml/2006/table">
            <a:tbl>
              <a:tblPr firstRow="1" bandRow="1">
                <a:tableStyleId>{5C22544A-7EE6-4342-B048-85BDC9FD1C3A}</a:tableStyleId>
              </a:tblPr>
              <a:tblGrid>
                <a:gridCol w="9489440"/>
              </a:tblGrid>
              <a:tr h="691504">
                <a:tc>
                  <a:txBody>
                    <a:bodyPr/>
                    <a:lstStyle/>
                    <a:p>
                      <a:r>
                        <a:rPr lang="en-US" sz="1800" b="0" i="0" kern="1200" dirty="0" smtClean="0">
                          <a:solidFill>
                            <a:schemeClr val="tx1"/>
                          </a:solidFill>
                          <a:effectLst/>
                          <a:latin typeface="+mn-lt"/>
                          <a:ea typeface="+mn-ea"/>
                          <a:cs typeface="+mn-cs"/>
                        </a:rPr>
                        <a:t>In the above example, all test methods from the </a:t>
                      </a:r>
                      <a:r>
                        <a:rPr lang="en-US" dirty="0" err="1" smtClean="0">
                          <a:solidFill>
                            <a:schemeClr val="tx1"/>
                          </a:solidFill>
                        </a:rPr>
                        <a:t>MyTestClass</a:t>
                      </a:r>
                      <a:r>
                        <a:rPr lang="en-US" sz="1800" b="0" i="0" kern="1200" dirty="0" smtClean="0">
                          <a:solidFill>
                            <a:schemeClr val="tx1"/>
                          </a:solidFill>
                          <a:effectLst/>
                          <a:latin typeface="+mn-lt"/>
                          <a:ea typeface="+mn-ea"/>
                          <a:cs typeface="+mn-cs"/>
                        </a:rPr>
                        <a:t> class will be included in the </a:t>
                      </a:r>
                      <a:r>
                        <a:rPr lang="en-US" dirty="0" err="1" smtClean="0">
                          <a:solidFill>
                            <a:schemeClr val="tx1"/>
                          </a:solidFill>
                        </a:rPr>
                        <a:t>MyTest</a:t>
                      </a:r>
                      <a:r>
                        <a:rPr lang="en-US" sz="1800" b="0" i="0" kern="1200" dirty="0" smtClean="0">
                          <a:solidFill>
                            <a:schemeClr val="tx1"/>
                          </a:solidFill>
                          <a:effectLst/>
                          <a:latin typeface="+mn-lt"/>
                          <a:ea typeface="+mn-ea"/>
                          <a:cs typeface="+mn-cs"/>
                        </a:rPr>
                        <a:t> suite except for </a:t>
                      </a:r>
                      <a:r>
                        <a:rPr lang="en-US" dirty="0" smtClean="0">
                          <a:solidFill>
                            <a:schemeClr val="tx1"/>
                          </a:solidFill>
                        </a:rPr>
                        <a:t>testMethod3</a:t>
                      </a:r>
                      <a:r>
                        <a:rPr lang="en-US" sz="1800" b="0" i="0" kern="1200" dirty="0" smtClean="0">
                          <a:solidFill>
                            <a:schemeClr val="tx1"/>
                          </a:solidFill>
                          <a:effectLst/>
                          <a:latin typeface="+mn-lt"/>
                          <a:ea typeface="+mn-ea"/>
                          <a:cs typeface="+mn-cs"/>
                        </a:rPr>
                        <a:t>.</a:t>
                      </a:r>
                      <a:endParaRPr lang="en-US" dirty="0">
                        <a:solidFill>
                          <a:schemeClr val="tx1"/>
                        </a:solidFill>
                      </a:endParaRPr>
                    </a:p>
                  </a:txBody>
                  <a:tcPr>
                    <a:noFill/>
                  </a:tcPr>
                </a:tc>
              </a:tr>
            </a:tbl>
          </a:graphicData>
        </a:graphic>
      </p:graphicFrame>
    </p:spTree>
    <p:extLst>
      <p:ext uri="{BB962C8B-B14F-4D97-AF65-F5344CB8AC3E}">
        <p14:creationId xmlns:p14="http://schemas.microsoft.com/office/powerpoint/2010/main" val="4187463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03363058"/>
              </p:ext>
            </p:extLst>
          </p:nvPr>
        </p:nvGraphicFramePr>
        <p:xfrm>
          <a:off x="828841" y="767793"/>
          <a:ext cx="10654097" cy="1301639"/>
        </p:xfrm>
        <a:graphic>
          <a:graphicData uri="http://schemas.openxmlformats.org/drawingml/2006/table">
            <a:tbl>
              <a:tblPr firstRow="1" bandRow="1">
                <a:tableStyleId>{5C22544A-7EE6-4342-B048-85BDC9FD1C3A}</a:tableStyleId>
              </a:tblPr>
              <a:tblGrid>
                <a:gridCol w="10654097"/>
              </a:tblGrid>
              <a:tr h="1301639">
                <a:tc>
                  <a:txBody>
                    <a:bodyPr/>
                    <a:lstStyle/>
                    <a:p>
                      <a:r>
                        <a:rPr lang="en-US" sz="2400" b="1" i="0" kern="1200" dirty="0" smtClean="0">
                          <a:solidFill>
                            <a:srgbClr val="0070C0"/>
                          </a:solidFill>
                          <a:effectLst/>
                          <a:latin typeface="Comic Sans MS" panose="030F0702030302020204" pitchFamily="66" charset="0"/>
                          <a:ea typeface="+mn-ea"/>
                          <a:cs typeface="+mn-cs"/>
                        </a:rPr>
                        <a:t>Running test cases with Regex</a:t>
                      </a:r>
                    </a:p>
                    <a:p>
                      <a:endParaRPr lang="en-US" sz="1800" b="0" i="0" kern="1200" dirty="0" smtClean="0">
                        <a:solidFill>
                          <a:schemeClr val="tx1"/>
                        </a:solidFill>
                        <a:effectLst/>
                        <a:latin typeface="+mn-lt"/>
                        <a:ea typeface="+mn-ea"/>
                        <a:cs typeface="+mn-cs"/>
                      </a:endParaRPr>
                    </a:p>
                    <a:p>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TestNG</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provides an option to run test methods with regex</a:t>
                      </a:r>
                      <a:r>
                        <a:rPr lang="en-US" sz="1800" b="0" i="0" kern="1200" baseline="0" dirty="0" smtClean="0">
                          <a:solidFill>
                            <a:schemeClr val="tx1"/>
                          </a:solidFill>
                          <a:effectLst/>
                          <a:latin typeface="Cambria" panose="02040503050406030204" pitchFamily="18" charset="0"/>
                          <a:ea typeface="Cambria" panose="02040503050406030204" pitchFamily="18" charset="0"/>
                          <a:cs typeface="+mn-cs"/>
                        </a:rPr>
                        <a:t> </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use the regular expressions to include/exclude test methods from the test suite execution.</a:t>
                      </a:r>
                    </a:p>
                  </a:txBody>
                  <a:tcPr>
                    <a:noFill/>
                  </a:tcPr>
                </a:tc>
              </a:tr>
            </a:tbl>
          </a:graphicData>
        </a:graphic>
      </p:graphicFrame>
    </p:spTree>
    <p:extLst>
      <p:ext uri="{BB962C8B-B14F-4D97-AF65-F5344CB8AC3E}">
        <p14:creationId xmlns:p14="http://schemas.microsoft.com/office/powerpoint/2010/main" val="13357075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251</TotalTime>
  <Words>1906</Words>
  <Application>Microsoft Office PowerPoint</Application>
  <PresentationFormat>Widescreen</PresentationFormat>
  <Paragraphs>215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Cambria</vt:lpstr>
      <vt:lpstr>Comic Sans MS</vt:lpstr>
      <vt:lpstr>Garamond</vt:lpstr>
      <vt:lpstr>Segoe Print</vt:lpstr>
      <vt:lpstr>Organic</vt:lpstr>
      <vt:lpstr>TestNG </vt:lpstr>
      <vt:lpstr>PowerPoint Presentation</vt:lpstr>
      <vt:lpstr>Execution Order of TestNG Annotations</vt:lpstr>
      <vt:lpstr>What is Priority in TestNG</vt:lpstr>
      <vt:lpstr>PowerPoint Presentation</vt:lpstr>
      <vt:lpstr>Including and Excluding TestNG test cases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TestNG</dc:title>
  <dc:creator>Microsoft account</dc:creator>
  <cp:lastModifiedBy>Microsoft account</cp:lastModifiedBy>
  <cp:revision>43</cp:revision>
  <dcterms:created xsi:type="dcterms:W3CDTF">2023-04-22T07:59:36Z</dcterms:created>
  <dcterms:modified xsi:type="dcterms:W3CDTF">2023-05-06T06:56:59Z</dcterms:modified>
</cp:coreProperties>
</file>