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EA0A2-E307-4ACB-B0C8-470206A31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4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87642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36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46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71323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47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83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6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40112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6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6657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9D027-BBB3-4095-937C-7BC5ED918B46}"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90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9D027-BBB3-4095-937C-7BC5ED918B46}"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32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963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75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9016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9D027-BBB3-4095-937C-7BC5ED918B46}" type="datetimeFigureOut">
              <a:rPr lang="en-US" smtClean="0"/>
              <a:t>5/6/2023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EA0A2-E307-4ACB-B0C8-470206A31167}" type="slidenum">
              <a:rPr lang="en-US" smtClean="0"/>
              <a:t>‹#›</a:t>
            </a:fld>
            <a:endParaRPr lang="en-US"/>
          </a:p>
        </p:txBody>
      </p:sp>
    </p:spTree>
    <p:extLst>
      <p:ext uri="{BB962C8B-B14F-4D97-AF65-F5344CB8AC3E}">
        <p14:creationId xmlns:p14="http://schemas.microsoft.com/office/powerpoint/2010/main" val="423371113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3 </a:t>
            </a:r>
          </a:p>
          <a:p>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Anshul</a:t>
            </a:r>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 </a:t>
            </a:r>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Sonpure</a:t>
            </a:r>
            <a:endPar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380274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&lt;suite name="My Test Suite"&gt;</a:t>
                      </a:r>
                    </a:p>
                    <a:p>
                      <a:r>
                        <a:rPr lang="en-US" b="0" dirty="0" smtClean="0">
                          <a:solidFill>
                            <a:schemeClr val="tx1"/>
                          </a:solidFill>
                          <a:latin typeface="Cambria" panose="02040503050406030204" pitchFamily="18" charset="0"/>
                          <a:ea typeface="Cambria" panose="02040503050406030204" pitchFamily="18" charset="0"/>
                        </a:rPr>
                        <a:t>  &lt;test name="My Test"&gt;</a:t>
                      </a:r>
                    </a:p>
                    <a:p>
                      <a:r>
                        <a:rPr lang="en-US" b="0" dirty="0" smtClean="0">
                          <a:solidFill>
                            <a:schemeClr val="tx1"/>
                          </a:solidFill>
                          <a:latin typeface="Cambria" panose="02040503050406030204" pitchFamily="18" charset="0"/>
                          <a:ea typeface="Cambria" panose="02040503050406030204" pitchFamily="18" charset="0"/>
                        </a:rPr>
                        <a:t>    &lt;classes&gt;</a:t>
                      </a:r>
                    </a:p>
                    <a:p>
                      <a:r>
                        <a:rPr lang="en-US" b="0" dirty="0" smtClean="0">
                          <a:solidFill>
                            <a:schemeClr val="tx1"/>
                          </a:solidFill>
                          <a:latin typeface="Cambria" panose="02040503050406030204" pitchFamily="18" charset="0"/>
                          <a:ea typeface="Cambria" panose="02040503050406030204" pitchFamily="18" charset="0"/>
                        </a:rPr>
                        <a:t>      &lt;class name="</a:t>
                      </a:r>
                      <a:r>
                        <a:rPr lang="en-US" b="0" dirty="0" err="1" smtClean="0">
                          <a:solidFill>
                            <a:schemeClr val="tx1"/>
                          </a:solidFill>
                          <a:latin typeface="Cambria" panose="02040503050406030204" pitchFamily="18" charset="0"/>
                          <a:ea typeface="Cambria" panose="02040503050406030204" pitchFamily="18" charset="0"/>
                        </a:rPr>
                        <a:t>com.example.tests.MyTest</a:t>
                      </a:r>
                      <a:r>
                        <a:rPr lang="en-US" b="0" dirty="0" smtClean="0">
                          <a:solidFill>
                            <a:schemeClr val="tx1"/>
                          </a:solidFill>
                          <a:latin typeface="Cambria" panose="02040503050406030204" pitchFamily="18" charset="0"/>
                          <a:ea typeface="Cambria" panose="02040503050406030204" pitchFamily="18" charset="0"/>
                        </a:rPr>
                        <a:t>"&gt;</a:t>
                      </a:r>
                    </a:p>
                    <a:p>
                      <a:r>
                        <a:rPr lang="en-US" b="0" dirty="0" smtClean="0">
                          <a:solidFill>
                            <a:schemeClr val="tx1"/>
                          </a:solidFill>
                          <a:latin typeface="Cambria" panose="02040503050406030204" pitchFamily="18" charset="0"/>
                          <a:ea typeface="Cambria" panose="02040503050406030204" pitchFamily="18" charset="0"/>
                        </a:rPr>
                        <a:t>        &lt;methods&gt;</a:t>
                      </a:r>
                    </a:p>
                    <a:p>
                      <a:r>
                        <a:rPr lang="en-US" b="0" dirty="0" smtClean="0">
                          <a:solidFill>
                            <a:schemeClr val="tx1"/>
                          </a:solidFill>
                          <a:latin typeface="Cambria" panose="02040503050406030204" pitchFamily="18" charset="0"/>
                          <a:ea typeface="Cambria" panose="02040503050406030204" pitchFamily="18" charset="0"/>
                        </a:rPr>
                        <a:t>          &lt;include name="testMethod1"/&gt;</a:t>
                      </a:r>
                    </a:p>
                    <a:p>
                      <a:r>
                        <a:rPr lang="en-US" b="0" dirty="0" smtClean="0">
                          <a:solidFill>
                            <a:schemeClr val="tx1"/>
                          </a:solidFill>
                          <a:latin typeface="Cambria" panose="02040503050406030204" pitchFamily="18" charset="0"/>
                          <a:ea typeface="Cambria" panose="02040503050406030204" pitchFamily="18" charset="0"/>
                        </a:rPr>
                        <a:t>          &lt;include name="testMethod2"/&gt;</a:t>
                      </a:r>
                    </a:p>
                    <a:p>
                      <a:r>
                        <a:rPr lang="en-US" b="0" dirty="0" smtClean="0">
                          <a:solidFill>
                            <a:schemeClr val="tx1"/>
                          </a:solidFill>
                          <a:latin typeface="Cambria" panose="02040503050406030204" pitchFamily="18" charset="0"/>
                          <a:ea typeface="Cambria" panose="02040503050406030204" pitchFamily="18" charset="0"/>
                        </a:rPr>
                        <a:t>          &lt;include name="testMethod3"/&gt;</a:t>
                      </a:r>
                    </a:p>
                    <a:p>
                      <a:r>
                        <a:rPr lang="en-US" b="0" dirty="0" smtClean="0">
                          <a:solidFill>
                            <a:schemeClr val="tx1"/>
                          </a:solidFill>
                          <a:latin typeface="Cambria" panose="02040503050406030204" pitchFamily="18" charset="0"/>
                          <a:ea typeface="Cambria" panose="02040503050406030204" pitchFamily="18" charset="0"/>
                        </a:rPr>
                        <a:t>          &lt;include name="testMethod4"/&gt;</a:t>
                      </a:r>
                    </a:p>
                    <a:p>
                      <a:r>
                        <a:rPr lang="en-US" b="0" dirty="0" smtClean="0">
                          <a:solidFill>
                            <a:schemeClr val="tx1"/>
                          </a:solidFill>
                          <a:latin typeface="Cambria" panose="02040503050406030204" pitchFamily="18" charset="0"/>
                          <a:ea typeface="Cambria" panose="02040503050406030204" pitchFamily="18" charset="0"/>
                        </a:rPr>
                        <a:t>          &lt;include name="testMethod5"/&gt;</a:t>
                      </a:r>
                    </a:p>
                    <a:p>
                      <a:r>
                        <a:rPr lang="en-US" b="0" dirty="0" smtClean="0">
                          <a:solidFill>
                            <a:schemeClr val="tx1"/>
                          </a:solidFill>
                          <a:latin typeface="Cambria" panose="02040503050406030204" pitchFamily="18" charset="0"/>
                          <a:ea typeface="Cambria" panose="02040503050406030204" pitchFamily="18" charset="0"/>
                        </a:rPr>
                        <a:t>          &lt;include name="testMethod6"/&gt;</a:t>
                      </a:r>
                    </a:p>
                    <a:p>
                      <a:r>
                        <a:rPr lang="en-US" b="0" dirty="0" smtClean="0">
                          <a:solidFill>
                            <a:schemeClr val="tx1"/>
                          </a:solidFill>
                          <a:latin typeface="Cambria" panose="02040503050406030204" pitchFamily="18" charset="0"/>
                          <a:ea typeface="Cambria" panose="02040503050406030204" pitchFamily="18" charset="0"/>
                        </a:rPr>
                        <a:t>&lt;/methods&gt;</a:t>
                      </a:r>
                    </a:p>
                    <a:p>
                      <a:r>
                        <a:rPr lang="en-US" b="0" dirty="0" smtClean="0">
                          <a:solidFill>
                            <a:schemeClr val="tx1"/>
                          </a:solidFill>
                          <a:latin typeface="Cambria" panose="02040503050406030204" pitchFamily="18" charset="0"/>
                          <a:ea typeface="Cambria" panose="02040503050406030204" pitchFamily="18" charset="0"/>
                        </a:rPr>
                        <a:t>      &lt;/class&gt;</a:t>
                      </a:r>
                    </a:p>
                    <a:p>
                      <a:r>
                        <a:rPr lang="en-US" b="0" dirty="0" smtClean="0">
                          <a:solidFill>
                            <a:schemeClr val="tx1"/>
                          </a:solidFill>
                          <a:latin typeface="Cambria" panose="02040503050406030204" pitchFamily="18" charset="0"/>
                          <a:ea typeface="Cambria" panose="02040503050406030204" pitchFamily="18" charset="0"/>
                        </a:rPr>
                        <a:t>    &lt;/classes&gt;</a:t>
                      </a:r>
                    </a:p>
                    <a:p>
                      <a:r>
                        <a:rPr lang="en-US" b="0" dirty="0" smtClean="0">
                          <a:solidFill>
                            <a:schemeClr val="tx1"/>
                          </a:solidFill>
                          <a:latin typeface="Cambria" panose="02040503050406030204" pitchFamily="18" charset="0"/>
                          <a:ea typeface="Cambria" panose="02040503050406030204" pitchFamily="18" charset="0"/>
                        </a:rPr>
                        <a:t>  &lt;/test&gt;</a:t>
                      </a:r>
                    </a:p>
                    <a:p>
                      <a:r>
                        <a:rPr lang="en-US" b="0" dirty="0" smtClean="0">
                          <a:solidFill>
                            <a:schemeClr val="tx1"/>
                          </a:solidFill>
                          <a:latin typeface="Cambria" panose="02040503050406030204" pitchFamily="18" charset="0"/>
                          <a:ea typeface="Cambria" panose="02040503050406030204" pitchFamily="18" charset="0"/>
                        </a:rPr>
                        <a:t>&lt;/suite&gt;</a:t>
                      </a:r>
                    </a:p>
                    <a:p>
                      <a:r>
                        <a:rPr lang="en-US" b="0" dirty="0" smtClean="0">
                          <a:solidFill>
                            <a:schemeClr val="tx1"/>
                          </a:solidFill>
                          <a:latin typeface="Cambria" panose="02040503050406030204" pitchFamily="18" charset="0"/>
                          <a:ea typeface="Cambria" panose="02040503050406030204" pitchFamily="18" charset="0"/>
                        </a:rPr>
                        <a:t>&lt;parameter name="</a:t>
                      </a:r>
                      <a:r>
                        <a:rPr lang="en-US" b="0" dirty="0" err="1" smtClean="0">
                          <a:solidFill>
                            <a:schemeClr val="tx1"/>
                          </a:solidFill>
                          <a:latin typeface="Cambria" panose="02040503050406030204" pitchFamily="18" charset="0"/>
                          <a:ea typeface="Cambria" panose="02040503050406030204" pitchFamily="18" charset="0"/>
                        </a:rPr>
                        <a:t>threadCount</a:t>
                      </a:r>
                      <a:r>
                        <a:rPr lang="en-US" b="0" dirty="0" smtClean="0">
                          <a:solidFill>
                            <a:schemeClr val="tx1"/>
                          </a:solidFill>
                          <a:latin typeface="Cambria" panose="02040503050406030204" pitchFamily="18" charset="0"/>
                          <a:ea typeface="Cambria" panose="02040503050406030204" pitchFamily="18" charset="0"/>
                        </a:rPr>
                        <a:t>" value="5"/&gt;</a:t>
                      </a:r>
                    </a:p>
                  </a:txBody>
                  <a:tcPr>
                    <a:noFill/>
                  </a:tcPr>
                </a:tc>
              </a:tr>
            </a:tbl>
          </a:graphicData>
        </a:graphic>
      </p:graphicFrame>
    </p:spTree>
    <p:extLst>
      <p:ext uri="{BB962C8B-B14F-4D97-AF65-F5344CB8AC3E}">
        <p14:creationId xmlns:p14="http://schemas.microsoft.com/office/powerpoint/2010/main" val="311773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11427618"/>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this example, we've set the "parallel" attribute to "methods" to run all the test methods in parallel. We've also added a "</a:t>
                      </a:r>
                      <a:r>
                        <a:rPr lang="en-US" b="0" dirty="0" err="1" smtClean="0">
                          <a:solidFill>
                            <a:schemeClr val="tx1"/>
                          </a:solidFill>
                          <a:effectLst/>
                          <a:latin typeface="Cambria" panose="02040503050406030204" pitchFamily="18" charset="0"/>
                          <a:ea typeface="Cambria" panose="02040503050406030204" pitchFamily="18" charset="0"/>
                        </a:rPr>
                        <a:t>threadCount</a:t>
                      </a:r>
                      <a:r>
                        <a:rPr lang="en-US" b="0" dirty="0" smtClean="0">
                          <a:solidFill>
                            <a:schemeClr val="tx1"/>
                          </a:solidFill>
                          <a:effectLst/>
                          <a:latin typeface="Cambria" panose="02040503050406030204" pitchFamily="18" charset="0"/>
                          <a:ea typeface="Cambria" panose="02040503050406030204" pitchFamily="18" charset="0"/>
                        </a:rPr>
                        <a:t>" parameter to specify how many threads we want to use.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When you run the test suite,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automatically create 5 threads and distribute the 10 test methods across them. Each thread will run 2 test methods, and when all the threads finish, the test suite will complete.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Parallel execution can greatly reduce the time it takes to run your test suite, but it can also introduce some challenges. You need to make sure that your tests are thread-safe and don't rely on shared resources. You also need to be careful about the order in which your tests run, as parallel execution can change the order in which they execute.</a:t>
                      </a:r>
                    </a:p>
                  </a:txBody>
                  <a:tcPr>
                    <a:noFill/>
                  </a:tcPr>
                </a:tc>
              </a:tr>
            </a:tbl>
          </a:graphicData>
        </a:graphic>
      </p:graphicFrame>
    </p:spTree>
    <p:extLst>
      <p:ext uri="{BB962C8B-B14F-4D97-AF65-F5344CB8AC3E}">
        <p14:creationId xmlns:p14="http://schemas.microsoft.com/office/powerpoint/2010/main" val="40863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111345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Let's say we have two test classes: TestClass1 and TestClass2. We want to execute both of these classes in parallel. Here's how we can do it:</a:t>
                      </a:r>
                    </a:p>
                    <a:p>
                      <a:r>
                        <a:rPr lang="en-US" b="0" dirty="0" smtClean="0">
                          <a:solidFill>
                            <a:schemeClr val="tx1"/>
                          </a:solidFill>
                          <a:effectLst/>
                          <a:latin typeface="Cambria" panose="02040503050406030204" pitchFamily="18" charset="0"/>
                          <a:ea typeface="Cambria" panose="02040503050406030204" pitchFamily="18" charset="0"/>
                        </a:rPr>
                        <a:t>Specify the parallel mode in the testng.xml file: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&lt;!DOCTYPE suite SYSTEM "http://testng.org/testng-1.0.dtd"&gt;</a:t>
                      </a:r>
                    </a:p>
                    <a:p>
                      <a:r>
                        <a:rPr lang="en-US" b="0" dirty="0" smtClean="0">
                          <a:solidFill>
                            <a:schemeClr val="tx1"/>
                          </a:solidFill>
                          <a:effectLst/>
                          <a:latin typeface="Cambria" panose="02040503050406030204" pitchFamily="18" charset="0"/>
                          <a:ea typeface="Cambria" panose="02040503050406030204" pitchFamily="18" charset="0"/>
                        </a:rPr>
                        <a:t>&lt;suite name="Test Suite" verbose="1" parallel="classes"&gt;</a:t>
                      </a:r>
                    </a:p>
                    <a:p>
                      <a:r>
                        <a:rPr lang="en-US" b="0" dirty="0" smtClean="0">
                          <a:solidFill>
                            <a:schemeClr val="tx1"/>
                          </a:solidFill>
                          <a:effectLst/>
                          <a:latin typeface="Cambria" panose="02040503050406030204" pitchFamily="18" charset="0"/>
                          <a:ea typeface="Cambria" panose="02040503050406030204" pitchFamily="18" charset="0"/>
                        </a:rPr>
                        <a:t>  &lt;test name="Test"&gt;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&lt;class name="com.example.TestClass1"/&gt;</a:t>
                      </a:r>
                    </a:p>
                    <a:p>
                      <a:r>
                        <a:rPr lang="en-US" b="0" dirty="0" smtClean="0">
                          <a:solidFill>
                            <a:schemeClr val="tx1"/>
                          </a:solidFill>
                          <a:effectLst/>
                          <a:latin typeface="Cambria" panose="02040503050406030204" pitchFamily="18" charset="0"/>
                          <a:ea typeface="Cambria" panose="02040503050406030204" pitchFamily="18" charset="0"/>
                        </a:rPr>
                        <a:t>      &lt;class name="com.example.TestClass2"/&gt;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&lt;/test&gt;</a:t>
                      </a:r>
                    </a:p>
                    <a:p>
                      <a:r>
                        <a:rPr lang="en-US" b="0" dirty="0" smtClean="0">
                          <a:solidFill>
                            <a:schemeClr val="tx1"/>
                          </a:solidFill>
                          <a:effectLst/>
                          <a:latin typeface="Cambria" panose="02040503050406030204" pitchFamily="18" charset="0"/>
                          <a:ea typeface="Cambria" panose="02040503050406030204" pitchFamily="18" charset="0"/>
                        </a:rPr>
                        <a:t>&lt;/suite&gt;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sz="1800" b="0" dirty="0" smtClean="0">
                          <a:solidFill>
                            <a:schemeClr val="tx1"/>
                          </a:solidFill>
                          <a:effectLst/>
                          <a:latin typeface="Cambria" panose="02040503050406030204" pitchFamily="18" charset="0"/>
                          <a:ea typeface="Cambria" panose="02040503050406030204" pitchFamily="18" charset="0"/>
                        </a:rPr>
                        <a:t>In this example, we have specified the parallel attribute with the value classes to indicate that the test classes should be executed in parallel.</a:t>
                      </a:r>
                      <a:r>
                        <a:rPr lang="en-US" sz="1800" b="0" baseline="0" dirty="0" smtClean="0">
                          <a:solidFill>
                            <a:schemeClr val="tx1"/>
                          </a:solidFill>
                          <a:effectLst/>
                          <a:latin typeface="Cambria" panose="02040503050406030204" pitchFamily="18" charset="0"/>
                          <a:ea typeface="Cambria" panose="02040503050406030204" pitchFamily="18" charset="0"/>
                        </a:rPr>
                        <a:t> </a:t>
                      </a:r>
                      <a:r>
                        <a:rPr lang="en-US" sz="1800" b="0" dirty="0" smtClean="0">
                          <a:solidFill>
                            <a:schemeClr val="tx1"/>
                          </a:solidFill>
                          <a:effectLst/>
                          <a:latin typeface="Cambria" panose="02040503050406030204" pitchFamily="18" charset="0"/>
                          <a:ea typeface="Cambria" panose="02040503050406030204" pitchFamily="18" charset="0"/>
                        </a:rPr>
                        <a:t>Annotate the test methods in both classes with the @Test annotation.</a:t>
                      </a: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80957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92292778"/>
              </p:ext>
            </p:extLst>
          </p:nvPr>
        </p:nvGraphicFramePr>
        <p:xfrm>
          <a:off x="771089" y="719666"/>
          <a:ext cx="10634847" cy="5577840"/>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assertions are used to validate the expected behavior of a test case. Assertions are checkpoints that confirm whether the test case has passed or failed. In general, there are two types of assertions: hard assert and soft assert.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A hard assert stops the test execution immediately when the assertion fails. If the assertion fails, the test case will be marked as failed, and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moves on to the next test case. A hard assert is the default type of assertion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an example of a hard assert:</a:t>
                      </a:r>
                    </a:p>
                    <a:p>
                      <a:r>
                        <a:rPr lang="en-US" b="1" dirty="0" smtClean="0">
                          <a:solidFill>
                            <a:schemeClr val="tx1"/>
                          </a:solidFill>
                          <a:effectLst/>
                          <a:latin typeface="Cambria" panose="02040503050406030204" pitchFamily="18" charset="0"/>
                          <a:ea typeface="Cambria" panose="02040503050406030204" pitchFamily="18" charset="0"/>
                        </a:rPr>
                        <a:t>@Test</a:t>
                      </a:r>
                    </a:p>
                    <a:p>
                      <a:r>
                        <a:rPr lang="en-US" b="1" dirty="0" smtClean="0">
                          <a:solidFill>
                            <a:schemeClr val="tx1"/>
                          </a:solidFill>
                          <a:effectLst/>
                          <a:latin typeface="Cambria" panose="02040503050406030204" pitchFamily="18" charset="0"/>
                          <a:ea typeface="Cambria" panose="02040503050406030204" pitchFamily="18" charset="0"/>
                        </a:rPr>
                        <a:t>public void </a:t>
                      </a:r>
                      <a:r>
                        <a:rPr lang="en-US" b="1" dirty="0" err="1" smtClean="0">
                          <a:solidFill>
                            <a:schemeClr val="tx1"/>
                          </a:solidFill>
                          <a:effectLst/>
                          <a:latin typeface="Cambria" panose="02040503050406030204" pitchFamily="18" charset="0"/>
                          <a:ea typeface="Cambria" panose="02040503050406030204" pitchFamily="18" charset="0"/>
                        </a:rPr>
                        <a:t>testAddition</a:t>
                      </a:r>
                      <a:r>
                        <a:rPr lang="en-US" b="1" dirty="0" smtClean="0">
                          <a:solidFill>
                            <a:schemeClr val="tx1"/>
                          </a:solidFill>
                          <a:effectLst/>
                          <a:latin typeface="Cambria" panose="02040503050406030204" pitchFamily="18" charset="0"/>
                          <a:ea typeface="Cambria" panose="02040503050406030204" pitchFamily="18" charset="0"/>
                        </a:rPr>
                        <a:t>() {</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a = 5;</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b = 10;</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result = a + b;</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Assert.assertEquals</a:t>
                      </a:r>
                      <a:r>
                        <a:rPr lang="en-US" b="1" dirty="0" smtClean="0">
                          <a:solidFill>
                            <a:schemeClr val="tx1"/>
                          </a:solidFill>
                          <a:effectLst/>
                          <a:latin typeface="Cambria" panose="02040503050406030204" pitchFamily="18" charset="0"/>
                          <a:ea typeface="Cambria" panose="02040503050406030204" pitchFamily="18" charset="0"/>
                        </a:rPr>
                        <a:t>(result, 15);</a:t>
                      </a:r>
                    </a:p>
                    <a:p>
                      <a:r>
                        <a:rPr lang="en-US" b="1" dirty="0" smtClean="0">
                          <a:solidFill>
                            <a:schemeClr val="tx1"/>
                          </a:solidFill>
                          <a:effectLst/>
                          <a:latin typeface="Cambria" panose="02040503050406030204" pitchFamily="18" charset="0"/>
                          <a:ea typeface="Cambria" panose="02040503050406030204" pitchFamily="18" charset="0"/>
                        </a:rPr>
                        <a:t>}</a:t>
                      </a:r>
                    </a:p>
                    <a:p>
                      <a:endParaRPr lang="en-US" b="0" dirty="0" smtClean="0">
                        <a:solidFill>
                          <a:schemeClr val="tx1"/>
                        </a:solidFill>
                        <a:effectLst/>
                        <a:latin typeface="Cambria" panose="02040503050406030204" pitchFamily="18" charset="0"/>
                        <a:ea typeface="Cambria" panose="02040503050406030204" pitchFamily="18" charset="0"/>
                      </a:endParaRP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90285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490723"/>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there are several types of assertion statements that can be used to verify expected outcomes of tests:</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assertEquals</a:t>
                      </a:r>
                      <a:r>
                        <a:rPr lang="en-US" b="0" dirty="0" smtClean="0">
                          <a:solidFill>
                            <a:schemeClr val="tx1"/>
                          </a:solidFill>
                          <a:effectLst/>
                          <a:latin typeface="Cambria" panose="02040503050406030204" pitchFamily="18" charset="0"/>
                          <a:ea typeface="Cambria" panose="02040503050406030204" pitchFamily="18" charset="0"/>
                        </a:rPr>
                        <a:t>: Verifies that two values are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assertNotEquals</a:t>
                      </a:r>
                      <a:r>
                        <a:rPr lang="en-US" b="0" dirty="0" smtClean="0">
                          <a:solidFill>
                            <a:schemeClr val="tx1"/>
                          </a:solidFill>
                          <a:effectLst/>
                          <a:latin typeface="Cambria" panose="02040503050406030204" pitchFamily="18" charset="0"/>
                          <a:ea typeface="Cambria" panose="02040503050406030204" pitchFamily="18" charset="0"/>
                        </a:rPr>
                        <a:t>: Verifies that two values are not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assertTrue</a:t>
                      </a:r>
                      <a:r>
                        <a:rPr lang="en-US" b="0" dirty="0" smtClean="0">
                          <a:solidFill>
                            <a:schemeClr val="tx1"/>
                          </a:solidFill>
                          <a:effectLst/>
                          <a:latin typeface="Cambria" panose="02040503050406030204" pitchFamily="18" charset="0"/>
                          <a:ea typeface="Cambria" panose="02040503050406030204" pitchFamily="18" charset="0"/>
                        </a:rPr>
                        <a:t>: Verifies that a condition is true.</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assertFalse</a:t>
                      </a:r>
                      <a:r>
                        <a:rPr lang="en-US" b="0" dirty="0" smtClean="0">
                          <a:solidFill>
                            <a:schemeClr val="tx1"/>
                          </a:solidFill>
                          <a:effectLst/>
                          <a:latin typeface="Cambria" panose="02040503050406030204" pitchFamily="18" charset="0"/>
                          <a:ea typeface="Cambria" panose="02040503050406030204" pitchFamily="18" charset="0"/>
                        </a:rPr>
                        <a:t>: Verifies that a condition is false.</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assertNull</a:t>
                      </a:r>
                      <a:r>
                        <a:rPr lang="en-US" b="0" dirty="0" smtClean="0">
                          <a:solidFill>
                            <a:schemeClr val="tx1"/>
                          </a:solidFill>
                          <a:effectLst/>
                          <a:latin typeface="Cambria" panose="02040503050406030204" pitchFamily="18" charset="0"/>
                          <a:ea typeface="Cambria" panose="02040503050406030204" pitchFamily="18" charset="0"/>
                        </a:rPr>
                        <a:t>: Verifies that a value is null.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assertNotNull</a:t>
                      </a:r>
                      <a:r>
                        <a:rPr lang="en-US" b="0" dirty="0" smtClean="0">
                          <a:solidFill>
                            <a:schemeClr val="tx1"/>
                          </a:solidFill>
                          <a:effectLst/>
                          <a:latin typeface="Cambria" panose="02040503050406030204" pitchFamily="18" charset="0"/>
                          <a:ea typeface="Cambria" panose="02040503050406030204" pitchFamily="18" charset="0"/>
                        </a:rPr>
                        <a:t>: Verifies that a value is not null.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assertSame</a:t>
                      </a:r>
                      <a:r>
                        <a:rPr lang="en-US" b="0" dirty="0" smtClean="0">
                          <a:solidFill>
                            <a:schemeClr val="tx1"/>
                          </a:solidFill>
                          <a:effectLst/>
                          <a:latin typeface="Cambria" panose="02040503050406030204" pitchFamily="18" charset="0"/>
                          <a:ea typeface="Cambria" panose="02040503050406030204" pitchFamily="18" charset="0"/>
                        </a:rPr>
                        <a:t>: Verifies that two objects refer to the same object.</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assertNotSame</a:t>
                      </a:r>
                      <a:r>
                        <a:rPr lang="en-US" b="0" dirty="0" smtClean="0">
                          <a:solidFill>
                            <a:schemeClr val="tx1"/>
                          </a:solidFill>
                          <a:effectLst/>
                          <a:latin typeface="Cambria" panose="02040503050406030204" pitchFamily="18" charset="0"/>
                          <a:ea typeface="Cambria" panose="02040503050406030204" pitchFamily="18" charset="0"/>
                        </a:rPr>
                        <a:t>: Verifies that two objects do not refer to the same object.</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assertArrayEquals</a:t>
                      </a:r>
                      <a:r>
                        <a:rPr lang="en-US" b="0" dirty="0" smtClean="0">
                          <a:solidFill>
                            <a:schemeClr val="tx1"/>
                          </a:solidFill>
                          <a:effectLst/>
                          <a:latin typeface="Cambria" panose="02040503050406030204" pitchFamily="18" charset="0"/>
                          <a:ea typeface="Cambria" panose="02040503050406030204" pitchFamily="18" charset="0"/>
                        </a:rPr>
                        <a:t>: Verifies that two arrays are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assertThrows</a:t>
                      </a:r>
                      <a:r>
                        <a:rPr lang="en-US" b="0" dirty="0" smtClean="0">
                          <a:solidFill>
                            <a:schemeClr val="tx1"/>
                          </a:solidFill>
                          <a:effectLst/>
                          <a:latin typeface="Cambria" panose="02040503050406030204" pitchFamily="18" charset="0"/>
                          <a:ea typeface="Cambria" panose="02040503050406030204" pitchFamily="18" charset="0"/>
                        </a:rPr>
                        <a:t>: Verifies that a specific exception is thrown.</a:t>
                      </a:r>
                    </a:p>
                    <a:p>
                      <a:r>
                        <a:rPr lang="en-US" b="0" dirty="0" smtClean="0">
                          <a:solidFill>
                            <a:schemeClr val="tx1"/>
                          </a:solidFill>
                          <a:effectLst/>
                          <a:latin typeface="Cambria" panose="02040503050406030204" pitchFamily="18" charset="0"/>
                          <a:ea typeface="Cambria" panose="02040503050406030204" pitchFamily="18" charset="0"/>
                        </a:rPr>
                        <a:t>Each assertion statement is designed to test a specific condition and provide feedback on whether the condition has been met or not.</a:t>
                      </a: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89276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0541784"/>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1600" b="0" dirty="0" smtClean="0">
                          <a:solidFill>
                            <a:schemeClr val="tx1"/>
                          </a:solidFill>
                          <a:effectLst/>
                          <a:latin typeface="Cambria" panose="02040503050406030204" pitchFamily="18" charset="0"/>
                          <a:ea typeface="Cambria" panose="02040503050406030204" pitchFamily="18" charset="0"/>
                        </a:rPr>
                        <a:t>In this example, we are using the </a:t>
                      </a:r>
                      <a:r>
                        <a:rPr lang="en-US" sz="1600" b="0" dirty="0" err="1" smtClean="0">
                          <a:solidFill>
                            <a:schemeClr val="tx1"/>
                          </a:solidFill>
                          <a:effectLst/>
                          <a:latin typeface="Cambria" panose="02040503050406030204" pitchFamily="18" charset="0"/>
                          <a:ea typeface="Cambria" panose="02040503050406030204" pitchFamily="18" charset="0"/>
                        </a:rPr>
                        <a:t>assertEquals</a:t>
                      </a:r>
                      <a:r>
                        <a:rPr lang="en-US" sz="1600" b="0" dirty="0" smtClean="0">
                          <a:solidFill>
                            <a:schemeClr val="tx1"/>
                          </a:solidFill>
                          <a:effectLst/>
                          <a:latin typeface="Cambria" panose="02040503050406030204" pitchFamily="18" charset="0"/>
                          <a:ea typeface="Cambria" panose="02040503050406030204" pitchFamily="18" charset="0"/>
                        </a:rPr>
                        <a:t> method to compare the expected result with the actual result of the addition. If the assertion fails, the test case will be marked as failed, and </a:t>
                      </a:r>
                      <a:r>
                        <a:rPr lang="en-US" sz="1600" b="0" dirty="0" err="1" smtClean="0">
                          <a:solidFill>
                            <a:schemeClr val="tx1"/>
                          </a:solidFill>
                          <a:effectLst/>
                          <a:latin typeface="Cambria" panose="02040503050406030204" pitchFamily="18" charset="0"/>
                          <a:ea typeface="Cambria" panose="02040503050406030204" pitchFamily="18" charset="0"/>
                        </a:rPr>
                        <a:t>TestNG</a:t>
                      </a:r>
                      <a:r>
                        <a:rPr lang="en-US" sz="1600" b="0" dirty="0" smtClean="0">
                          <a:solidFill>
                            <a:schemeClr val="tx1"/>
                          </a:solidFill>
                          <a:effectLst/>
                          <a:latin typeface="Cambria" panose="02040503050406030204" pitchFamily="18" charset="0"/>
                          <a:ea typeface="Cambria" panose="02040503050406030204" pitchFamily="18" charset="0"/>
                        </a:rPr>
                        <a:t> moves on to the next test case.</a:t>
                      </a:r>
                    </a:p>
                    <a:p>
                      <a:r>
                        <a:rPr lang="en-US" sz="1600" b="0" dirty="0" smtClean="0">
                          <a:solidFill>
                            <a:schemeClr val="tx1"/>
                          </a:solidFill>
                          <a:effectLst/>
                          <a:latin typeface="Cambria" panose="02040503050406030204" pitchFamily="18" charset="0"/>
                          <a:ea typeface="Cambria" panose="02040503050406030204" pitchFamily="18" charset="0"/>
                        </a:rPr>
                        <a:t>On the other hand, a soft assert doesn't stop the test execution immediately when the assertion fails. If a soft assert fails, </a:t>
                      </a:r>
                      <a:r>
                        <a:rPr lang="en-US" sz="1600" b="0" dirty="0" err="1" smtClean="0">
                          <a:solidFill>
                            <a:schemeClr val="tx1"/>
                          </a:solidFill>
                          <a:effectLst/>
                          <a:latin typeface="Cambria" panose="02040503050406030204" pitchFamily="18" charset="0"/>
                          <a:ea typeface="Cambria" panose="02040503050406030204" pitchFamily="18" charset="0"/>
                        </a:rPr>
                        <a:t>TestNG</a:t>
                      </a:r>
                      <a:r>
                        <a:rPr lang="en-US" sz="1600" b="0" dirty="0" smtClean="0">
                          <a:solidFill>
                            <a:schemeClr val="tx1"/>
                          </a:solidFill>
                          <a:effectLst/>
                          <a:latin typeface="Cambria" panose="02040503050406030204" pitchFamily="18" charset="0"/>
                          <a:ea typeface="Cambria" panose="02040503050406030204" pitchFamily="18" charset="0"/>
                        </a:rPr>
                        <a:t> will continue the execution of the test case, and the test case will only be marked as failed at the end of the test execution. Soft asserts are useful when we want to validate multiple conditions in a single test case.</a:t>
                      </a:r>
                    </a:p>
                    <a:p>
                      <a:r>
                        <a:rPr lang="en-US" sz="1600" b="0" dirty="0" smtClean="0">
                          <a:solidFill>
                            <a:schemeClr val="tx1"/>
                          </a:solidFill>
                          <a:effectLst/>
                          <a:latin typeface="Cambria" panose="02040503050406030204" pitchFamily="18" charset="0"/>
                          <a:ea typeface="Cambria" panose="02040503050406030204" pitchFamily="18" charset="0"/>
                        </a:rPr>
                        <a:t>Here's an example of a soft assert:</a:t>
                      </a:r>
                    </a:p>
                    <a:p>
                      <a:r>
                        <a:rPr lang="en-US" sz="1800" b="1" dirty="0" smtClean="0">
                          <a:solidFill>
                            <a:schemeClr val="tx1"/>
                          </a:solidFill>
                          <a:effectLst/>
                          <a:latin typeface="Cambria" panose="02040503050406030204" pitchFamily="18" charset="0"/>
                          <a:ea typeface="Cambria" panose="02040503050406030204" pitchFamily="18" charset="0"/>
                        </a:rPr>
                        <a:t>@Test</a:t>
                      </a:r>
                    </a:p>
                    <a:p>
                      <a:r>
                        <a:rPr lang="en-US" sz="1800" b="1" dirty="0" smtClean="0">
                          <a:solidFill>
                            <a:schemeClr val="tx1"/>
                          </a:solidFill>
                          <a:effectLst/>
                          <a:latin typeface="Cambria" panose="02040503050406030204" pitchFamily="18" charset="0"/>
                          <a:ea typeface="Cambria" panose="02040503050406030204" pitchFamily="18" charset="0"/>
                        </a:rPr>
                        <a:t>public void </a:t>
                      </a:r>
                      <a:r>
                        <a:rPr lang="en-US" sz="1800" b="1" dirty="0" err="1" smtClean="0">
                          <a:solidFill>
                            <a:schemeClr val="tx1"/>
                          </a:solidFill>
                          <a:effectLst/>
                          <a:latin typeface="Cambria" panose="02040503050406030204" pitchFamily="18" charset="0"/>
                          <a:ea typeface="Cambria" panose="02040503050406030204" pitchFamily="18" charset="0"/>
                        </a:rPr>
                        <a:t>testAddition</a:t>
                      </a:r>
                      <a:r>
                        <a:rPr lang="en-US" sz="1800" b="1" dirty="0" smtClean="0">
                          <a:solidFill>
                            <a:schemeClr val="tx1"/>
                          </a:solidFill>
                          <a:effectLst/>
                          <a:latin typeface="Cambria" panose="02040503050406030204" pitchFamily="18" charset="0"/>
                          <a:ea typeface="Cambria" panose="02040503050406030204" pitchFamily="18" charset="0"/>
                        </a:rPr>
                        <a:t>() {</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 = new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a = 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b = 10;</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result = a + b;</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(result, 15);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(a, 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(b, 10);</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softAssert.assertAll</a:t>
                      </a:r>
                      <a:r>
                        <a:rPr lang="en-US" sz="1800" b="1" dirty="0" smtClean="0">
                          <a:solidFill>
                            <a:schemeClr val="tx1"/>
                          </a:solidFill>
                          <a:effectLst/>
                          <a:latin typeface="Cambria" panose="02040503050406030204" pitchFamily="18" charset="0"/>
                          <a:ea typeface="Cambria" panose="02040503050406030204" pitchFamily="18" charset="0"/>
                        </a:rPr>
                        <a:t>();</a:t>
                      </a:r>
                    </a:p>
                    <a:p>
                      <a:r>
                        <a:rPr lang="en-US" sz="1800" b="1" dirty="0" smtClean="0">
                          <a:solidFill>
                            <a:schemeClr val="tx1"/>
                          </a:solidFill>
                          <a:effectLst/>
                          <a:latin typeface="Cambria" panose="02040503050406030204" pitchFamily="18" charset="0"/>
                          <a:ea typeface="Cambria" panose="02040503050406030204" pitchFamily="18" charset="0"/>
                        </a:rPr>
                        <a:t>}</a:t>
                      </a: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27883227"/>
              </p:ext>
            </p:extLst>
          </p:nvPr>
        </p:nvGraphicFramePr>
        <p:xfrm>
          <a:off x="5574096" y="2683219"/>
          <a:ext cx="5215824" cy="3178565"/>
        </p:xfrm>
        <a:graphic>
          <a:graphicData uri="http://schemas.openxmlformats.org/drawingml/2006/table">
            <a:tbl>
              <a:tblPr firstRow="1" bandRow="1">
                <a:tableStyleId>{5C22544A-7EE6-4342-B048-85BDC9FD1C3A}</a:tableStyleId>
              </a:tblPr>
              <a:tblGrid>
                <a:gridCol w="5215824"/>
              </a:tblGrid>
              <a:tr h="3178565">
                <a:tc>
                  <a:txBody>
                    <a:bodyPr/>
                    <a:lstStyle/>
                    <a:p>
                      <a:r>
                        <a:rPr lang="en-US" dirty="0" smtClean="0">
                          <a:solidFill>
                            <a:schemeClr val="tx1"/>
                          </a:solidFill>
                        </a:rPr>
                        <a:t>In this example, we are using the </a:t>
                      </a:r>
                      <a:r>
                        <a:rPr lang="en-US" dirty="0" err="1" smtClean="0">
                          <a:solidFill>
                            <a:schemeClr val="tx1"/>
                          </a:solidFill>
                        </a:rPr>
                        <a:t>SoftAssert</a:t>
                      </a:r>
                      <a:r>
                        <a:rPr lang="en-US" dirty="0" smtClean="0">
                          <a:solidFill>
                            <a:schemeClr val="tx1"/>
                          </a:solidFill>
                        </a:rPr>
                        <a:t> class to perform soft assertions. We can use multiple assertions, and the test case will be marked as failed only if at least one assertion fails. The </a:t>
                      </a:r>
                      <a:r>
                        <a:rPr lang="en-US" dirty="0" err="1" smtClean="0">
                          <a:solidFill>
                            <a:schemeClr val="tx1"/>
                          </a:solidFill>
                        </a:rPr>
                        <a:t>assertAll</a:t>
                      </a:r>
                      <a:r>
                        <a:rPr lang="en-US" dirty="0" smtClean="0">
                          <a:solidFill>
                            <a:schemeClr val="tx1"/>
                          </a:solidFill>
                        </a:rPr>
                        <a:t> method is used at the end of the test case to report all the failed assertions.</a:t>
                      </a:r>
                    </a:p>
                    <a:p>
                      <a:endParaRPr lang="en-US" dirty="0" smtClean="0">
                        <a:solidFill>
                          <a:schemeClr val="tx1"/>
                        </a:solidFill>
                      </a:endParaRPr>
                    </a:p>
                    <a:p>
                      <a:r>
                        <a:rPr lang="en-US" dirty="0" smtClean="0">
                          <a:solidFill>
                            <a:schemeClr val="tx1"/>
                          </a:solidFill>
                        </a:rPr>
                        <a:t>Both hard and soft assertions have their use cases, and it's up to the developer to decide which one to use based on the specific testing scenario.</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257038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95408684"/>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an interface in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that allows us to re-run a test case when it fails. By default,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will only execute a test case once, even if it fails. But with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can configure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to retry the test case a specified number of times before finally marking it as a failure.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need to create a class that implements the interface. The class must implement the retry method, which will be called by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when a test case fails. The retry method should return a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boolean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value indicating whether the test case should be retried or not.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Here's an example of how 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4101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136711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public class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implements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private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0;</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private static final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MAX_RETRY_COUNT = 3;</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@Override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public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boolean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retry(</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ITestResult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result)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if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&lt; MAX_RETRY_COUNT)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return true;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return false;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89680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89044749"/>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this example, we have created a class called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that implements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have set the maximum number of retries to 3, but you can set it to any value you like.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retry method checks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variable and returns true if the number of retries is less than the maximum allowed retries. If the test case fails again, the retry method will be called again until the maximum number of retries is reached. If the test case still fails after the maximum number of retries, it will be marked as a failure.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need to annotate our test method with the @Test annotation and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attribute:</a:t>
                      </a:r>
                    </a:p>
                  </a:txBody>
                  <a:tcPr>
                    <a:noFill/>
                  </a:tcPr>
                </a:tc>
              </a:tr>
            </a:tbl>
          </a:graphicData>
        </a:graphic>
      </p:graphicFrame>
    </p:spTree>
    <p:extLst>
      <p:ext uri="{BB962C8B-B14F-4D97-AF65-F5344CB8AC3E}">
        <p14:creationId xmlns:p14="http://schemas.microsoft.com/office/powerpoint/2010/main" val="114736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8199451"/>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MyRetryAnalyzer.class</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public void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testLogin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test code here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this example, we have annotated our test method with the @Test annotation and specified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as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There are a few things to keep in mind when using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only applied to test cases that fail. If a test case passes, it will not be retried.</a:t>
                      </a: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applied to all test cases that are annotated with it. If you only want to retry a specific test case, you can create a separate retry analyzer for that test case.</a:t>
                      </a: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not guaranteed to work in all cases. Some test cases may fail for reasons beyond our control, such as network issues or server downtime. In these cases, retrying the test case may not help.</a:t>
                      </a:r>
                    </a:p>
                  </a:txBody>
                  <a:tcPr>
                    <a:noFill/>
                  </a:tcPr>
                </a:tc>
              </a:tr>
            </a:tbl>
          </a:graphicData>
        </a:graphic>
      </p:graphicFrame>
    </p:spTree>
    <p:extLst>
      <p:ext uri="{BB962C8B-B14F-4D97-AF65-F5344CB8AC3E}">
        <p14:creationId xmlns:p14="http://schemas.microsoft.com/office/powerpoint/2010/main" val="338690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rgbClr val="00B050"/>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435027" cy="360098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err="1" smtClean="0">
                <a:ln w="0"/>
                <a:solidFill>
                  <a:srgbClr val="0070C0"/>
                </a:solidFill>
                <a:latin typeface="Comic Sans MS" panose="030F0702030302020204" pitchFamily="66" charset="0"/>
              </a:rPr>
              <a:t>TestNG</a:t>
            </a:r>
            <a:r>
              <a:rPr lang="en-US" sz="2800" b="0" cap="none" spc="0" dirty="0" smtClean="0">
                <a:ln w="0"/>
                <a:solidFill>
                  <a:srgbClr val="0070C0"/>
                </a:solidFill>
                <a:latin typeface="Comic Sans MS" panose="030F0702030302020204" pitchFamily="66" charset="0"/>
              </a:rPr>
              <a:t> Listeners</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Parameters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Data Providers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Parallel Execution in </a:t>
            </a:r>
            <a:r>
              <a:rPr lang="en-US" sz="2800" dirty="0" err="1" smtClean="0">
                <a:ln w="0"/>
                <a:solidFill>
                  <a:srgbClr val="0070C0"/>
                </a:solidFill>
                <a:latin typeface="Comic Sans MS" panose="030F0702030302020204" pitchFamily="66" charset="0"/>
              </a:rPr>
              <a:t>TestNG</a:t>
            </a:r>
            <a:endParaRPr lang="en-US" sz="2800" dirty="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Assertions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err="1" smtClean="0">
                <a:ln w="0"/>
                <a:solidFill>
                  <a:srgbClr val="0070C0"/>
                </a:solidFill>
                <a:latin typeface="Comic Sans MS" panose="030F0702030302020204" pitchFamily="66" charset="0"/>
              </a:rPr>
              <a:t>IRetryAnalyser</a:t>
            </a:r>
            <a:r>
              <a:rPr lang="en-US" sz="2800" dirty="0" smtClean="0">
                <a:ln w="0"/>
                <a:solidFill>
                  <a:srgbClr val="0070C0"/>
                </a:solidFill>
                <a:latin typeface="Comic Sans MS" panose="030F0702030302020204" pitchFamily="66" charset="0"/>
              </a:rPr>
              <a:t>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err="1" smtClean="0">
                <a:ln w="0"/>
                <a:solidFill>
                  <a:srgbClr val="0070C0"/>
                </a:solidFill>
                <a:latin typeface="Comic Sans MS" panose="030F0702030302020204" pitchFamily="66" charset="0"/>
              </a:rPr>
              <a:t>TestNG</a:t>
            </a:r>
            <a:r>
              <a:rPr lang="en-US" sz="2800" dirty="0" smtClean="0">
                <a:ln w="0"/>
                <a:solidFill>
                  <a:srgbClr val="0070C0"/>
                </a:solidFill>
                <a:latin typeface="Comic Sans MS" panose="030F0702030302020204" pitchFamily="66" charset="0"/>
              </a:rPr>
              <a:t> Report</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Re Running failed test cases using failedTestng.xml</a:t>
            </a:r>
            <a:endParaRPr lang="en-US" sz="3200" b="0" cap="none" spc="0" dirty="0">
              <a:ln w="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7549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050233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Re Running failed test cases using failedTestng.xml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When we run a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sometimes we might encounter test failures due to various reasons such as network issues, unexpected errors, or environmental issues. Re-running the failed test cases can be a useful technique to ensure the reliability and stability of the test suite.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provides a way to re-run the failed test cases by generating a special XML file called testng-failed.xml, which contains the information about the failed test cases. This file can be used to re-run the failed test cases only, without running the entire test suite again.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 are the steps to re-run the failed test cases using testng-failed.xml:</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Run the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as usual.</a:t>
                      </a: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After the test run,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a file named testng-failed.xml in the test output directory. This file contains the details of all the failed test cases from the previous run.</a:t>
                      </a: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To re-run the failed test cases, execute the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with testng-failed.xml as the testng.xml file using the following command:</a:t>
                      </a:r>
                    </a:p>
                    <a:p>
                      <a:pPr marL="0" indent="0">
                        <a:buFont typeface="Arial" panose="020B0604020202020204" pitchFamily="34" charset="0"/>
                        <a:buNone/>
                      </a:pPr>
                      <a:r>
                        <a:rPr lang="en-US" b="0" dirty="0" smtClean="0">
                          <a:solidFill>
                            <a:schemeClr val="tx1"/>
                          </a:solidFill>
                          <a:effectLst/>
                          <a:latin typeface="Cambria" panose="02040503050406030204" pitchFamily="18" charset="0"/>
                          <a:ea typeface="Cambria" panose="02040503050406030204" pitchFamily="18" charset="0"/>
                        </a:rPr>
                        <a:t>                    java </a:t>
                      </a:r>
                      <a:r>
                        <a:rPr lang="en-US" b="0" dirty="0" err="1" smtClean="0">
                          <a:solidFill>
                            <a:schemeClr val="tx1"/>
                          </a:solidFill>
                          <a:effectLst/>
                          <a:latin typeface="Cambria" panose="02040503050406030204" pitchFamily="18" charset="0"/>
                          <a:ea typeface="Cambria" panose="02040503050406030204" pitchFamily="18" charset="0"/>
                        </a:rPr>
                        <a:t>org.testng.TestNG</a:t>
                      </a:r>
                      <a:r>
                        <a:rPr lang="en-US" b="0" dirty="0" smtClean="0">
                          <a:solidFill>
                            <a:schemeClr val="tx1"/>
                          </a:solidFill>
                          <a:effectLst/>
                          <a:latin typeface="Cambria" panose="02040503050406030204" pitchFamily="18" charset="0"/>
                          <a:ea typeface="Cambria" panose="02040503050406030204" pitchFamily="18" charset="0"/>
                        </a:rPr>
                        <a:t> testng-failed.xml</a:t>
                      </a:r>
                    </a:p>
                    <a:p>
                      <a:pPr marL="0" indent="0">
                        <a:buFont typeface="Arial" panose="020B0604020202020204" pitchFamily="34" charset="0"/>
                        <a:buNone/>
                      </a:pPr>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51150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4425982"/>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Re Running failed test cases using failedTestng.xml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This will run only the failed test cases and generate the report for the same.</a:t>
                      </a:r>
                    </a:p>
                    <a:p>
                      <a:r>
                        <a:rPr lang="en-US" b="0" dirty="0" smtClean="0">
                          <a:solidFill>
                            <a:schemeClr val="tx1"/>
                          </a:solidFill>
                          <a:effectLst/>
                          <a:latin typeface="Cambria" panose="02040503050406030204" pitchFamily="18" charset="0"/>
                          <a:ea typeface="Cambria" panose="02040503050406030204" pitchFamily="18" charset="0"/>
                        </a:rPr>
                        <a:t>Note: testng-failed.xml is generated only if we have set rerun-failed-tests parameter to true in the testng.xml file. Here is an example: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&lt;suite name="</a:t>
                      </a:r>
                      <a:r>
                        <a:rPr lang="en-US" b="0" dirty="0" err="1" smtClean="0">
                          <a:solidFill>
                            <a:schemeClr val="tx1"/>
                          </a:solidFill>
                          <a:effectLst/>
                          <a:latin typeface="Cambria" panose="02040503050406030204" pitchFamily="18" charset="0"/>
                          <a:ea typeface="Cambria" panose="02040503050406030204" pitchFamily="18" charset="0"/>
                        </a:rPr>
                        <a:t>MyTestSuite</a:t>
                      </a:r>
                      <a:r>
                        <a:rPr lang="en-US" b="0" dirty="0" smtClean="0">
                          <a:solidFill>
                            <a:schemeClr val="tx1"/>
                          </a:solidFill>
                          <a:effectLst/>
                          <a:latin typeface="Cambria" panose="02040503050406030204" pitchFamily="18" charset="0"/>
                          <a:ea typeface="Cambria" panose="02040503050406030204" pitchFamily="18" charset="0"/>
                        </a:rPr>
                        <a:t>" verbose="1" parallel="tests" thread-count="2" </a:t>
                      </a:r>
                      <a:r>
                        <a:rPr lang="en-US" b="0" dirty="0" err="1" smtClean="0">
                          <a:solidFill>
                            <a:schemeClr val="tx1"/>
                          </a:solidFill>
                          <a:effectLst/>
                          <a:latin typeface="Cambria" panose="02040503050406030204" pitchFamily="18" charset="0"/>
                          <a:ea typeface="Cambria" panose="02040503050406030204" pitchFamily="18" charset="0"/>
                        </a:rPr>
                        <a:t>configfailurepolicy</a:t>
                      </a:r>
                      <a:r>
                        <a:rPr lang="en-US" b="0" dirty="0" smtClean="0">
                          <a:solidFill>
                            <a:schemeClr val="tx1"/>
                          </a:solidFill>
                          <a:effectLst/>
                          <a:latin typeface="Cambria" panose="02040503050406030204" pitchFamily="18" charset="0"/>
                          <a:ea typeface="Cambria" panose="02040503050406030204" pitchFamily="18" charset="0"/>
                        </a:rPr>
                        <a:t>="continue" </a:t>
                      </a: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="false" preserve-order="true" group-by-instances="false" data-provider-thread-count="10" rerun-failed-tests="true"&gt;</a:t>
                      </a:r>
                    </a:p>
                    <a:p>
                      <a:r>
                        <a:rPr lang="en-US" b="0" dirty="0" smtClean="0">
                          <a:solidFill>
                            <a:schemeClr val="tx1"/>
                          </a:solidFill>
                          <a:effectLst/>
                          <a:latin typeface="Cambria" panose="02040503050406030204" pitchFamily="18" charset="0"/>
                          <a:ea typeface="Cambria" panose="02040503050406030204" pitchFamily="18" charset="0"/>
                        </a:rPr>
                        <a:t>	&lt;test name="</a:t>
                      </a:r>
                      <a:r>
                        <a:rPr lang="en-US" b="0" dirty="0" err="1" smtClean="0">
                          <a:solidFill>
                            <a:schemeClr val="tx1"/>
                          </a:solidFill>
                          <a:effectLst/>
                          <a:latin typeface="Cambria" panose="02040503050406030204" pitchFamily="18" charset="0"/>
                          <a:ea typeface="Cambria" panose="02040503050406030204" pitchFamily="18" charset="0"/>
                        </a:rPr>
                        <a:t>MyTest</a:t>
                      </a:r>
                      <a:r>
                        <a:rPr lang="en-US" b="0" dirty="0" smtClean="0">
                          <a:solidFill>
                            <a:schemeClr val="tx1"/>
                          </a:solidFill>
                          <a:effectLst/>
                          <a:latin typeface="Cambria" panose="02040503050406030204" pitchFamily="18" charset="0"/>
                          <a:ea typeface="Cambria" panose="02040503050406030204" pitchFamily="18" charset="0"/>
                        </a:rPr>
                        <a: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&lt;class name="</a:t>
                      </a:r>
                      <a:r>
                        <a:rPr lang="en-US" b="0" dirty="0" err="1" smtClean="0">
                          <a:solidFill>
                            <a:schemeClr val="tx1"/>
                          </a:solidFill>
                          <a:effectLst/>
                          <a:latin typeface="Cambria" panose="02040503050406030204" pitchFamily="18" charset="0"/>
                          <a:ea typeface="Cambria" panose="02040503050406030204" pitchFamily="18" charset="0"/>
                        </a:rPr>
                        <a:t>com.example.tests.MyTestClass</a:t>
                      </a:r>
                      <a:r>
                        <a:rPr lang="en-US" b="0" dirty="0" smtClean="0">
                          <a:solidFill>
                            <a:schemeClr val="tx1"/>
                          </a:solidFill>
                          <a:effectLst/>
                          <a:latin typeface="Cambria" panose="02040503050406030204" pitchFamily="18" charset="0"/>
                          <a:ea typeface="Cambria" panose="02040503050406030204" pitchFamily="18" charset="0"/>
                        </a:rPr>
                        <a: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&lt;/test&gt;</a:t>
                      </a:r>
                    </a:p>
                    <a:p>
                      <a:r>
                        <a:rPr lang="en-US" b="0" dirty="0" smtClean="0">
                          <a:solidFill>
                            <a:schemeClr val="tx1"/>
                          </a:solidFill>
                          <a:effectLst/>
                          <a:latin typeface="Cambria" panose="02040503050406030204" pitchFamily="18" charset="0"/>
                          <a:ea typeface="Cambria" panose="02040503050406030204" pitchFamily="18" charset="0"/>
                        </a:rPr>
                        <a:t>&lt;/suite&gt;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the above example, we have set rerun-failed-tests parameter to true. So, when we run the test suite,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generate testng-failed.xml file in the test output directory, which can be used to re-run the failed test cases.</a:t>
                      </a:r>
                    </a:p>
                  </a:txBody>
                  <a:tcPr>
                    <a:noFill/>
                  </a:tcPr>
                </a:tc>
              </a:tr>
            </a:tbl>
          </a:graphicData>
        </a:graphic>
      </p:graphicFrame>
    </p:spTree>
    <p:extLst>
      <p:ext uri="{BB962C8B-B14F-4D97-AF65-F5344CB8AC3E}">
        <p14:creationId xmlns:p14="http://schemas.microsoft.com/office/powerpoint/2010/main" val="175858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130419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name: This is the name of the test suite, which is used for identification purposes.</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verbose: This attribute determines the level of detail that is displayed in the console output during the test run. The value can be set to either 1 or 2, with 2 providing more detailed output.</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parallel: This attribute specifies how the tests in the suite should be run in parallel. It can be set to one of four options: tests, methods, classes, or instances. When set to tests,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all the tests in parallel, whereas methods will run all the test methods in parallel, classes will run all the classes in parallel, and instances will run all the instances in parallel.</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thread-count: This attribute specifies the number of threads to be used for parallel execution. This is only applicable when the parallel attribute is set to tests, methods, or classes. In the example provided, there are two threads specified for parallel execution.</a:t>
                      </a:r>
                    </a:p>
                  </a:txBody>
                  <a:tcPr>
                    <a:noFill/>
                  </a:tcPr>
                </a:tc>
              </a:tr>
            </a:tbl>
          </a:graphicData>
        </a:graphic>
      </p:graphicFrame>
    </p:spTree>
    <p:extLst>
      <p:ext uri="{BB962C8B-B14F-4D97-AF65-F5344CB8AC3E}">
        <p14:creationId xmlns:p14="http://schemas.microsoft.com/office/powerpoint/2010/main" val="83347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919059"/>
              </p:ext>
            </p:extLst>
          </p:nvPr>
        </p:nvGraphicFramePr>
        <p:xfrm>
          <a:off x="771089" y="719666"/>
          <a:ext cx="10634847" cy="5577840"/>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configfailurepolicy</a:t>
                      </a:r>
                      <a:r>
                        <a:rPr lang="en-US" b="0" dirty="0" smtClean="0">
                          <a:solidFill>
                            <a:schemeClr val="tx1"/>
                          </a:solidFill>
                          <a:effectLst/>
                          <a:latin typeface="Cambria" panose="02040503050406030204" pitchFamily="18" charset="0"/>
                          <a:ea typeface="Cambria" panose="02040503050406030204" pitchFamily="18" charset="0"/>
                        </a:rPr>
                        <a:t>: This attribute determines what action should be taken if there is a failure during the configuration phase (e.g. before/after suite, before/after test, etc.). The value can be set to either skip or continue. If set to skip,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skip all tests in the suite if there is a failure during configuration. If set to continue,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continue with the remaining tests even if there is a failure during configuration.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 This attribute specifies whether to use the </a:t>
                      </a: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 syntax or not. The value can be set to either true or false.</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preserve-order: This attribute determines whether the order in which tests are defined in the suite XML file should be preserved during the test run.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the tests in the order they are defined in the XML file.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the tests in an unspecified order.</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group-by-instances: This attribute determines whether to group the test methods by instances or not.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group test methods that belong to the same instance together.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group test methods by class.</a:t>
                      </a:r>
                    </a:p>
                  </a:txBody>
                  <a:tcPr>
                    <a:noFill/>
                  </a:tcPr>
                </a:tc>
              </a:tr>
            </a:tbl>
          </a:graphicData>
        </a:graphic>
      </p:graphicFrame>
    </p:spTree>
    <p:extLst>
      <p:ext uri="{BB962C8B-B14F-4D97-AF65-F5344CB8AC3E}">
        <p14:creationId xmlns:p14="http://schemas.microsoft.com/office/powerpoint/2010/main" val="52452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605558"/>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data-provider-thread-count: This attribute specifies the number of threads to be used for data provider parallel execution.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rerun-failed-tests: This attribute specifies whether to rerun failed tests or not.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rerun any tests that failed in the first attempt.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not rerun any tests that failed.</a:t>
                      </a:r>
                    </a:p>
                  </a:txBody>
                  <a:tcPr>
                    <a:noFill/>
                  </a:tcPr>
                </a:tc>
              </a:tr>
            </a:tbl>
          </a:graphicData>
        </a:graphic>
      </p:graphicFrame>
    </p:spTree>
    <p:extLst>
      <p:ext uri="{BB962C8B-B14F-4D97-AF65-F5344CB8AC3E}">
        <p14:creationId xmlns:p14="http://schemas.microsoft.com/office/powerpoint/2010/main" val="111893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135774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latin typeface="Cambria" panose="02040503050406030204" pitchFamily="18" charset="0"/>
                          <a:ea typeface="Cambria" panose="02040503050406030204" pitchFamily="18" charset="0"/>
                        </a:rPr>
                        <a:t>TestNG</a:t>
                      </a:r>
                      <a:r>
                        <a:rPr lang="en-US" dirty="0" smtClean="0">
                          <a:solidFill>
                            <a:schemeClr val="accent5">
                              <a:lumMod val="75000"/>
                            </a:schemeClr>
                          </a:solidFill>
                          <a:effectLst/>
                          <a:latin typeface="Cambria" panose="02040503050406030204" pitchFamily="18" charset="0"/>
                          <a:ea typeface="Cambria" panose="02040503050406030204" pitchFamily="18" charset="0"/>
                        </a:rPr>
                        <a:t> Report:</a:t>
                      </a: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provides detailed reports for the test results which makes it easy to analyze the test execution and identify the issues if any.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provide information about the test results such as pass/fail status, time taken for each test, stack traces, etc.</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two types of reports: HTML and XML reports. The HTML report is a graphical representation of the test results, while the XML report is a machine-readable format that can be used for further processing.</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the reports automatically when the test execution is complete. The default location of the HTML report is the test-output directory in the project directory.</a:t>
                      </a:r>
                    </a:p>
                    <a:p>
                      <a:r>
                        <a:rPr lang="en-US" b="0" dirty="0" smtClean="0">
                          <a:solidFill>
                            <a:schemeClr val="tx1"/>
                          </a:solidFill>
                          <a:effectLst/>
                          <a:latin typeface="Cambria" panose="02040503050406030204" pitchFamily="18" charset="0"/>
                          <a:ea typeface="Cambria" panose="02040503050406030204" pitchFamily="18" charset="0"/>
                        </a:rPr>
                        <a:t>The HTML report contains several sections:</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Summary: It provides an overall summary of the test results such as the total number of tests executed, passed, failed, and skipped.</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Configuration Methods: It displays the list of methods annotated with @</a:t>
                      </a:r>
                      <a:r>
                        <a:rPr lang="en-US" b="0" dirty="0" err="1" smtClean="0">
                          <a:solidFill>
                            <a:schemeClr val="tx1"/>
                          </a:solidFill>
                          <a:effectLst/>
                          <a:latin typeface="Cambria" panose="02040503050406030204" pitchFamily="18" charset="0"/>
                          <a:ea typeface="Cambria" panose="02040503050406030204" pitchFamily="18" charset="0"/>
                        </a:rPr>
                        <a:t>BeforeSuite</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AfterSuite</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BeforeTest</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AfterTest</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BeforeClass</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AfterClass</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BeforeMethod</a:t>
                      </a:r>
                      <a:r>
                        <a:rPr lang="en-US" b="0" dirty="0" smtClean="0">
                          <a:solidFill>
                            <a:schemeClr val="tx1"/>
                          </a:solidFill>
                          <a:effectLst/>
                          <a:latin typeface="Cambria" panose="02040503050406030204" pitchFamily="18" charset="0"/>
                          <a:ea typeface="Cambria" panose="02040503050406030204" pitchFamily="18" charset="0"/>
                        </a:rPr>
                        <a:t>, and @</a:t>
                      </a:r>
                      <a:r>
                        <a:rPr lang="en-US" b="0" dirty="0" err="1" smtClean="0">
                          <a:solidFill>
                            <a:schemeClr val="tx1"/>
                          </a:solidFill>
                          <a:effectLst/>
                          <a:latin typeface="Cambria" panose="02040503050406030204" pitchFamily="18" charset="0"/>
                          <a:ea typeface="Cambria" panose="02040503050406030204" pitchFamily="18" charset="0"/>
                        </a:rPr>
                        <a:t>AfterMethod</a:t>
                      </a:r>
                      <a:r>
                        <a:rPr lang="en-US" b="0" dirty="0" smtClean="0">
                          <a:solidFill>
                            <a:schemeClr val="tx1"/>
                          </a:solidFill>
                          <a:effectLst/>
                          <a:latin typeface="Cambria" panose="02040503050406030204" pitchFamily="18" charset="0"/>
                          <a:ea typeface="Cambria" panose="02040503050406030204" pitchFamily="18" charset="0"/>
                        </a:rPr>
                        <a:t> annotations.</a:t>
                      </a:r>
                    </a:p>
                  </a:txBody>
                  <a:tcPr>
                    <a:noFill/>
                  </a:tcPr>
                </a:tc>
              </a:tr>
            </a:tbl>
          </a:graphicData>
        </a:graphic>
      </p:graphicFrame>
    </p:spTree>
    <p:extLst>
      <p:ext uri="{BB962C8B-B14F-4D97-AF65-F5344CB8AC3E}">
        <p14:creationId xmlns:p14="http://schemas.microsoft.com/office/powerpoint/2010/main" val="1364937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216597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latin typeface="Cambria" panose="02040503050406030204" pitchFamily="18" charset="0"/>
                          <a:ea typeface="Cambria" panose="02040503050406030204" pitchFamily="18" charset="0"/>
                        </a:rPr>
                        <a:t>TestNG</a:t>
                      </a:r>
                      <a:r>
                        <a:rPr lang="en-US" dirty="0" smtClean="0">
                          <a:solidFill>
                            <a:schemeClr val="accent5">
                              <a:lumMod val="75000"/>
                            </a:schemeClr>
                          </a:solidFill>
                          <a:effectLst/>
                          <a:latin typeface="Cambria" panose="02040503050406030204" pitchFamily="18" charset="0"/>
                          <a:ea typeface="Cambria" panose="02040503050406030204" pitchFamily="18" charset="0"/>
                        </a:rPr>
                        <a:t> Report:</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Test Cases: It displays the details of each test case executed, including the test case name, description, status, and duration.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Logs: It displays the logs generated during the test execution, which can be useful for debugging purposes.</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Parameters: It displays the parameters passed to each test method.</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Groups: It displays the test groups and the test methods associated with each group.</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Invoked Methods: It displays the list of methods invoked during the test execution.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b="0" dirty="0" smtClean="0">
                          <a:solidFill>
                            <a:schemeClr val="tx1"/>
                          </a:solidFill>
                          <a:effectLst/>
                          <a:latin typeface="Cambria" panose="02040503050406030204" pitchFamily="18" charset="0"/>
                          <a:ea typeface="Cambria" panose="02040503050406030204" pitchFamily="18" charset="0"/>
                        </a:rPr>
                        <a:t>To generate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you can use either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default report or integrate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with a third-party reporting tool such as </a:t>
                      </a:r>
                      <a:r>
                        <a:rPr lang="en-US" b="0" dirty="0" err="1" smtClean="0">
                          <a:solidFill>
                            <a:schemeClr val="tx1"/>
                          </a:solidFill>
                          <a:effectLst/>
                          <a:latin typeface="Cambria" panose="02040503050406030204" pitchFamily="18" charset="0"/>
                          <a:ea typeface="Cambria" panose="02040503050406030204" pitchFamily="18" charset="0"/>
                        </a:rPr>
                        <a:t>ExtentReports</a:t>
                      </a:r>
                      <a:r>
                        <a:rPr lang="en-US" b="0" dirty="0" smtClean="0">
                          <a:solidFill>
                            <a:schemeClr val="tx1"/>
                          </a:solidFill>
                          <a:effectLst/>
                          <a:latin typeface="Cambria" panose="02040503050406030204" pitchFamily="18" charset="0"/>
                          <a:ea typeface="Cambria" panose="02040503050406030204" pitchFamily="18" charset="0"/>
                        </a:rPr>
                        <a:t> or </a:t>
                      </a:r>
                      <a:r>
                        <a:rPr lang="en-US" b="0" dirty="0" err="1" smtClean="0">
                          <a:solidFill>
                            <a:schemeClr val="tx1"/>
                          </a:solidFill>
                          <a:effectLst/>
                          <a:latin typeface="Cambria" panose="02040503050406030204" pitchFamily="18" charset="0"/>
                          <a:ea typeface="Cambria" panose="02040503050406030204" pitchFamily="18" charset="0"/>
                        </a:rPr>
                        <a:t>ReportNG</a:t>
                      </a:r>
                      <a:r>
                        <a:rPr lang="en-US" b="0" dirty="0" smtClean="0">
                          <a:solidFill>
                            <a:schemeClr val="tx1"/>
                          </a:solidFill>
                          <a:effectLst/>
                          <a:latin typeface="Cambria" panose="02040503050406030204" pitchFamily="18" charset="0"/>
                          <a:ea typeface="Cambria" panose="02040503050406030204" pitchFamily="18" charset="0"/>
                        </a:rPr>
                        <a:t>.</a:t>
                      </a:r>
                    </a:p>
                  </a:txBody>
                  <a:tcPr>
                    <a:noFill/>
                  </a:tcPr>
                </a:tc>
              </a:tr>
            </a:tbl>
          </a:graphicData>
        </a:graphic>
      </p:graphicFrame>
    </p:spTree>
    <p:extLst>
      <p:ext uri="{BB962C8B-B14F-4D97-AF65-F5344CB8AC3E}">
        <p14:creationId xmlns:p14="http://schemas.microsoft.com/office/powerpoint/2010/main" val="115544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0764400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b="1"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Summary of this Session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We started by discussing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listeners and how they can be used to perform actions before or after a test case or suite. Then, we moved on to explore the different parameters that can be used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they affect the behavior of the test cases.</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Next, we talked about data providers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they can be used to provide test data to test cases. We also discussed parallel execution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it can be used to speed up test execution.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After that, we delved into assertions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the different types of assert statements that can be used to verify expected results. We also talked about </a:t>
                      </a:r>
                      <a:r>
                        <a:rPr lang="en-US" b="0" dirty="0" err="1" smtClean="0">
                          <a:solidFill>
                            <a:schemeClr val="tx1"/>
                          </a:solidFill>
                          <a:effectLst/>
                          <a:latin typeface="Cambria" panose="02040503050406030204" pitchFamily="18" charset="0"/>
                          <a:ea typeface="Cambria" panose="02040503050406030204" pitchFamily="18" charset="0"/>
                        </a:rPr>
                        <a:t>IRetryAnalyser</a:t>
                      </a:r>
                      <a:r>
                        <a:rPr lang="en-US" b="0" dirty="0" smtClean="0">
                          <a:solidFill>
                            <a:schemeClr val="tx1"/>
                          </a:solidFill>
                          <a:effectLst/>
                          <a:latin typeface="Cambria" panose="02040503050406030204" pitchFamily="18" charset="0"/>
                          <a:ea typeface="Cambria" panose="02040503050406030204" pitchFamily="18" charset="0"/>
                        </a:rPr>
                        <a:t>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which can be used to retry failed test cases.</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Moving on, we explored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and how they can be generated to provide detailed information about the test execution. Finally, we discussed re-running failed test cases using failedTestng.xml and how it can be used to rerun only the failed test cases. Overall, our discussions covered a wide range of topics related to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it can be used to write efficient and reliable automated test cases.</a:t>
                      </a:r>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78366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1707270"/>
              </p:ext>
            </p:extLst>
          </p:nvPr>
        </p:nvGraphicFramePr>
        <p:xfrm>
          <a:off x="780715" y="738917"/>
          <a:ext cx="10577095" cy="5382750"/>
        </p:xfrm>
        <a:graphic>
          <a:graphicData uri="http://schemas.openxmlformats.org/drawingml/2006/table">
            <a:tbl>
              <a:tblPr firstRow="1" bandRow="1">
                <a:tableStyleId>{5C22544A-7EE6-4342-B048-85BDC9FD1C3A}</a:tableStyleId>
              </a:tblPr>
              <a:tblGrid>
                <a:gridCol w="10577095"/>
              </a:tblGrid>
              <a:tr h="5382750">
                <a:tc>
                  <a:txBody>
                    <a:bodyPr/>
                    <a:lstStyle/>
                    <a:p>
                      <a:r>
                        <a:rPr lang="en-US" sz="2400" b="1" i="0" kern="1200"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TestNG</a:t>
                      </a:r>
                      <a:r>
                        <a:rPr lang="en-US" sz="2400" b="1" i="0" kern="1200"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Listeners </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are classes that implement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Listener interfaces. These interfaces allow users to perform custom actions at various points in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lifecycle. Listeners can be used to extend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functionality, such as logging test execution, taking screenshots, or performing cleanup tasks.</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Here are some of the Listener interfaces provided by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IAnnotationTransformer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modify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annotations at runtime. For example, you can use it to set the priority of a test method based on the operating system.</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IRetryAnalyzer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re-run a test method if it fails. For example, if a test fails due to network connectivity issues, you can use this listener to re-run the test.</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ITestListener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perform actions before and after each test case. For example, you can use it to log the start and end of each test, or to take screenshots at each step.</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ISuiteListener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perform actions before and after the entire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suite. For example, you can use it to start and stop a server before and after running the tests.</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IReporter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generate custom reports for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suite. For example, you can use it to generate HTML, XML, or PDF reports.</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Now, let's look at an example of how to use a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Listener. Suppose you want to log the start and end of each test case in your test suite. You can create a custom class that implements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ITestListener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interface:</a:t>
                      </a:r>
                    </a:p>
                    <a:p>
                      <a:endParaRPr lang="en-US"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00372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1386010"/>
              </p:ext>
            </p:extLst>
          </p:nvPr>
        </p:nvGraphicFramePr>
        <p:xfrm>
          <a:off x="780716" y="796669"/>
          <a:ext cx="5052194" cy="5303520"/>
        </p:xfrm>
        <a:graphic>
          <a:graphicData uri="http://schemas.openxmlformats.org/drawingml/2006/table">
            <a:tbl>
              <a:tblPr firstRow="1" bandRow="1">
                <a:tableStyleId>{5C22544A-7EE6-4342-B048-85BDC9FD1C3A}</a:tableStyleId>
              </a:tblPr>
              <a:tblGrid>
                <a:gridCol w="5052194"/>
              </a:tblGrid>
              <a:tr h="2283415">
                <a:tc>
                  <a:txBody>
                    <a:bodyPr/>
                    <a:lstStyle/>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org.testng.ITestContext</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org.testng.ITestListener</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org.testng.ITestResult</a:t>
                      </a:r>
                      <a:r>
                        <a:rPr lang="en-US" sz="1800" b="0" dirty="0" smtClean="0">
                          <a:solidFill>
                            <a:schemeClr val="tx1"/>
                          </a:solidFill>
                          <a:latin typeface="Cambria" panose="02040503050406030204" pitchFamily="18" charset="0"/>
                          <a:ea typeface="Cambria" panose="02040503050406030204" pitchFamily="18" charset="0"/>
                        </a:rPr>
                        <a:t>;</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public class </a:t>
                      </a:r>
                      <a:r>
                        <a:rPr lang="en-US" sz="1800" b="0" dirty="0" err="1" smtClean="0">
                          <a:solidFill>
                            <a:schemeClr val="tx1"/>
                          </a:solidFill>
                          <a:latin typeface="Cambria" panose="02040503050406030204" pitchFamily="18" charset="0"/>
                          <a:ea typeface="Cambria" panose="02040503050406030204" pitchFamily="18" charset="0"/>
                        </a:rPr>
                        <a:t>CustomListener</a:t>
                      </a:r>
                      <a:r>
                        <a:rPr lang="en-US" sz="1800" b="0" dirty="0" smtClean="0">
                          <a:solidFill>
                            <a:schemeClr val="tx1"/>
                          </a:solidFill>
                          <a:latin typeface="Cambria" panose="02040503050406030204" pitchFamily="18" charset="0"/>
                          <a:ea typeface="Cambria" panose="02040503050406030204" pitchFamily="18" charset="0"/>
                        </a:rPr>
                        <a:t> implements </a:t>
                      </a:r>
                      <a:r>
                        <a:rPr lang="en-US" sz="1800" b="0" dirty="0" err="1" smtClean="0">
                          <a:solidFill>
                            <a:schemeClr val="tx1"/>
                          </a:solidFill>
                          <a:latin typeface="Cambria" panose="02040503050406030204" pitchFamily="18" charset="0"/>
                          <a:ea typeface="Cambria" panose="02040503050406030204" pitchFamily="18" charset="0"/>
                        </a:rPr>
                        <a:t>ITestListener</a:t>
                      </a:r>
                      <a:r>
                        <a:rPr lang="en-US" sz="1800" b="0" dirty="0" smtClean="0">
                          <a:solidFill>
                            <a:schemeClr val="tx1"/>
                          </a:solidFill>
                          <a:latin typeface="Cambria" panose="02040503050406030204" pitchFamily="18" charset="0"/>
                          <a:ea typeface="Cambria" panose="02040503050406030204" pitchFamily="18" charset="0"/>
                        </a:rPr>
                        <a:t> {</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  @Override</a:t>
                      </a:r>
                    </a:p>
                    <a:p>
                      <a:r>
                        <a:rPr lang="en-US" sz="1800" b="0" dirty="0" smtClean="0">
                          <a:solidFill>
                            <a:schemeClr val="tx1"/>
                          </a:solidFill>
                          <a:latin typeface="Cambria" panose="02040503050406030204" pitchFamily="18" charset="0"/>
                          <a:ea typeface="Cambria" panose="02040503050406030204" pitchFamily="18" charset="0"/>
                        </a:rPr>
                        <a:t>  public void </a:t>
                      </a:r>
                      <a:r>
                        <a:rPr lang="en-US" sz="1800" b="0" dirty="0" err="1" smtClean="0">
                          <a:solidFill>
                            <a:schemeClr val="tx1"/>
                          </a:solidFill>
                          <a:latin typeface="Cambria" panose="02040503050406030204" pitchFamily="18" charset="0"/>
                          <a:ea typeface="Cambria" panose="02040503050406030204" pitchFamily="18" charset="0"/>
                        </a:rPr>
                        <a:t>onStart</a:t>
                      </a:r>
                      <a:r>
                        <a:rPr lang="en-US" sz="1800" b="0" dirty="0" smtClean="0">
                          <a:solidFill>
                            <a:schemeClr val="tx1"/>
                          </a:solidFill>
                          <a:latin typeface="Cambria" panose="02040503050406030204" pitchFamily="18" charset="0"/>
                          <a:ea typeface="Cambria" panose="02040503050406030204" pitchFamily="18" charset="0"/>
                        </a:rPr>
                        <a:t>(</a:t>
                      </a:r>
                      <a:r>
                        <a:rPr lang="en-US" sz="1800" b="0" dirty="0" err="1" smtClean="0">
                          <a:solidFill>
                            <a:schemeClr val="tx1"/>
                          </a:solidFill>
                          <a:latin typeface="Cambria" panose="02040503050406030204" pitchFamily="18" charset="0"/>
                          <a:ea typeface="Cambria" panose="02040503050406030204" pitchFamily="18" charset="0"/>
                        </a:rPr>
                        <a:t>ITestContext</a:t>
                      </a:r>
                      <a:r>
                        <a:rPr lang="en-US" sz="1800" b="0" dirty="0" smtClean="0">
                          <a:solidFill>
                            <a:schemeClr val="tx1"/>
                          </a:solidFill>
                          <a:latin typeface="Cambria" panose="02040503050406030204" pitchFamily="18" charset="0"/>
                          <a:ea typeface="Cambria" panose="02040503050406030204" pitchFamily="18" charset="0"/>
                        </a:rPr>
                        <a:t> context) {</a:t>
                      </a:r>
                    </a:p>
                    <a:p>
                      <a:r>
                        <a:rPr lang="en-US" sz="1800" b="0" dirty="0" smtClean="0">
                          <a:solidFill>
                            <a:schemeClr val="tx1"/>
                          </a:solidFill>
                          <a:latin typeface="Cambria" panose="02040503050406030204" pitchFamily="18" charset="0"/>
                          <a:ea typeface="Cambria" panose="02040503050406030204" pitchFamily="18" charset="0"/>
                        </a:rPr>
                        <a:t>    </a:t>
                      </a:r>
                      <a:r>
                        <a:rPr lang="en-US" sz="1800" b="0" dirty="0" err="1" smtClean="0">
                          <a:solidFill>
                            <a:schemeClr val="tx1"/>
                          </a:solidFill>
                          <a:latin typeface="Cambria" panose="02040503050406030204" pitchFamily="18" charset="0"/>
                          <a:ea typeface="Cambria" panose="02040503050406030204" pitchFamily="18" charset="0"/>
                        </a:rPr>
                        <a:t>System.out.println</a:t>
                      </a:r>
                      <a:r>
                        <a:rPr lang="en-US" sz="1800" b="0" dirty="0" smtClean="0">
                          <a:solidFill>
                            <a:schemeClr val="tx1"/>
                          </a:solidFill>
                          <a:latin typeface="Cambria" panose="02040503050406030204" pitchFamily="18" charset="0"/>
                          <a:ea typeface="Cambria" panose="02040503050406030204" pitchFamily="18" charset="0"/>
                        </a:rPr>
                        <a:t>("Test Suite started: " + </a:t>
                      </a:r>
                      <a:r>
                        <a:rPr lang="en-US" sz="1800" b="0" dirty="0" err="1" smtClean="0">
                          <a:solidFill>
                            <a:schemeClr val="tx1"/>
                          </a:solidFill>
                          <a:latin typeface="Cambria" panose="02040503050406030204" pitchFamily="18" charset="0"/>
                          <a:ea typeface="Cambria" panose="02040503050406030204" pitchFamily="18" charset="0"/>
                        </a:rPr>
                        <a:t>context.getName</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  }</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  @Override</a:t>
                      </a:r>
                    </a:p>
                    <a:p>
                      <a:r>
                        <a:rPr lang="en-US" sz="1800" b="0" dirty="0" smtClean="0">
                          <a:solidFill>
                            <a:schemeClr val="tx1"/>
                          </a:solidFill>
                          <a:latin typeface="Cambria" panose="02040503050406030204" pitchFamily="18" charset="0"/>
                          <a:ea typeface="Cambria" panose="02040503050406030204" pitchFamily="18" charset="0"/>
                        </a:rPr>
                        <a:t>  public void </a:t>
                      </a:r>
                      <a:r>
                        <a:rPr lang="en-US" sz="1800" b="0" dirty="0" err="1" smtClean="0">
                          <a:solidFill>
                            <a:schemeClr val="tx1"/>
                          </a:solidFill>
                          <a:latin typeface="Cambria" panose="02040503050406030204" pitchFamily="18" charset="0"/>
                          <a:ea typeface="Cambria" panose="02040503050406030204" pitchFamily="18" charset="0"/>
                        </a:rPr>
                        <a:t>onTestStart</a:t>
                      </a:r>
                      <a:r>
                        <a:rPr lang="en-US" sz="1800" b="0" dirty="0" smtClean="0">
                          <a:solidFill>
                            <a:schemeClr val="tx1"/>
                          </a:solidFill>
                          <a:latin typeface="Cambria" panose="02040503050406030204" pitchFamily="18" charset="0"/>
                          <a:ea typeface="Cambria" panose="02040503050406030204" pitchFamily="18" charset="0"/>
                        </a:rPr>
                        <a:t>(</a:t>
                      </a:r>
                      <a:r>
                        <a:rPr lang="en-US" sz="1800" b="0" dirty="0" err="1" smtClean="0">
                          <a:solidFill>
                            <a:schemeClr val="tx1"/>
                          </a:solidFill>
                          <a:latin typeface="Cambria" panose="02040503050406030204" pitchFamily="18" charset="0"/>
                          <a:ea typeface="Cambria" panose="02040503050406030204" pitchFamily="18" charset="0"/>
                        </a:rPr>
                        <a:t>ITestResult</a:t>
                      </a:r>
                      <a:r>
                        <a:rPr lang="en-US" sz="1800" b="0" dirty="0" smtClean="0">
                          <a:solidFill>
                            <a:schemeClr val="tx1"/>
                          </a:solidFill>
                          <a:latin typeface="Cambria" panose="02040503050406030204" pitchFamily="18" charset="0"/>
                          <a:ea typeface="Cambria" panose="02040503050406030204" pitchFamily="18" charset="0"/>
                        </a:rPr>
                        <a:t> result) {</a:t>
                      </a:r>
                    </a:p>
                    <a:p>
                      <a:r>
                        <a:rPr lang="en-US" sz="1800" b="0" dirty="0" smtClean="0">
                          <a:solidFill>
                            <a:schemeClr val="tx1"/>
                          </a:solidFill>
                          <a:latin typeface="Cambria" panose="02040503050406030204" pitchFamily="18" charset="0"/>
                          <a:ea typeface="Cambria" panose="02040503050406030204" pitchFamily="18" charset="0"/>
                        </a:rPr>
                        <a:t>    </a:t>
                      </a:r>
                      <a:r>
                        <a:rPr lang="en-US" sz="1800" b="0" dirty="0" err="1" smtClean="0">
                          <a:solidFill>
                            <a:schemeClr val="tx1"/>
                          </a:solidFill>
                          <a:latin typeface="Cambria" panose="02040503050406030204" pitchFamily="18" charset="0"/>
                          <a:ea typeface="Cambria" panose="02040503050406030204" pitchFamily="18" charset="0"/>
                        </a:rPr>
                        <a:t>System.out.println</a:t>
                      </a:r>
                      <a:r>
                        <a:rPr lang="en-US" sz="1800" b="0" dirty="0" smtClean="0">
                          <a:solidFill>
                            <a:schemeClr val="tx1"/>
                          </a:solidFill>
                          <a:latin typeface="Cambria" panose="02040503050406030204" pitchFamily="18" charset="0"/>
                          <a:ea typeface="Cambria" panose="02040503050406030204" pitchFamily="18" charset="0"/>
                        </a:rPr>
                        <a:t>("Test Case started: " + </a:t>
                      </a:r>
                      <a:r>
                        <a:rPr lang="en-US" sz="1800" b="0" dirty="0" err="1" smtClean="0">
                          <a:solidFill>
                            <a:schemeClr val="tx1"/>
                          </a:solidFill>
                          <a:latin typeface="Cambria" panose="02040503050406030204" pitchFamily="18" charset="0"/>
                          <a:ea typeface="Cambria" panose="02040503050406030204" pitchFamily="18" charset="0"/>
                        </a:rPr>
                        <a:t>result.getName</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  }</a:t>
                      </a:r>
                    </a:p>
                    <a:p>
                      <a:endParaRPr lang="en-US" sz="900" b="0" dirty="0" smtClean="0">
                        <a:solidFill>
                          <a:schemeClr val="tx1"/>
                        </a:solidFill>
                        <a:latin typeface="Cambria" panose="02040503050406030204" pitchFamily="18" charset="0"/>
                        <a:ea typeface="Cambria" panose="02040503050406030204" pitchFamily="18" charset="0"/>
                      </a:endParaRPr>
                    </a:p>
                    <a:p>
                      <a:endParaRPr lang="en-US" sz="9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44558427"/>
              </p:ext>
            </p:extLst>
          </p:nvPr>
        </p:nvGraphicFramePr>
        <p:xfrm>
          <a:off x="5928628" y="804690"/>
          <a:ext cx="5052194" cy="5013960"/>
        </p:xfrm>
        <a:graphic>
          <a:graphicData uri="http://schemas.openxmlformats.org/drawingml/2006/table">
            <a:tbl>
              <a:tblPr firstRow="1" bandRow="1">
                <a:tableStyleId>{5C22544A-7EE6-4342-B048-85BDC9FD1C3A}</a:tableStyleId>
              </a:tblPr>
              <a:tblGrid>
                <a:gridCol w="5052194"/>
              </a:tblGrid>
              <a:tr h="2283415">
                <a:tc>
                  <a:txBody>
                    <a:bodyPr/>
                    <a:lstStyle/>
                    <a:p>
                      <a:r>
                        <a:rPr lang="en-US" sz="1700" b="0" dirty="0" smtClean="0">
                          <a:solidFill>
                            <a:schemeClr val="tx1"/>
                          </a:solidFill>
                          <a:latin typeface="Cambria" panose="02040503050406030204" pitchFamily="18" charset="0"/>
                          <a:ea typeface="Cambria" panose="02040503050406030204" pitchFamily="18" charset="0"/>
                        </a:rPr>
                        <a:t>@Override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onTestFailure</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ITestResult</a:t>
                      </a:r>
                      <a:r>
                        <a:rPr lang="en-US" sz="1700" b="0" dirty="0" smtClean="0">
                          <a:solidFill>
                            <a:schemeClr val="tx1"/>
                          </a:solidFill>
                          <a:latin typeface="Cambria" panose="02040503050406030204" pitchFamily="18" charset="0"/>
                          <a:ea typeface="Cambria" panose="02040503050406030204" pitchFamily="18" charset="0"/>
                        </a:rPr>
                        <a:t> result)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Case failed: " + </a:t>
                      </a:r>
                      <a:r>
                        <a:rPr lang="en-US" sz="1700" b="0" dirty="0" err="1" smtClean="0">
                          <a:solidFill>
                            <a:schemeClr val="tx1"/>
                          </a:solidFill>
                          <a:latin typeface="Cambria" panose="02040503050406030204" pitchFamily="18" charset="0"/>
                          <a:ea typeface="Cambria" panose="02040503050406030204" pitchFamily="18" charset="0"/>
                        </a:rPr>
                        <a:t>result.getName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endParaRPr lang="en-US" sz="1700" b="0" dirty="0" smtClean="0">
                        <a:solidFill>
                          <a:schemeClr val="tx1"/>
                        </a:solidFill>
                        <a:latin typeface="Cambria" panose="02040503050406030204" pitchFamily="18" charset="0"/>
                        <a:ea typeface="Cambria" panose="02040503050406030204" pitchFamily="18" charset="0"/>
                      </a:endParaRPr>
                    </a:p>
                    <a:p>
                      <a:r>
                        <a:rPr lang="en-US" sz="1700" b="0" dirty="0" smtClean="0">
                          <a:solidFill>
                            <a:schemeClr val="tx1"/>
                          </a:solidFill>
                          <a:latin typeface="Cambria" panose="02040503050406030204" pitchFamily="18" charset="0"/>
                          <a:ea typeface="Cambria" panose="02040503050406030204" pitchFamily="18" charset="0"/>
                        </a:rPr>
                        <a:t>  @Override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onTestSkipped</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ITestResult</a:t>
                      </a:r>
                      <a:r>
                        <a:rPr lang="en-US" sz="1700" b="0" dirty="0" smtClean="0">
                          <a:solidFill>
                            <a:schemeClr val="tx1"/>
                          </a:solidFill>
                          <a:latin typeface="Cambria" panose="02040503050406030204" pitchFamily="18" charset="0"/>
                          <a:ea typeface="Cambria" panose="02040503050406030204" pitchFamily="18" charset="0"/>
                        </a:rPr>
                        <a:t> result)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Case skipped: " + </a:t>
                      </a:r>
                      <a:r>
                        <a:rPr lang="en-US" sz="1700" b="0" dirty="0" err="1" smtClean="0">
                          <a:solidFill>
                            <a:schemeClr val="tx1"/>
                          </a:solidFill>
                          <a:latin typeface="Cambria" panose="02040503050406030204" pitchFamily="18" charset="0"/>
                          <a:ea typeface="Cambria" panose="02040503050406030204" pitchFamily="18" charset="0"/>
                        </a:rPr>
                        <a:t>result.getName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endParaRPr lang="en-US" sz="1700" b="0" dirty="0" smtClean="0">
                        <a:solidFill>
                          <a:schemeClr val="tx1"/>
                        </a:solidFill>
                        <a:latin typeface="Cambria" panose="02040503050406030204" pitchFamily="18" charset="0"/>
                        <a:ea typeface="Cambria" panose="02040503050406030204" pitchFamily="18" charset="0"/>
                      </a:endParaRPr>
                    </a:p>
                    <a:p>
                      <a:r>
                        <a:rPr lang="en-US" sz="1700" b="0" dirty="0" smtClean="0">
                          <a:solidFill>
                            <a:schemeClr val="tx1"/>
                          </a:solidFill>
                          <a:latin typeface="Cambria" panose="02040503050406030204" pitchFamily="18" charset="0"/>
                          <a:ea typeface="Cambria" panose="02040503050406030204" pitchFamily="18" charset="0"/>
                        </a:rPr>
                        <a:t>  @Override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onFinish</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ITestContext</a:t>
                      </a:r>
                      <a:r>
                        <a:rPr lang="en-US" sz="1700" b="0" dirty="0" smtClean="0">
                          <a:solidFill>
                            <a:schemeClr val="tx1"/>
                          </a:solidFill>
                          <a:latin typeface="Cambria" panose="02040503050406030204" pitchFamily="18" charset="0"/>
                          <a:ea typeface="Cambria" panose="02040503050406030204" pitchFamily="18" charset="0"/>
                        </a:rPr>
                        <a:t> context)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Suite finished: " + </a:t>
                      </a:r>
                      <a:r>
                        <a:rPr lang="en-US" sz="1700" b="0" dirty="0" err="1" smtClean="0">
                          <a:solidFill>
                            <a:schemeClr val="tx1"/>
                          </a:solidFill>
                          <a:latin typeface="Cambria" panose="02040503050406030204" pitchFamily="18" charset="0"/>
                          <a:ea typeface="Cambria" panose="02040503050406030204" pitchFamily="18" charset="0"/>
                        </a:rPr>
                        <a:t>context.getName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r>
                        <a:rPr lang="en-US" sz="1700" b="0" dirty="0" smtClean="0">
                          <a:solidFill>
                            <a:schemeClr val="tx1"/>
                          </a:solidFill>
                          <a:latin typeface="Cambria" panose="02040503050406030204" pitchFamily="18" charset="0"/>
                          <a:ea typeface="Cambria" panose="02040503050406030204" pitchFamily="18" charset="0"/>
                        </a:rPr>
                        <a:t>}</a:t>
                      </a:r>
                    </a:p>
                    <a:p>
                      <a:endParaRPr lang="en-US" sz="1700" b="0" dirty="0">
                        <a:solidFill>
                          <a:schemeClr val="tx1"/>
                        </a:solidFill>
                      </a:endParaRPr>
                    </a:p>
                  </a:txBody>
                  <a:tcPr>
                    <a:noFill/>
                  </a:tcPr>
                </a:tc>
              </a:tr>
            </a:tbl>
          </a:graphicData>
        </a:graphic>
      </p:graphicFrame>
    </p:spTree>
    <p:extLst>
      <p:ext uri="{BB962C8B-B14F-4D97-AF65-F5344CB8AC3E}">
        <p14:creationId xmlns:p14="http://schemas.microsoft.com/office/powerpoint/2010/main" val="248353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5338042"/>
              </p:ext>
            </p:extLst>
          </p:nvPr>
        </p:nvGraphicFramePr>
        <p:xfrm>
          <a:off x="780715" y="690791"/>
          <a:ext cx="10567469" cy="5577840"/>
        </p:xfrm>
        <a:graphic>
          <a:graphicData uri="http://schemas.openxmlformats.org/drawingml/2006/table">
            <a:tbl>
              <a:tblPr firstRow="1" bandRow="1">
                <a:tableStyleId>{5C22544A-7EE6-4342-B048-85BDC9FD1C3A}</a:tableStyleId>
              </a:tblPr>
              <a:tblGrid>
                <a:gridCol w="10567469"/>
              </a:tblGrid>
              <a:tr h="5353874">
                <a:tc>
                  <a:txBody>
                    <a:bodyPr/>
                    <a:lstStyle/>
                    <a:p>
                      <a:r>
                        <a:rPr lang="en-US" b="0" dirty="0" smtClean="0">
                          <a:solidFill>
                            <a:schemeClr val="tx1"/>
                          </a:solidFill>
                          <a:latin typeface="Cambria" panose="02040503050406030204" pitchFamily="18" charset="0"/>
                          <a:ea typeface="Cambria" panose="02040503050406030204" pitchFamily="18" charset="0"/>
                        </a:rPr>
                        <a:t>In this example, we have overridden the methods of the </a:t>
                      </a:r>
                      <a:r>
                        <a:rPr lang="en-US" b="0" dirty="0" err="1" smtClean="0">
                          <a:solidFill>
                            <a:schemeClr val="tx1"/>
                          </a:solidFill>
                          <a:latin typeface="Cambria" panose="02040503050406030204" pitchFamily="18" charset="0"/>
                          <a:ea typeface="Cambria" panose="02040503050406030204" pitchFamily="18" charset="0"/>
                        </a:rPr>
                        <a:t>ITestListener</a:t>
                      </a:r>
                      <a:r>
                        <a:rPr lang="en-US" b="0" dirty="0" smtClean="0">
                          <a:solidFill>
                            <a:schemeClr val="tx1"/>
                          </a:solidFill>
                          <a:latin typeface="Cambria" panose="02040503050406030204" pitchFamily="18" charset="0"/>
                          <a:ea typeface="Cambria" panose="02040503050406030204" pitchFamily="18" charset="0"/>
                        </a:rPr>
                        <a:t> interface to log the start and end of each test case. Once you have implemented your custom listener, you can add it to your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by specifying it in the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XML file:</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&lt;!DOCTYPE suite SYSTEM "http://testng.org/testng-1.0.dtd"&gt;</a:t>
                      </a:r>
                    </a:p>
                    <a:p>
                      <a:r>
                        <a:rPr lang="en-US" b="0" dirty="0" smtClean="0">
                          <a:solidFill>
                            <a:schemeClr val="tx1"/>
                          </a:solidFill>
                          <a:latin typeface="Cambria" panose="02040503050406030204" pitchFamily="18" charset="0"/>
                          <a:ea typeface="Cambria" panose="02040503050406030204" pitchFamily="18" charset="0"/>
                        </a:rPr>
                        <a:t>&lt;suite name="My Test Suite"&gt;</a:t>
                      </a:r>
                    </a:p>
                    <a:p>
                      <a:r>
                        <a:rPr lang="en-US" b="0" dirty="0" smtClean="0">
                          <a:solidFill>
                            <a:schemeClr val="tx1"/>
                          </a:solidFill>
                          <a:latin typeface="Cambria" panose="02040503050406030204" pitchFamily="18" charset="0"/>
                          <a:ea typeface="Cambria" panose="02040503050406030204" pitchFamily="18" charset="0"/>
                        </a:rPr>
                        <a:t>  &lt;listeners&gt;</a:t>
                      </a:r>
                    </a:p>
                    <a:p>
                      <a:r>
                        <a:rPr lang="en-US" b="0" dirty="0" smtClean="0">
                          <a:solidFill>
                            <a:schemeClr val="tx1"/>
                          </a:solidFill>
                          <a:latin typeface="Cambria" panose="02040503050406030204" pitchFamily="18" charset="0"/>
                          <a:ea typeface="Cambria" panose="02040503050406030204" pitchFamily="18" charset="0"/>
                        </a:rPr>
                        <a:t>    &lt;listener class-name="</a:t>
                      </a:r>
                      <a:r>
                        <a:rPr lang="en-US" b="0" dirty="0" err="1" smtClean="0">
                          <a:solidFill>
                            <a:schemeClr val="tx1"/>
                          </a:solidFill>
                          <a:latin typeface="Cambria" panose="02040503050406030204" pitchFamily="18" charset="0"/>
                          <a:ea typeface="Cambria" panose="02040503050406030204" pitchFamily="18" charset="0"/>
                        </a:rPr>
                        <a:t>com.example.CustomListener</a:t>
                      </a:r>
                      <a:r>
                        <a:rPr lang="en-US" b="0" dirty="0" smtClean="0">
                          <a:solidFill>
                            <a:schemeClr val="tx1"/>
                          </a:solidFill>
                          <a:latin typeface="Cambria" panose="02040503050406030204" pitchFamily="18" charset="0"/>
                          <a:ea typeface="Cambria" panose="02040503050406030204" pitchFamily="18" charset="0"/>
                        </a:rPr>
                        <a:t>" /&gt;</a:t>
                      </a:r>
                    </a:p>
                    <a:p>
                      <a:r>
                        <a:rPr lang="en-US" b="0" dirty="0" smtClean="0">
                          <a:solidFill>
                            <a:schemeClr val="tx1"/>
                          </a:solidFill>
                          <a:latin typeface="Cambria" panose="02040503050406030204" pitchFamily="18" charset="0"/>
                          <a:ea typeface="Cambria" panose="02040503050406030204" pitchFamily="18" charset="0"/>
                        </a:rPr>
                        <a:t>  &lt;/listeners&gt;</a:t>
                      </a:r>
                    </a:p>
                    <a:p>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&lt;test name="My Test Case"&gt;</a:t>
                      </a:r>
                    </a:p>
                    <a:p>
                      <a:r>
                        <a:rPr lang="en-US" b="0" dirty="0" smtClean="0">
                          <a:solidFill>
                            <a:schemeClr val="tx1"/>
                          </a:solidFill>
                          <a:latin typeface="Cambria" panose="02040503050406030204" pitchFamily="18" charset="0"/>
                          <a:ea typeface="Cambria" panose="02040503050406030204" pitchFamily="18" charset="0"/>
                        </a:rPr>
                        <a:t>    &lt;!--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test configuration goes here --&gt;</a:t>
                      </a:r>
                    </a:p>
                    <a:p>
                      <a:r>
                        <a:rPr lang="en-US" b="0" dirty="0" smtClean="0">
                          <a:solidFill>
                            <a:schemeClr val="tx1"/>
                          </a:solidFill>
                          <a:latin typeface="Cambria" panose="02040503050406030204" pitchFamily="18" charset="0"/>
                          <a:ea typeface="Cambria" panose="02040503050406030204" pitchFamily="18" charset="0"/>
                        </a:rPr>
                        <a:t>  &lt;/test&gt;</a:t>
                      </a:r>
                    </a:p>
                    <a:p>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&lt;!-- Additional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tests go here --&gt;</a:t>
                      </a:r>
                    </a:p>
                    <a:p>
                      <a:r>
                        <a:rPr lang="en-US" b="0" dirty="0" smtClean="0">
                          <a:solidFill>
                            <a:schemeClr val="tx1"/>
                          </a:solidFill>
                          <a:latin typeface="Cambria" panose="02040503050406030204" pitchFamily="18" charset="0"/>
                          <a:ea typeface="Cambria" panose="02040503050406030204" pitchFamily="18" charset="0"/>
                        </a:rPr>
                        <a:t>&lt;/suite&gt;</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this example, we have added the </a:t>
                      </a:r>
                      <a:r>
                        <a:rPr lang="en-US" b="0" dirty="0" err="1" smtClean="0">
                          <a:solidFill>
                            <a:schemeClr val="tx1"/>
                          </a:solidFill>
                          <a:latin typeface="Cambria" panose="02040503050406030204" pitchFamily="18" charset="0"/>
                          <a:ea typeface="Cambria" panose="02040503050406030204" pitchFamily="18" charset="0"/>
                        </a:rPr>
                        <a:t>CustomListener</a:t>
                      </a:r>
                      <a:r>
                        <a:rPr lang="en-US" b="0" dirty="0" smtClean="0">
                          <a:solidFill>
                            <a:schemeClr val="tx1"/>
                          </a:solidFill>
                          <a:latin typeface="Cambria" panose="02040503050406030204" pitchFamily="18" charset="0"/>
                          <a:ea typeface="Cambria" panose="02040503050406030204" pitchFamily="18" charset="0"/>
                        </a:rPr>
                        <a:t> class to 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by specifying its class name in the &lt;listener&gt; tag. Now, when you run your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the </a:t>
                      </a:r>
                      <a:r>
                        <a:rPr lang="en-US" b="0" dirty="0" err="1" smtClean="0">
                          <a:solidFill>
                            <a:schemeClr val="tx1"/>
                          </a:solidFill>
                          <a:latin typeface="Cambria" panose="02040503050406030204" pitchFamily="18" charset="0"/>
                          <a:ea typeface="Cambria" panose="02040503050406030204" pitchFamily="18" charset="0"/>
                        </a:rPr>
                        <a:t>CustomListener</a:t>
                      </a:r>
                      <a:r>
                        <a:rPr lang="en-US" b="0" dirty="0" smtClean="0">
                          <a:solidFill>
                            <a:schemeClr val="tx1"/>
                          </a:solidFill>
                          <a:latin typeface="Cambria" panose="02040503050406030204" pitchFamily="18" charset="0"/>
                          <a:ea typeface="Cambria" panose="02040503050406030204" pitchFamily="18" charset="0"/>
                        </a:rPr>
                        <a:t> will be called at the appropriate points in the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lifecycle.</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09996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776015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tx1"/>
                        </a:solidFill>
                        <a:latin typeface="Cambria" panose="02040503050406030204" pitchFamily="18" charset="0"/>
                        <a:ea typeface="Cambria" panose="02040503050406030204" pitchFamily="18" charset="0"/>
                      </a:endParaRPr>
                    </a:p>
                    <a:p>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allows us to pass parameters to our test methods using the @Parameters annotation. This is useful when we want to execute the same test method with different sets of data.</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Here's an example of how we can use @Parameters in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a:t>
                      </a:r>
                    </a:p>
                    <a:p>
                      <a:r>
                        <a:rPr lang="en-US" b="1" dirty="0" smtClean="0">
                          <a:solidFill>
                            <a:schemeClr val="tx1"/>
                          </a:solidFill>
                          <a:latin typeface="Cambria" panose="02040503050406030204" pitchFamily="18" charset="0"/>
                          <a:ea typeface="Cambria" panose="02040503050406030204" pitchFamily="18" charset="0"/>
                        </a:rPr>
                        <a:t>@Test</a:t>
                      </a:r>
                    </a:p>
                    <a:p>
                      <a:r>
                        <a:rPr lang="en-US" b="1" dirty="0" smtClean="0">
                          <a:solidFill>
                            <a:schemeClr val="tx1"/>
                          </a:solidFill>
                          <a:latin typeface="Cambria" panose="02040503050406030204" pitchFamily="18" charset="0"/>
                          <a:ea typeface="Cambria" panose="02040503050406030204" pitchFamily="18" charset="0"/>
                        </a:rPr>
                        <a:t>@Parameters({"username", "password"})</a:t>
                      </a:r>
                    </a:p>
                    <a:p>
                      <a:r>
                        <a:rPr lang="en-US" b="1" dirty="0" smtClean="0">
                          <a:solidFill>
                            <a:schemeClr val="tx1"/>
                          </a:solidFill>
                          <a:latin typeface="Cambria" panose="02040503050406030204" pitchFamily="18" charset="0"/>
                          <a:ea typeface="Cambria" panose="02040503050406030204" pitchFamily="18" charset="0"/>
                        </a:rPr>
                        <a:t>public void </a:t>
                      </a:r>
                      <a:r>
                        <a:rPr lang="en-US" b="1" dirty="0" err="1" smtClean="0">
                          <a:solidFill>
                            <a:schemeClr val="tx1"/>
                          </a:solidFill>
                          <a:latin typeface="Cambria" panose="02040503050406030204" pitchFamily="18" charset="0"/>
                          <a:ea typeface="Cambria" panose="02040503050406030204" pitchFamily="18" charset="0"/>
                        </a:rPr>
                        <a:t>loginTest</a:t>
                      </a:r>
                      <a:r>
                        <a:rPr lang="en-US" b="1" dirty="0" smtClean="0">
                          <a:solidFill>
                            <a:schemeClr val="tx1"/>
                          </a:solidFill>
                          <a:latin typeface="Cambria" panose="02040503050406030204" pitchFamily="18" charset="0"/>
                          <a:ea typeface="Cambria" panose="02040503050406030204" pitchFamily="18" charset="0"/>
                        </a:rPr>
                        <a:t>(String username, String password) {</a:t>
                      </a:r>
                    </a:p>
                    <a:p>
                      <a:r>
                        <a:rPr lang="en-US" b="1" dirty="0" smtClean="0">
                          <a:solidFill>
                            <a:schemeClr val="tx1"/>
                          </a:solidFill>
                          <a:latin typeface="Cambria" panose="02040503050406030204" pitchFamily="18" charset="0"/>
                          <a:ea typeface="Cambria" panose="02040503050406030204" pitchFamily="18" charset="0"/>
                        </a:rPr>
                        <a:t>   // test logic using the provided username and password</a:t>
                      </a:r>
                    </a:p>
                    <a:p>
                      <a:r>
                        <a:rPr lang="en-US" b="1" dirty="0" smtClean="0">
                          <a:solidFill>
                            <a:schemeClr val="tx1"/>
                          </a:solidFill>
                          <a:latin typeface="Cambria" panose="02040503050406030204" pitchFamily="18" charset="0"/>
                          <a:ea typeface="Cambria" panose="02040503050406030204" pitchFamily="18" charset="0"/>
                        </a:rPr>
                        <a:t>}</a:t>
                      </a:r>
                    </a:p>
                    <a:p>
                      <a:endParaRPr lang="en-US"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the above example, we have a test method called </a:t>
                      </a:r>
                      <a:r>
                        <a:rPr lang="en-US" b="0" dirty="0" err="1" smtClean="0">
                          <a:solidFill>
                            <a:schemeClr val="tx1"/>
                          </a:solidFill>
                          <a:latin typeface="Cambria" panose="02040503050406030204" pitchFamily="18" charset="0"/>
                          <a:ea typeface="Cambria" panose="02040503050406030204" pitchFamily="18" charset="0"/>
                        </a:rPr>
                        <a:t>loginTest</a:t>
                      </a:r>
                      <a:r>
                        <a:rPr lang="en-US" b="0" dirty="0" smtClean="0">
                          <a:solidFill>
                            <a:schemeClr val="tx1"/>
                          </a:solidFill>
                          <a:latin typeface="Cambria" panose="02040503050406030204" pitchFamily="18" charset="0"/>
                          <a:ea typeface="Cambria" panose="02040503050406030204" pitchFamily="18" charset="0"/>
                        </a:rPr>
                        <a:t> that accepts two parameters - username and password. These parameters are defined in a separate method or testng.xml file.</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1949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158502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We can define the values of these parameters in our testng.xml file like so:</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&lt;test name="Login Tests"&gt;</a:t>
                      </a:r>
                    </a:p>
                    <a:p>
                      <a:r>
                        <a:rPr lang="en-US" dirty="0" smtClean="0">
                          <a:solidFill>
                            <a:schemeClr val="tx1"/>
                          </a:solidFill>
                          <a:latin typeface="Cambria" panose="02040503050406030204" pitchFamily="18" charset="0"/>
                          <a:ea typeface="Cambria" panose="02040503050406030204" pitchFamily="18" charset="0"/>
                        </a:rPr>
                        <a:t>   &lt;parameter name="username" value="testuser1"/&gt;</a:t>
                      </a:r>
                    </a:p>
                    <a:p>
                      <a:r>
                        <a:rPr lang="en-US" dirty="0" smtClean="0">
                          <a:solidFill>
                            <a:schemeClr val="tx1"/>
                          </a:solidFill>
                          <a:latin typeface="Cambria" panose="02040503050406030204" pitchFamily="18" charset="0"/>
                          <a:ea typeface="Cambria" panose="02040503050406030204" pitchFamily="18" charset="0"/>
                        </a:rPr>
                        <a:t>   &lt;parameter name="password" value="testpass1"/&gt;</a:t>
                      </a:r>
                    </a:p>
                    <a:p>
                      <a:r>
                        <a:rPr lang="en-US" dirty="0" smtClean="0">
                          <a:solidFill>
                            <a:schemeClr val="tx1"/>
                          </a:solidFill>
                          <a:latin typeface="Cambria" panose="02040503050406030204" pitchFamily="18" charset="0"/>
                          <a:ea typeface="Cambria" panose="02040503050406030204" pitchFamily="18" charset="0"/>
                        </a:rPr>
                        <a:t>   &lt;classes&gt;</a:t>
                      </a:r>
                    </a:p>
                    <a:p>
                      <a:r>
                        <a:rPr lang="en-US" dirty="0" smtClean="0">
                          <a:solidFill>
                            <a:schemeClr val="tx1"/>
                          </a:solidFill>
                          <a:latin typeface="Cambria" panose="02040503050406030204" pitchFamily="18" charset="0"/>
                          <a:ea typeface="Cambria" panose="02040503050406030204" pitchFamily="18" charset="0"/>
                        </a:rPr>
                        <a:t>      &lt;class name="</a:t>
                      </a:r>
                      <a:r>
                        <a:rPr lang="en-US" dirty="0" err="1" smtClean="0">
                          <a:solidFill>
                            <a:schemeClr val="tx1"/>
                          </a:solidFill>
                          <a:latin typeface="Cambria" panose="02040503050406030204" pitchFamily="18" charset="0"/>
                          <a:ea typeface="Cambria" panose="02040503050406030204" pitchFamily="18" charset="0"/>
                        </a:rPr>
                        <a:t>com.example.LoginTests</a:t>
                      </a:r>
                      <a:r>
                        <a:rPr lang="en-US" dirty="0" smtClean="0">
                          <a:solidFill>
                            <a:schemeClr val="tx1"/>
                          </a:solidFill>
                          <a:latin typeface="Cambria" panose="02040503050406030204" pitchFamily="18" charset="0"/>
                          <a:ea typeface="Cambria" panose="02040503050406030204" pitchFamily="18" charset="0"/>
                        </a:rPr>
                        <a:t>"/&gt;</a:t>
                      </a:r>
                    </a:p>
                    <a:p>
                      <a:r>
                        <a:rPr lang="en-US" dirty="0" smtClean="0">
                          <a:solidFill>
                            <a:schemeClr val="tx1"/>
                          </a:solidFill>
                          <a:latin typeface="Cambria" panose="02040503050406030204" pitchFamily="18" charset="0"/>
                          <a:ea typeface="Cambria" panose="02040503050406030204" pitchFamily="18" charset="0"/>
                        </a:rPr>
                        <a:t>   &lt;/classes&gt;</a:t>
                      </a:r>
                    </a:p>
                    <a:p>
                      <a:r>
                        <a:rPr lang="en-US" dirty="0" smtClean="0">
                          <a:solidFill>
                            <a:schemeClr val="tx1"/>
                          </a:solidFill>
                          <a:latin typeface="Cambria" panose="02040503050406030204" pitchFamily="18" charset="0"/>
                          <a:ea typeface="Cambria" panose="02040503050406030204" pitchFamily="18" charset="0"/>
                        </a:rPr>
                        <a:t>&lt;/test&gt;</a:t>
                      </a:r>
                    </a:p>
                    <a:p>
                      <a:endParaRPr lang="en-US"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the above example, we have defined two parameters - username and password - with their respective values.</a:t>
                      </a:r>
                    </a:p>
                  </a:txBody>
                  <a:tcPr>
                    <a:noFill/>
                  </a:tcPr>
                </a:tc>
              </a:tr>
            </a:tbl>
          </a:graphicData>
        </a:graphic>
      </p:graphicFrame>
    </p:spTree>
    <p:extLst>
      <p:ext uri="{BB962C8B-B14F-4D97-AF65-F5344CB8AC3E}">
        <p14:creationId xmlns:p14="http://schemas.microsoft.com/office/powerpoint/2010/main" val="326814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351116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We can also pass parameters using a method that returns a two-dimensional array of objects, as shown below:</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a:t>
                      </a:r>
                      <a:r>
                        <a:rPr lang="en-US" dirty="0" err="1" smtClean="0">
                          <a:solidFill>
                            <a:schemeClr val="tx1"/>
                          </a:solidFill>
                          <a:latin typeface="Cambria" panose="02040503050406030204" pitchFamily="18" charset="0"/>
                          <a:ea typeface="Cambria" panose="02040503050406030204" pitchFamily="18" charset="0"/>
                        </a:rPr>
                        <a:t>DataProvider</a:t>
                      </a:r>
                      <a:r>
                        <a:rPr lang="en-US" dirty="0" smtClean="0">
                          <a:solidFill>
                            <a:schemeClr val="tx1"/>
                          </a:solidFill>
                          <a:latin typeface="Cambria" panose="02040503050406030204" pitchFamily="18" charset="0"/>
                          <a:ea typeface="Cambria" panose="02040503050406030204" pitchFamily="18" charset="0"/>
                        </a:rPr>
                        <a:t>(name = "</a:t>
                      </a:r>
                      <a:r>
                        <a:rPr lang="en-US" dirty="0" err="1" smtClean="0">
                          <a:solidFill>
                            <a:schemeClr val="tx1"/>
                          </a:solidFill>
                          <a:latin typeface="Cambria" panose="02040503050406030204" pitchFamily="18" charset="0"/>
                          <a:ea typeface="Cambria" panose="02040503050406030204" pitchFamily="18" charset="0"/>
                        </a:rPr>
                        <a:t>loginData</a:t>
                      </a:r>
                      <a:r>
                        <a:rPr lang="en-US" dirty="0" smtClean="0">
                          <a:solidFill>
                            <a:schemeClr val="tx1"/>
                          </a:solidFill>
                          <a:latin typeface="Cambria" panose="02040503050406030204" pitchFamily="18" charset="0"/>
                          <a:ea typeface="Cambria" panose="02040503050406030204" pitchFamily="18" charset="0"/>
                        </a:rPr>
                        <a:t>")</a:t>
                      </a:r>
                    </a:p>
                    <a:p>
                      <a:r>
                        <a:rPr lang="en-US" dirty="0" smtClean="0">
                          <a:solidFill>
                            <a:schemeClr val="tx1"/>
                          </a:solidFill>
                          <a:latin typeface="Cambria" panose="02040503050406030204" pitchFamily="18" charset="0"/>
                          <a:ea typeface="Cambria" panose="02040503050406030204" pitchFamily="18" charset="0"/>
                        </a:rPr>
                        <a:t>public Object[][] </a:t>
                      </a:r>
                      <a:r>
                        <a:rPr lang="en-US" dirty="0" err="1" smtClean="0">
                          <a:solidFill>
                            <a:schemeClr val="tx1"/>
                          </a:solidFill>
                          <a:latin typeface="Cambria" panose="02040503050406030204" pitchFamily="18" charset="0"/>
                          <a:ea typeface="Cambria" panose="02040503050406030204" pitchFamily="18" charset="0"/>
                        </a:rPr>
                        <a:t>loginDataProvider</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return new Object[][] {</a:t>
                      </a:r>
                    </a:p>
                    <a:p>
                      <a:r>
                        <a:rPr lang="en-US" dirty="0" smtClean="0">
                          <a:solidFill>
                            <a:schemeClr val="tx1"/>
                          </a:solidFill>
                          <a:latin typeface="Cambria" panose="02040503050406030204" pitchFamily="18" charset="0"/>
                          <a:ea typeface="Cambria" panose="02040503050406030204" pitchFamily="18" charset="0"/>
                        </a:rPr>
                        <a:t>      {"testuser1", "testpass1"},</a:t>
                      </a:r>
                    </a:p>
                    <a:p>
                      <a:r>
                        <a:rPr lang="en-US" dirty="0" smtClean="0">
                          <a:solidFill>
                            <a:schemeClr val="tx1"/>
                          </a:solidFill>
                          <a:latin typeface="Cambria" panose="02040503050406030204" pitchFamily="18" charset="0"/>
                          <a:ea typeface="Cambria" panose="02040503050406030204" pitchFamily="18" charset="0"/>
                        </a:rPr>
                        <a:t>      {"testuser2", "testpass2"},</a:t>
                      </a:r>
                    </a:p>
                    <a:p>
                      <a:r>
                        <a:rPr lang="en-US" dirty="0" smtClean="0">
                          <a:solidFill>
                            <a:schemeClr val="tx1"/>
                          </a:solidFill>
                          <a:latin typeface="Cambria" panose="02040503050406030204" pitchFamily="18" charset="0"/>
                          <a:ea typeface="Cambria" panose="02040503050406030204" pitchFamily="18" charset="0"/>
                        </a:rPr>
                        <a:t>      {"testuser3", "testpass3"}</a:t>
                      </a:r>
                    </a:p>
                    <a:p>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@Test(</a:t>
                      </a:r>
                      <a:r>
                        <a:rPr lang="en-US" dirty="0" err="1" smtClean="0">
                          <a:solidFill>
                            <a:schemeClr val="tx1"/>
                          </a:solidFill>
                          <a:latin typeface="Cambria" panose="02040503050406030204" pitchFamily="18" charset="0"/>
                          <a:ea typeface="Cambria" panose="02040503050406030204" pitchFamily="18" charset="0"/>
                        </a:rPr>
                        <a:t>dataProvider</a:t>
                      </a:r>
                      <a:r>
                        <a:rPr lang="en-US" dirty="0" smtClean="0">
                          <a:solidFill>
                            <a:schemeClr val="tx1"/>
                          </a:solidFill>
                          <a:latin typeface="Cambria" panose="02040503050406030204" pitchFamily="18" charset="0"/>
                          <a:ea typeface="Cambria" panose="02040503050406030204" pitchFamily="18" charset="0"/>
                        </a:rPr>
                        <a:t> = "</a:t>
                      </a:r>
                      <a:r>
                        <a:rPr lang="en-US" dirty="0" err="1" smtClean="0">
                          <a:solidFill>
                            <a:schemeClr val="tx1"/>
                          </a:solidFill>
                          <a:latin typeface="Cambria" panose="02040503050406030204" pitchFamily="18" charset="0"/>
                          <a:ea typeface="Cambria" panose="02040503050406030204" pitchFamily="18" charset="0"/>
                        </a:rPr>
                        <a:t>loginData</a:t>
                      </a:r>
                      <a:r>
                        <a:rPr lang="en-US" dirty="0" smtClean="0">
                          <a:solidFill>
                            <a:schemeClr val="tx1"/>
                          </a:solidFill>
                          <a:latin typeface="Cambria" panose="02040503050406030204" pitchFamily="18" charset="0"/>
                          <a:ea typeface="Cambria" panose="02040503050406030204" pitchFamily="18" charset="0"/>
                        </a:rPr>
                        <a:t>")</a:t>
                      </a:r>
                    </a:p>
                    <a:p>
                      <a:r>
                        <a:rPr lang="en-US" dirty="0" smtClean="0">
                          <a:solidFill>
                            <a:schemeClr val="tx1"/>
                          </a:solidFill>
                          <a:latin typeface="Cambria" panose="02040503050406030204" pitchFamily="18" charset="0"/>
                          <a:ea typeface="Cambria" panose="02040503050406030204" pitchFamily="18" charset="0"/>
                        </a:rPr>
                        <a:t>public void </a:t>
                      </a:r>
                      <a:r>
                        <a:rPr lang="en-US" dirty="0" err="1" smtClean="0">
                          <a:solidFill>
                            <a:schemeClr val="tx1"/>
                          </a:solidFill>
                          <a:latin typeface="Cambria" panose="02040503050406030204" pitchFamily="18" charset="0"/>
                          <a:ea typeface="Cambria" panose="02040503050406030204" pitchFamily="18" charset="0"/>
                        </a:rPr>
                        <a:t>loginTest</a:t>
                      </a:r>
                      <a:r>
                        <a:rPr lang="en-US" dirty="0" smtClean="0">
                          <a:solidFill>
                            <a:schemeClr val="tx1"/>
                          </a:solidFill>
                          <a:latin typeface="Cambria" panose="02040503050406030204" pitchFamily="18" charset="0"/>
                          <a:ea typeface="Cambria" panose="02040503050406030204" pitchFamily="18" charset="0"/>
                        </a:rPr>
                        <a:t>(String username, String password) {</a:t>
                      </a:r>
                    </a:p>
                    <a:p>
                      <a:r>
                        <a:rPr lang="en-US" dirty="0" smtClean="0">
                          <a:solidFill>
                            <a:schemeClr val="tx1"/>
                          </a:solidFill>
                          <a:latin typeface="Cambria" panose="02040503050406030204" pitchFamily="18" charset="0"/>
                          <a:ea typeface="Cambria" panose="02040503050406030204" pitchFamily="18" charset="0"/>
                        </a:rPr>
                        <a:t>   // test logic using the provided username and password</a:t>
                      </a:r>
                    </a:p>
                    <a:p>
                      <a:r>
                        <a:rPr lang="en-US" dirty="0" smtClean="0">
                          <a:solidFill>
                            <a:schemeClr val="tx1"/>
                          </a:solidFill>
                          <a:latin typeface="Cambria" panose="02040503050406030204" pitchFamily="18" charset="0"/>
                          <a:ea typeface="Cambria" panose="02040503050406030204" pitchFamily="18" charset="0"/>
                        </a:rPr>
                        <a:t>}</a:t>
                      </a:r>
                    </a:p>
                  </a:txBody>
                  <a:tcPr>
                    <a:noFill/>
                  </a:tcPr>
                </a:tc>
              </a:tr>
            </a:tbl>
          </a:graphicData>
        </a:graphic>
      </p:graphicFrame>
    </p:spTree>
    <p:extLst>
      <p:ext uri="{BB962C8B-B14F-4D97-AF65-F5344CB8AC3E}">
        <p14:creationId xmlns:p14="http://schemas.microsoft.com/office/powerpoint/2010/main" val="27581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50805301"/>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is a powerful testing framework that provides a lot of features, including the ability to run tests in parallel. Parallel execution allows you to run your tests on multiple threads simultaneously, which can greatly reduce the overall time it takes to run your test suite.</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To enable parallel execution in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you need to set the "parallel" attribute in the testng.xml file to one of the following values:</a:t>
                      </a:r>
                    </a:p>
                    <a:p>
                      <a:endParaRPr lang="en-US" b="0" dirty="0" smtClean="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"methods": This will run all the test methods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"tests": This will run all the tests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"classes": This will run all the classes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"instances": This will run all the instances of a class in parallel.</a:t>
                      </a:r>
                    </a:p>
                    <a:p>
                      <a:r>
                        <a:rPr lang="en-US" b="0" dirty="0" smtClean="0">
                          <a:solidFill>
                            <a:schemeClr val="tx1"/>
                          </a:solidFill>
                          <a:latin typeface="Cambria" panose="02040503050406030204" pitchFamily="18" charset="0"/>
                          <a:ea typeface="Cambria" panose="02040503050406030204" pitchFamily="18" charset="0"/>
                        </a:rPr>
                        <a:t>Let's say you have a test suite with 6 test methods, and you want to run them in parallel. Here's how you would configure the testng.xml file:</a:t>
                      </a:r>
                      <a:endParaRPr lang="en-US"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37420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143</TotalTime>
  <Words>3831</Words>
  <Application>Microsoft Office PowerPoint</Application>
  <PresentationFormat>Widescreen</PresentationFormat>
  <Paragraphs>340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vt:lpstr>
      <vt:lpstr>Comic Sans MS</vt:lpstr>
      <vt:lpstr>Garamond</vt:lpstr>
      <vt:lpstr>Segoe Print</vt:lpstr>
      <vt:lpstr>Organic</vt:lpstr>
      <vt:lpstr>TestNG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dc:title>
  <dc:creator>Microsoft account</dc:creator>
  <cp:lastModifiedBy>Microsoft account</cp:lastModifiedBy>
  <cp:revision>64</cp:revision>
  <dcterms:created xsi:type="dcterms:W3CDTF">2023-04-22T07:59:36Z</dcterms:created>
  <dcterms:modified xsi:type="dcterms:W3CDTF">2023-05-06T07:05:14Z</dcterms:modified>
</cp:coreProperties>
</file>