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4" r:id="rId2"/>
    <p:sldId id="257" r:id="rId3"/>
    <p:sldId id="258" r:id="rId4"/>
    <p:sldId id="263" r:id="rId5"/>
    <p:sldId id="259" r:id="rId6"/>
    <p:sldId id="261" r:id="rId7"/>
    <p:sldId id="262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FB6413F-5667-4D3A-98B8-9E531F53339B}" type="datetimeFigureOut">
              <a:rPr lang="uk-UA" smtClean="0"/>
              <a:t>05.06.2025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3735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05.06.2025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5681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05.06.2025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77408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05.06.2025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60397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05.06.2025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6095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05.06.2025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30225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05.06.2025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68392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05.06.2025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40551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05.06.2025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369420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05.06.2025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64314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05.06.2025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7309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05.06.2025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2565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05.06.2025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8001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05.06.2025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174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05.06.2025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891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05.06.2025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8427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05.06.2025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7523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6413F-5667-4D3A-98B8-9E531F53339B}" type="datetimeFigureOut">
              <a:rPr lang="uk-UA" smtClean="0"/>
              <a:t>05.06.2025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5193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FB6413F-5667-4D3A-98B8-9E531F53339B}" type="datetimeFigureOut">
              <a:rPr lang="uk-UA" smtClean="0"/>
              <a:t>05.06.2025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259E50E-2C08-43E4-AC45-25B7D1D472F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8576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  <p:sldLayoutId id="214748372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0EC6F2B-E6B4-4556-B100-FF4E0D539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0" y="56148"/>
            <a:ext cx="16954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08134355-C0AE-47A2-A9D0-5666FA2D85BD}"/>
              </a:ext>
            </a:extLst>
          </p:cNvPr>
          <p:cNvSpPr txBox="1">
            <a:spLocks noChangeArrowheads="1"/>
          </p:cNvSpPr>
          <p:nvPr/>
        </p:nvSpPr>
        <p:spPr>
          <a:xfrm>
            <a:off x="1674394" y="136358"/>
            <a:ext cx="8843211" cy="3292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>
              <a:defRPr/>
            </a:pPr>
            <a:r>
              <a:rPr lang="uk-UA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Міністерство освіти та науки України</a:t>
            </a:r>
            <a:br>
              <a:rPr lang="uk-UA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</a:br>
            <a:r>
              <a:rPr lang="uk-UA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ДВНЗ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“</a:t>
            </a:r>
            <a:r>
              <a:rPr lang="uk-UA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Ужгородський національний університет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”</a:t>
            </a:r>
            <a:br>
              <a:rPr lang="uk-UA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</a:br>
            <a:r>
              <a:rPr lang="uk-UA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Факультет інформаційних технологій</a:t>
            </a:r>
            <a:br>
              <a:rPr lang="uk-UA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</a:br>
            <a:r>
              <a:rPr lang="uk-UA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Кафедра інформаційних управляючих систем та технологій</a:t>
            </a:r>
            <a:br>
              <a:rPr lang="uk-UA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uk-U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uk-UA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uk-UA" sz="2000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тема дипломної роботи</a:t>
            </a:r>
            <a:r>
              <a:rPr lang="uk-UA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br>
              <a:rPr lang="uk-UA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ru-RU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Методи</a:t>
            </a: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ru-RU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навчання</a:t>
            </a: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ru-RU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нейромереж</a:t>
            </a: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у задачах </a:t>
            </a:r>
            <a:r>
              <a:rPr lang="ru-RU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прогнозування</a:t>
            </a: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 </a:t>
            </a:r>
            <a:r>
              <a:rPr lang="ru-RU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rPr>
              <a:t>цін</a:t>
            </a:r>
            <a:endParaRPr lang="uk-UA" sz="300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14F752-8D17-4121-B279-DF5B86D5A898}"/>
              </a:ext>
            </a:extLst>
          </p:cNvPr>
          <p:cNvSpPr txBox="1"/>
          <p:nvPr/>
        </p:nvSpPr>
        <p:spPr>
          <a:xfrm>
            <a:off x="2939715" y="4605772"/>
            <a:ext cx="61361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uk-UA" sz="1800" b="1" dirty="0"/>
              <a:t>Доповідач</a:t>
            </a:r>
            <a:r>
              <a:rPr lang="uk-UA" sz="1800" dirty="0"/>
              <a:t>: Параска Богдан Володимирович</a:t>
            </a:r>
          </a:p>
          <a:p>
            <a:pPr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uk-UA" sz="1800" b="1" dirty="0"/>
              <a:t>Науковий керівник</a:t>
            </a:r>
            <a:r>
              <a:rPr lang="uk-UA" sz="1800" dirty="0"/>
              <a:t>: </a:t>
            </a:r>
            <a:r>
              <a:rPr lang="uk-UA" sz="1800" dirty="0" err="1"/>
              <a:t>д.т.н</a:t>
            </a:r>
            <a:r>
              <a:rPr lang="uk-UA" sz="1800" dirty="0"/>
              <a:t>., проф. Ніколенко В. В.</a:t>
            </a:r>
          </a:p>
        </p:txBody>
      </p:sp>
    </p:spTree>
    <p:extLst>
      <p:ext uri="{BB962C8B-B14F-4D97-AF65-F5344CB8AC3E}">
        <p14:creationId xmlns:p14="http://schemas.microsoft.com/office/powerpoint/2010/main" val="336576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35A72-5C69-4596-9283-BD366A67E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7" y="58169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🎯 Мета:</a:t>
            </a:r>
            <a:br>
              <a:rPr lang="ru-RU" dirty="0"/>
            </a:br>
            <a:r>
              <a:rPr lang="ru-RU" dirty="0" err="1"/>
              <a:t>Порівняти</a:t>
            </a:r>
            <a:r>
              <a:rPr lang="ru-RU" dirty="0"/>
              <a:t> </a:t>
            </a:r>
            <a:r>
              <a:rPr lang="ru-RU" dirty="0" err="1"/>
              <a:t>ефективність</a:t>
            </a:r>
            <a:r>
              <a:rPr lang="ru-RU" dirty="0"/>
              <a:t> </a:t>
            </a:r>
            <a:r>
              <a:rPr lang="ru-RU" dirty="0" err="1"/>
              <a:t>різних</a:t>
            </a:r>
            <a:r>
              <a:rPr lang="ru-RU" dirty="0"/>
              <a:t> </a:t>
            </a:r>
            <a:r>
              <a:rPr lang="ru-RU" dirty="0" err="1"/>
              <a:t>нейромереж</a:t>
            </a:r>
            <a:r>
              <a:rPr lang="ru-RU" dirty="0"/>
              <a:t> для </a:t>
            </a:r>
            <a:r>
              <a:rPr lang="ru-RU" dirty="0" err="1"/>
              <a:t>прогнозування</a:t>
            </a:r>
            <a:r>
              <a:rPr lang="ru-RU" dirty="0"/>
              <a:t> </a:t>
            </a:r>
            <a:r>
              <a:rPr lang="ru-RU" dirty="0" err="1"/>
              <a:t>цін</a:t>
            </a:r>
            <a:r>
              <a:rPr lang="ru-RU" dirty="0"/>
              <a:t>.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DFC3150-5F49-4189-A924-EA03DFF5E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370" y="2446403"/>
            <a:ext cx="2851484" cy="268741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📌 </a:t>
            </a:r>
            <a:r>
              <a:rPr lang="ru-RU" dirty="0" err="1"/>
              <a:t>Завдання</a:t>
            </a:r>
            <a:r>
              <a:rPr lang="ru-RU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Підготувати</a:t>
            </a:r>
            <a:r>
              <a:rPr lang="ru-RU" dirty="0"/>
              <a:t> </a:t>
            </a:r>
            <a:r>
              <a:rPr lang="ru-RU" dirty="0" err="1"/>
              <a:t>дані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Реалізувати</a:t>
            </a:r>
            <a:r>
              <a:rPr lang="ru-RU" dirty="0"/>
              <a:t> </a:t>
            </a:r>
            <a:r>
              <a:rPr lang="ru-RU" dirty="0" err="1"/>
              <a:t>моделі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Оцінити</a:t>
            </a:r>
            <a:r>
              <a:rPr lang="ru-RU" dirty="0"/>
              <a:t> </a:t>
            </a:r>
            <a:r>
              <a:rPr lang="ru-RU" dirty="0" err="1"/>
              <a:t>точність</a:t>
            </a:r>
            <a:endParaRPr lang="ru-RU" dirty="0"/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2050" name="Picture 2" descr="The Future of AI: 5 AI Advancements to Expect in the Next 10 Years | The  Fusioneer">
            <a:extLst>
              <a:ext uri="{FF2B5EF4-FFF2-40B4-BE49-F238E27FC236}">
                <a16:creationId xmlns:a16="http://schemas.microsoft.com/office/drawing/2014/main" id="{D8810434-CF38-4066-BA8E-4F6A5DA7C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829" y="2446403"/>
            <a:ext cx="4863878" cy="2823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673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738D13-7D57-4614-9A6D-5D53B1F7C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err="1"/>
              <a:t>нейромережі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8A4B334-C33C-4EA5-BC70-7441DB2F0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2200" y="703705"/>
            <a:ext cx="3756800" cy="2497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🔍 Досліджені моделі: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6193C-0102-4CEF-BFBF-65FCB348A054}"/>
              </a:ext>
            </a:extLst>
          </p:cNvPr>
          <p:cNvSpPr txBox="1"/>
          <p:nvPr/>
        </p:nvSpPr>
        <p:spPr>
          <a:xfrm>
            <a:off x="5823284" y="3814296"/>
            <a:ext cx="3088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CNN</a:t>
            </a:r>
            <a:endParaRPr lang="uk-UA" sz="2800" dirty="0"/>
          </a:p>
          <a:p>
            <a:r>
              <a:rPr lang="en-US" sz="2800" dirty="0"/>
              <a:t>(</a:t>
            </a:r>
            <a:r>
              <a:rPr lang="uk-UA" sz="2800" dirty="0"/>
              <a:t>планується)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B13DAD-311D-4188-8FA9-92DCB3137E9B}"/>
              </a:ext>
            </a:extLst>
          </p:cNvPr>
          <p:cNvSpPr txBox="1"/>
          <p:nvPr/>
        </p:nvSpPr>
        <p:spPr>
          <a:xfrm>
            <a:off x="1026694" y="2298234"/>
            <a:ext cx="3088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MLP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8F72A2-9D6D-4FE1-A865-954675BABCA1}"/>
              </a:ext>
            </a:extLst>
          </p:cNvPr>
          <p:cNvSpPr txBox="1"/>
          <p:nvPr/>
        </p:nvSpPr>
        <p:spPr>
          <a:xfrm>
            <a:off x="1026694" y="3810285"/>
            <a:ext cx="3088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Transformer (</a:t>
            </a:r>
            <a:r>
              <a:rPr lang="uk-UA" sz="2800" dirty="0"/>
              <a:t>планується)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CC057A-B827-468C-AFF8-FCB5CD7FC537}"/>
              </a:ext>
            </a:extLst>
          </p:cNvPr>
          <p:cNvSpPr txBox="1"/>
          <p:nvPr/>
        </p:nvSpPr>
        <p:spPr>
          <a:xfrm>
            <a:off x="5823284" y="2450634"/>
            <a:ext cx="30881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LSTM</a:t>
            </a:r>
            <a:endParaRPr lang="uk-UA" sz="2800" dirty="0"/>
          </a:p>
          <a:p>
            <a:r>
              <a:rPr lang="en-US" sz="2800" dirty="0"/>
              <a:t>(</a:t>
            </a:r>
            <a:r>
              <a:rPr lang="uk-UA" sz="2800" dirty="0"/>
              <a:t>планується)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8081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E5ABC-0A88-4453-AFC9-3683A6D4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Бібліотеки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3E78424-FB47-475F-8CFB-A7AEC4C1E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Python</a:t>
            </a:r>
          </a:p>
          <a:p>
            <a:r>
              <a:rPr lang="en-IN" dirty="0"/>
              <a:t>Seaborn</a:t>
            </a:r>
            <a:endParaRPr lang="uk-UA" dirty="0"/>
          </a:p>
          <a:p>
            <a:r>
              <a:rPr lang="en-IN" dirty="0" err="1"/>
              <a:t>Numpy</a:t>
            </a:r>
            <a:endParaRPr lang="en-IN" dirty="0"/>
          </a:p>
          <a:p>
            <a:r>
              <a:rPr lang="en-IN" dirty="0"/>
              <a:t>Scikit-learn</a:t>
            </a:r>
          </a:p>
          <a:p>
            <a:r>
              <a:rPr lang="en-IN" dirty="0"/>
              <a:t>matplotlib</a:t>
            </a:r>
          </a:p>
          <a:p>
            <a:r>
              <a:rPr lang="en-IN" dirty="0" err="1"/>
              <a:t>Pytorch</a:t>
            </a:r>
            <a:endParaRPr lang="en-IN" dirty="0"/>
          </a:p>
          <a:p>
            <a:r>
              <a:rPr lang="en-IN" dirty="0"/>
              <a:t>pandas</a:t>
            </a:r>
          </a:p>
        </p:txBody>
      </p:sp>
      <p:pic>
        <p:nvPicPr>
          <p:cNvPr id="1026" name="Picture 2" descr="What is Python Coding? | Juni Learning">
            <a:extLst>
              <a:ext uri="{FF2B5EF4-FFF2-40B4-BE49-F238E27FC236}">
                <a16:creationId xmlns:a16="http://schemas.microsoft.com/office/drawing/2014/main" id="{C6C5BD5A-301F-453D-8EBF-100A331A9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379" y="1837765"/>
            <a:ext cx="1375611" cy="1375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ython Vizardry- 6mins to ECDF Plots using Seaborn | by Numerical Addiction  | Medium">
            <a:extLst>
              <a:ext uri="{FF2B5EF4-FFF2-40B4-BE49-F238E27FC236}">
                <a16:creationId xmlns:a16="http://schemas.microsoft.com/office/drawing/2014/main" id="{4FA42C98-7666-402F-9D5F-89A85CBBC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477" y="1958634"/>
            <a:ext cx="1484144" cy="1133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umpy · PyPI">
            <a:extLst>
              <a:ext uri="{FF2B5EF4-FFF2-40B4-BE49-F238E27FC236}">
                <a16:creationId xmlns:a16="http://schemas.microsoft.com/office/drawing/2014/main" id="{E73DEEE3-DF54-45A8-8C04-C210B0895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08" y="1938860"/>
            <a:ext cx="2576474" cy="115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cikit-learn">
            <a:extLst>
              <a:ext uri="{FF2B5EF4-FFF2-40B4-BE49-F238E27FC236}">
                <a16:creationId xmlns:a16="http://schemas.microsoft.com/office/drawing/2014/main" id="{E8202147-201E-455B-8EB8-A7541D960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379" y="3644625"/>
            <a:ext cx="1656098" cy="1656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atplotlib - Python Library - Studyopedia">
            <a:extLst>
              <a:ext uri="{FF2B5EF4-FFF2-40B4-BE49-F238E27FC236}">
                <a16:creationId xmlns:a16="http://schemas.microsoft.com/office/drawing/2014/main" id="{DC79531E-B17B-4630-90BA-555305077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727" y="3318136"/>
            <a:ext cx="3418472" cy="189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561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53A5A-7AC2-46BB-8C6A-EFF2BF02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Метрики оцінки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CE47A5C7-BDDC-4482-899E-1E36FE9368B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157473" y="2196994"/>
                <a:ext cx="4631095" cy="19222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lang="en-US" dirty="0"/>
                  <a:t>MAE (Mean Absolute Error)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en-IN" altLang="uk-U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ctrlPr>
                            <a:rPr lang="pt-BR" altLang="uk-U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altLang="uk-U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altLang="uk-U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altLang="uk-UA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pt-BR" altLang="uk-U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altLang="uk-U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altLang="uk-UA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ᵢ − ŷᵢ</m:t>
                          </m:r>
                        </m:e>
                      </m:d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kumimoji="0" lang="uk-UA" altLang="uk-UA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CE47A5C7-BDDC-4482-899E-1E36FE936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57473" y="2196994"/>
                <a:ext cx="4631095" cy="19222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BC0CE4D5-AC5B-42B5-A1A9-A6F8B1C2CB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62303" y="2127351"/>
                <a:ext cx="5120380" cy="138499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MSE (Mean Squared Error)</a:t>
                </a: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en-IN" altLang="uk-UA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(1/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ᵢ − ŷᵢ)²</m:t>
                      </m:r>
                    </m:oMath>
                  </m:oMathPara>
                </a14:m>
                <a:endParaRPr lang="uk-UA" altLang="uk-UA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BC0CE4D5-AC5B-42B5-A1A9-A6F8B1C2C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62303" y="2127351"/>
                <a:ext cx="5120380" cy="1384995"/>
              </a:xfrm>
              <a:prstGeom prst="rect">
                <a:avLst/>
              </a:prstGeom>
              <a:blipFill>
                <a:blip r:embed="rId3"/>
                <a:stretch>
                  <a:fillRect l="-2381" t="-396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683864C5-2C98-4BF1-A8D7-B2E755BEE5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3089" y="4038932"/>
                <a:ext cx="6764694" cy="14176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gradFill>
                      <a:gsLst>
                        <a:gs pos="34000">
                          <a:schemeClr val="tx1">
                            <a:lumMod val="93000"/>
                          </a:schemeClr>
                        </a:gs>
                        <a:gs pos="0">
                          <a:schemeClr val="bg1">
                            <a:lumMod val="25000"/>
                            <a:lumOff val="75000"/>
                          </a:schemeClr>
                        </a:gs>
                        <a:gs pos="100000">
                          <a:schemeClr val="tx2">
                            <a:lumMod val="0"/>
                            <a:lumOff val="100000"/>
                          </a:schemeClr>
                        </a:gs>
                      </a:gsLst>
                      <a:lin ang="4800000" scaled="0"/>
                    </a:gra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RMSE (Root Mean Squared Error)</a:t>
                </a: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None/>
                </a:pPr>
                <a:endParaRPr lang="en-IN" altLang="uk-UA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√[ (1/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× 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altLang="uk-UA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ᵢ − ŷᵢ)² ] ,  </m:t>
                      </m:r>
                    </m:oMath>
                  </m:oMathPara>
                </a14:m>
                <a:endParaRPr lang="uk-UA" altLang="uk-UA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683864C5-2C98-4BF1-A8D7-B2E755BEE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3089" y="4038932"/>
                <a:ext cx="6764694" cy="1417632"/>
              </a:xfrm>
              <a:prstGeom prst="rect">
                <a:avLst/>
              </a:prstGeom>
              <a:blipFill>
                <a:blip r:embed="rId4"/>
                <a:stretch>
                  <a:fillRect l="-1892" t="-43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70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C006F-EA03-434A-ADE8-051C019F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✅ Результати: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5DD850B-2F1F-4D9D-A2DE-DFA4B64AF50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br>
              <a:rPr lang="en-US" dirty="0"/>
            </a:br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1314BC-58C2-4EFC-9EBD-F743CAE4B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39119"/>
            <a:ext cx="4324954" cy="317226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F82B54-4395-4FAF-BBCD-86C9A1612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121" y="1706956"/>
            <a:ext cx="5081300" cy="3858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03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521E52-9841-44BD-BBD1-84ECA2A3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Як покращити роботу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ED6B3FC-67AE-44D9-B550-47D1B4A0B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73705"/>
            <a:ext cx="6067926" cy="1396143"/>
          </a:xfrm>
        </p:spPr>
        <p:txBody>
          <a:bodyPr/>
          <a:lstStyle/>
          <a:p>
            <a:r>
              <a:rPr lang="uk-UA" dirty="0"/>
              <a:t>Збільшити вибірку даних</a:t>
            </a:r>
          </a:p>
          <a:p>
            <a:r>
              <a:rPr lang="uk-UA" dirty="0"/>
              <a:t>Додати заплановані моделі, провести їх аналіз</a:t>
            </a:r>
          </a:p>
        </p:txBody>
      </p:sp>
    </p:spTree>
    <p:extLst>
      <p:ext uri="{BB962C8B-B14F-4D97-AF65-F5344CB8AC3E}">
        <p14:creationId xmlns:p14="http://schemas.microsoft.com/office/powerpoint/2010/main" val="1786517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15B36-5B91-4593-81AC-4FC34DE7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висновки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312F6594-7F7F-40AB-98EE-D1A052ABB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/>
              <a:t>Модель видала досить не поганий результат, враховуючи малу кількість навчальних даних</a:t>
            </a:r>
          </a:p>
          <a:p>
            <a:r>
              <a:rPr lang="uk-UA" dirty="0"/>
              <a:t>Ця робота в перспективі може використатись для прогнозування часових рядів. Що може бути корисним, для людей які працюють в арбітражі</a:t>
            </a:r>
          </a:p>
        </p:txBody>
      </p:sp>
    </p:spTree>
    <p:extLst>
      <p:ext uri="{BB962C8B-B14F-4D97-AF65-F5344CB8AC3E}">
        <p14:creationId xmlns:p14="http://schemas.microsoft.com/office/powerpoint/2010/main" val="34283579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новна подія">
  <a:themeElements>
    <a:clrScheme name="Основна подія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Основна подія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сновна поді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TM04033927[[fn=Основна подія]]</Template>
  <TotalTime>376</TotalTime>
  <Words>222</Words>
  <Application>Microsoft Office PowerPoint</Application>
  <PresentationFormat>Широкий екран</PresentationFormat>
  <Paragraphs>42</Paragraphs>
  <Slides>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13" baseType="lpstr">
      <vt:lpstr>Arial</vt:lpstr>
      <vt:lpstr>Cambria Math</vt:lpstr>
      <vt:lpstr>Impact</vt:lpstr>
      <vt:lpstr>Wingdings 2</vt:lpstr>
      <vt:lpstr>Основна подія</vt:lpstr>
      <vt:lpstr>Презентація PowerPoint</vt:lpstr>
      <vt:lpstr>🎯 Мета: Порівняти ефективність різних нейромереж для прогнозування цін.</vt:lpstr>
      <vt:lpstr>нейромережі</vt:lpstr>
      <vt:lpstr>Бібліотеки</vt:lpstr>
      <vt:lpstr>Метрики оцінки</vt:lpstr>
      <vt:lpstr>✅ Результати:</vt:lpstr>
      <vt:lpstr>Як покращити роботу</vt:lpstr>
      <vt:lpstr>висновки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Методи навчання нейромереж у задачах прогнозування цін</dc:title>
  <dc:creator>Богдан Параска</dc:creator>
  <cp:lastModifiedBy>Богдан Параска</cp:lastModifiedBy>
  <cp:revision>22</cp:revision>
  <dcterms:created xsi:type="dcterms:W3CDTF">2025-06-03T15:46:54Z</dcterms:created>
  <dcterms:modified xsi:type="dcterms:W3CDTF">2025-06-05T07:41:37Z</dcterms:modified>
</cp:coreProperties>
</file>