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64" r:id="rId2"/>
    <p:sldId id="267" r:id="rId3"/>
    <p:sldId id="257" r:id="rId4"/>
    <p:sldId id="258" r:id="rId5"/>
    <p:sldId id="263" r:id="rId6"/>
    <p:sldId id="268" r:id="rId7"/>
    <p:sldId id="266" r:id="rId8"/>
    <p:sldId id="259" r:id="rId9"/>
    <p:sldId id="269" r:id="rId10"/>
    <p:sldId id="261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FB6413F-5667-4D3A-98B8-9E531F53339B}" type="datetimeFigureOut">
              <a:rPr lang="uk-UA" smtClean="0"/>
              <a:t>15.06.2025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259E50E-2C08-43E4-AC45-25B7D1D472F7}" type="slidenum">
              <a:rPr lang="uk-UA" smtClean="0"/>
              <a:t>‹№›</a:t>
            </a:fld>
            <a:endParaRPr lang="uk-UA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37358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 фотографі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6413F-5667-4D3A-98B8-9E531F53339B}" type="datetimeFigureOut">
              <a:rPr lang="uk-UA" smtClean="0"/>
              <a:t>15.06.2025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9E50E-2C08-43E4-AC45-25B7D1D472F7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56811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Назва та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6413F-5667-4D3A-98B8-9E531F53339B}" type="datetimeFigureOut">
              <a:rPr lang="uk-UA" smtClean="0"/>
              <a:t>15.06.2025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9E50E-2C08-43E4-AC45-25B7D1D472F7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774081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6413F-5667-4D3A-98B8-9E531F53339B}" type="datetimeFigureOut">
              <a:rPr lang="uk-UA" smtClean="0"/>
              <a:t>15.06.2025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9E50E-2C08-43E4-AC45-25B7D1D472F7}" type="slidenum">
              <a:rPr lang="uk-UA" smtClean="0"/>
              <a:t>‹№›</a:t>
            </a:fld>
            <a:endParaRPr lang="uk-UA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660397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ка назв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6413F-5667-4D3A-98B8-9E531F53339B}" type="datetimeFigureOut">
              <a:rPr lang="uk-UA" smtClean="0"/>
              <a:t>15.06.2025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9E50E-2C08-43E4-AC45-25B7D1D472F7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260955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6413F-5667-4D3A-98B8-9E531F53339B}" type="datetimeFigureOut">
              <a:rPr lang="uk-UA" smtClean="0"/>
              <a:t>15.06.2025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9E50E-2C08-43E4-AC45-25B7D1D472F7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302255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колонки з малю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6413F-5667-4D3A-98B8-9E531F53339B}" type="datetimeFigureOut">
              <a:rPr lang="uk-UA" smtClean="0"/>
              <a:t>15.06.2025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9E50E-2C08-43E4-AC45-25B7D1D472F7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268392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6413F-5667-4D3A-98B8-9E531F53339B}" type="datetimeFigureOut">
              <a:rPr lang="uk-UA" smtClean="0"/>
              <a:t>15.06.2025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9E50E-2C08-43E4-AC45-25B7D1D472F7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405511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6413F-5667-4D3A-98B8-9E531F53339B}" type="datetimeFigureOut">
              <a:rPr lang="uk-UA" smtClean="0"/>
              <a:t>15.06.2025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9E50E-2C08-43E4-AC45-25B7D1D472F7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3694200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Назва та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6413F-5667-4D3A-98B8-9E531F53339B}" type="datetimeFigureOut">
              <a:rPr lang="uk-UA" smtClean="0"/>
              <a:t>15.06.2025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9E50E-2C08-43E4-AC45-25B7D1D472F7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64314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 та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6413F-5667-4D3A-98B8-9E531F53339B}" type="datetimeFigureOut">
              <a:rPr lang="uk-UA" smtClean="0"/>
              <a:t>15.06.2025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9E50E-2C08-43E4-AC45-25B7D1D472F7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73093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Назва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6413F-5667-4D3A-98B8-9E531F53339B}" type="datetimeFigureOut">
              <a:rPr lang="uk-UA" smtClean="0"/>
              <a:t>15.06.2025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9E50E-2C08-43E4-AC45-25B7D1D472F7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25651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6413F-5667-4D3A-98B8-9E531F53339B}" type="datetimeFigureOut">
              <a:rPr lang="uk-UA" smtClean="0"/>
              <a:t>15.06.2025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9E50E-2C08-43E4-AC45-25B7D1D472F7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078001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6413F-5667-4D3A-98B8-9E531F53339B}" type="datetimeFigureOut">
              <a:rPr lang="uk-UA" smtClean="0"/>
              <a:t>15.06.2025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9E50E-2C08-43E4-AC45-25B7D1D472F7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01747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6413F-5667-4D3A-98B8-9E531F53339B}" type="datetimeFigureOut">
              <a:rPr lang="uk-UA" smtClean="0"/>
              <a:t>15.06.2025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9E50E-2C08-43E4-AC45-25B7D1D472F7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68910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6413F-5667-4D3A-98B8-9E531F53339B}" type="datetimeFigureOut">
              <a:rPr lang="uk-UA" smtClean="0"/>
              <a:t>15.06.2025</a:t>
            </a:fld>
            <a:endParaRPr lang="uk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9E50E-2C08-43E4-AC45-25B7D1D472F7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84277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6413F-5667-4D3A-98B8-9E531F53339B}" type="datetimeFigureOut">
              <a:rPr lang="uk-UA" smtClean="0"/>
              <a:t>15.06.2025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9E50E-2C08-43E4-AC45-25B7D1D472F7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75233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6413F-5667-4D3A-98B8-9E531F53339B}" type="datetimeFigureOut">
              <a:rPr lang="uk-UA" smtClean="0"/>
              <a:t>15.06.2025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9E50E-2C08-43E4-AC45-25B7D1D472F7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51938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FB6413F-5667-4D3A-98B8-9E531F53339B}" type="datetimeFigureOut">
              <a:rPr lang="uk-UA" smtClean="0"/>
              <a:t>15.06.2025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259E50E-2C08-43E4-AC45-25B7D1D472F7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85760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  <p:sldLayoutId id="2147483726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9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00EC6F2B-E6B4-4556-B100-FF4E0D5395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90" y="56148"/>
            <a:ext cx="1695450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08134355-C0AE-47A2-A9D0-5666FA2D85BD}"/>
              </a:ext>
            </a:extLst>
          </p:cNvPr>
          <p:cNvSpPr txBox="1">
            <a:spLocks noChangeArrowheads="1"/>
          </p:cNvSpPr>
          <p:nvPr/>
        </p:nvSpPr>
        <p:spPr>
          <a:xfrm>
            <a:off x="1674394" y="136358"/>
            <a:ext cx="8843211" cy="32926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uk-UA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Міністерство освіти та науки України</a:t>
            </a:r>
            <a:br>
              <a:rPr lang="uk-UA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</a:br>
            <a:r>
              <a:rPr lang="uk-UA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ДВНЗ 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“</a:t>
            </a:r>
            <a:r>
              <a:rPr lang="uk-UA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Ужгородський національний університет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”</a:t>
            </a:r>
            <a:br>
              <a:rPr lang="uk-UA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</a:br>
            <a:r>
              <a:rPr lang="uk-UA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Факультет інформаційних технологій</a:t>
            </a:r>
            <a:br>
              <a:rPr lang="uk-UA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</a:br>
            <a:r>
              <a:rPr lang="uk-UA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Кафедра інформаційних управляючих систем та технологій</a:t>
            </a:r>
            <a:br>
              <a:rPr lang="uk-UA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uk-UA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uk-UA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uk-UA" sz="20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тема дипломної роботи</a:t>
            </a:r>
            <a:r>
              <a:rPr lang="uk-UA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</a:t>
            </a:r>
            <a:br>
              <a:rPr lang="uk-UA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uk-UA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ДОСЛІДЖЕННЯ </a:t>
            </a:r>
            <a:r>
              <a:rPr lang="ru-RU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Методів</a:t>
            </a:r>
            <a:r>
              <a:rPr lang="ru-RU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 </a:t>
            </a:r>
            <a:r>
              <a:rPr lang="ru-RU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навчання</a:t>
            </a:r>
            <a:r>
              <a:rPr lang="ru-RU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 </a:t>
            </a:r>
            <a:r>
              <a:rPr lang="ru-RU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нейромереж</a:t>
            </a:r>
            <a:r>
              <a:rPr lang="ru-RU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 у задачах </a:t>
            </a:r>
            <a:r>
              <a:rPr lang="ru-RU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прогнозування</a:t>
            </a:r>
            <a:r>
              <a:rPr lang="ru-RU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 </a:t>
            </a:r>
            <a:r>
              <a:rPr lang="ru-RU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цін</a:t>
            </a:r>
            <a:endParaRPr lang="uk-UA" sz="240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14F752-8D17-4121-B279-DF5B86D5A898}"/>
              </a:ext>
            </a:extLst>
          </p:cNvPr>
          <p:cNvSpPr txBox="1"/>
          <p:nvPr/>
        </p:nvSpPr>
        <p:spPr>
          <a:xfrm>
            <a:off x="2939715" y="4605772"/>
            <a:ext cx="61361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uk-UA" sz="1800" b="1" dirty="0"/>
              <a:t>Доповідач</a:t>
            </a:r>
            <a:r>
              <a:rPr lang="uk-UA" sz="1800" dirty="0"/>
              <a:t>: Параска Богдан Володимирович</a:t>
            </a:r>
          </a:p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uk-UA" sz="1800" b="1" dirty="0"/>
              <a:t>Науковий керівник</a:t>
            </a:r>
            <a:r>
              <a:rPr lang="uk-UA" sz="1800" dirty="0"/>
              <a:t>: </a:t>
            </a:r>
            <a:r>
              <a:rPr lang="uk-UA" sz="1800" dirty="0" err="1"/>
              <a:t>д.т.н</a:t>
            </a:r>
            <a:r>
              <a:rPr lang="uk-UA" sz="1800" dirty="0"/>
              <a:t>., доц. Ніколенко В. В.</a:t>
            </a:r>
          </a:p>
        </p:txBody>
      </p:sp>
    </p:spTree>
    <p:extLst>
      <p:ext uri="{BB962C8B-B14F-4D97-AF65-F5344CB8AC3E}">
        <p14:creationId xmlns:p14="http://schemas.microsoft.com/office/powerpoint/2010/main" val="33657647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5C006F-EA03-434A-ADE8-051C019F8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✅ Результати: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45DD850B-2F1F-4D9D-A2DE-DFA4B64AF50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br>
              <a:rPr lang="en-US" dirty="0"/>
            </a:br>
            <a:endParaRPr lang="uk-UA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E1314BC-58C2-4EFC-9EBD-F743CAE4BF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939119"/>
            <a:ext cx="4324954" cy="3172268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AF82B54-4395-4FAF-BBCD-86C9A1612C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7121" y="1706956"/>
            <a:ext cx="5081300" cy="3858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0389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DC1808-A956-4A71-BC60-60CC0FAAA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висновки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301FF36F-42B1-477E-9A96-DD733957521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uk-UA" dirty="0"/>
              <a:t>Вдалося отримати результати моделей і знайти найкращу</a:t>
            </a:r>
          </a:p>
          <a:p>
            <a:r>
              <a:rPr lang="ru-RU" dirty="0" err="1"/>
              <a:t>Результати</a:t>
            </a:r>
            <a:r>
              <a:rPr lang="ru-RU" dirty="0"/>
              <a:t> </a:t>
            </a:r>
            <a:r>
              <a:rPr lang="ru-RU" dirty="0" err="1"/>
              <a:t>дослідження</a:t>
            </a:r>
            <a:r>
              <a:rPr lang="ru-RU" dirty="0"/>
              <a:t> </a:t>
            </a:r>
            <a:r>
              <a:rPr lang="ru-RU" dirty="0" err="1"/>
              <a:t>можуть</a:t>
            </a:r>
            <a:r>
              <a:rPr lang="ru-RU" dirty="0"/>
              <a:t> бути </a:t>
            </a:r>
            <a:r>
              <a:rPr lang="ru-RU" dirty="0" err="1"/>
              <a:t>використані</a:t>
            </a:r>
            <a:r>
              <a:rPr lang="ru-RU" dirty="0"/>
              <a:t> на </a:t>
            </a:r>
            <a:r>
              <a:rPr lang="ru-RU" dirty="0" err="1"/>
              <a:t>практиці</a:t>
            </a:r>
            <a:endParaRPr lang="ru-RU" dirty="0"/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042917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6FDF6C-2B88-427B-9157-95E1DCD51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Актуальність роботи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7A00F491-A13C-4142-9DB9-AA3633C0E63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9442" y="1566091"/>
            <a:ext cx="10394707" cy="3311189"/>
          </a:xfrm>
        </p:spPr>
        <p:txBody>
          <a:bodyPr/>
          <a:lstStyle/>
          <a:p>
            <a:r>
              <a:rPr lang="uk-UA" dirty="0"/>
              <a:t>Ріст впливу </a:t>
            </a:r>
            <a:r>
              <a:rPr lang="uk-UA" dirty="0" err="1"/>
              <a:t>криптовалютного</a:t>
            </a:r>
            <a:r>
              <a:rPr lang="uk-UA" dirty="0"/>
              <a:t> ринку</a:t>
            </a:r>
          </a:p>
          <a:p>
            <a:r>
              <a:rPr lang="uk-UA" dirty="0"/>
              <a:t>Робота з великими обсягами даних</a:t>
            </a:r>
          </a:p>
          <a:p>
            <a:r>
              <a:rPr lang="uk-UA" dirty="0"/>
              <a:t>Аналіз інформації</a:t>
            </a:r>
          </a:p>
        </p:txBody>
      </p:sp>
    </p:spTree>
    <p:extLst>
      <p:ext uri="{BB962C8B-B14F-4D97-AF65-F5344CB8AC3E}">
        <p14:creationId xmlns:p14="http://schemas.microsoft.com/office/powerpoint/2010/main" val="3787080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835A72-5C69-4596-9283-BD366A67E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927" y="581694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ru-RU" dirty="0"/>
              <a:t>🎯 Мета:</a:t>
            </a:r>
            <a:br>
              <a:rPr lang="ru-RU" dirty="0"/>
            </a:br>
            <a:r>
              <a:rPr lang="ru-RU" dirty="0" err="1"/>
              <a:t>Порівняти</a:t>
            </a:r>
            <a:r>
              <a:rPr lang="ru-RU" dirty="0"/>
              <a:t> </a:t>
            </a:r>
            <a:r>
              <a:rPr lang="ru-RU" dirty="0" err="1"/>
              <a:t>ефективність</a:t>
            </a:r>
            <a:r>
              <a:rPr lang="ru-RU" dirty="0"/>
              <a:t> </a:t>
            </a:r>
            <a:r>
              <a:rPr lang="ru-RU" dirty="0" err="1"/>
              <a:t>різних</a:t>
            </a:r>
            <a:r>
              <a:rPr lang="ru-RU" dirty="0"/>
              <a:t> </a:t>
            </a:r>
            <a:r>
              <a:rPr lang="ru-RU" dirty="0" err="1"/>
              <a:t>нейромереж</a:t>
            </a:r>
            <a:r>
              <a:rPr lang="ru-RU" dirty="0"/>
              <a:t> для </a:t>
            </a:r>
            <a:r>
              <a:rPr lang="ru-RU" dirty="0" err="1"/>
              <a:t>прогнозування</a:t>
            </a:r>
            <a:r>
              <a:rPr lang="ru-RU" dirty="0"/>
              <a:t> </a:t>
            </a:r>
            <a:r>
              <a:rPr lang="ru-RU" dirty="0" err="1"/>
              <a:t>цін</a:t>
            </a:r>
            <a:r>
              <a:rPr lang="ru-RU" dirty="0"/>
              <a:t>.</a:t>
            </a:r>
            <a:endParaRPr lang="uk-UA" dirty="0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4DFC3150-5F49-4189-A924-EA03DFF5E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2370" y="2446403"/>
            <a:ext cx="2851484" cy="2687419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📌 </a:t>
            </a:r>
            <a:r>
              <a:rPr lang="ru-RU" dirty="0" err="1"/>
              <a:t>Завдання</a:t>
            </a:r>
            <a:r>
              <a:rPr lang="ru-RU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 err="1"/>
              <a:t>Підготувати</a:t>
            </a:r>
            <a:r>
              <a:rPr lang="ru-RU" dirty="0"/>
              <a:t> </a:t>
            </a:r>
            <a:r>
              <a:rPr lang="ru-RU" dirty="0" err="1"/>
              <a:t>дані</a:t>
            </a:r>
            <a:endParaRPr lang="ru-RU" dirty="0"/>
          </a:p>
          <a:p>
            <a:pPr>
              <a:buFont typeface="Arial" panose="020B0604020202020204" pitchFamily="34" charset="0"/>
              <a:buChar char="•"/>
            </a:pPr>
            <a:r>
              <a:rPr lang="ru-RU" dirty="0" err="1"/>
              <a:t>Реалізувати</a:t>
            </a:r>
            <a:r>
              <a:rPr lang="ru-RU" dirty="0"/>
              <a:t> </a:t>
            </a:r>
            <a:r>
              <a:rPr lang="ru-RU" dirty="0" err="1"/>
              <a:t>моделі</a:t>
            </a:r>
            <a:endParaRPr lang="ru-RU" dirty="0"/>
          </a:p>
          <a:p>
            <a:pPr>
              <a:buFont typeface="Arial" panose="020B0604020202020204" pitchFamily="34" charset="0"/>
              <a:buChar char="•"/>
            </a:pPr>
            <a:r>
              <a:rPr lang="ru-RU" dirty="0" err="1"/>
              <a:t>Оцінити</a:t>
            </a:r>
            <a:r>
              <a:rPr lang="ru-RU" dirty="0"/>
              <a:t> </a:t>
            </a:r>
            <a:r>
              <a:rPr lang="ru-RU" dirty="0" err="1"/>
              <a:t>точність</a:t>
            </a:r>
            <a:endParaRPr lang="ru-RU" dirty="0"/>
          </a:p>
          <a:p>
            <a:pPr marL="0" indent="0">
              <a:buNone/>
            </a:pPr>
            <a:endParaRPr lang="uk-UA" dirty="0"/>
          </a:p>
        </p:txBody>
      </p:sp>
      <p:pic>
        <p:nvPicPr>
          <p:cNvPr id="2050" name="Picture 2" descr="The Future of AI: 5 AI Advancements to Expect in the Next 10 Years | The  Fusioneer">
            <a:extLst>
              <a:ext uri="{FF2B5EF4-FFF2-40B4-BE49-F238E27FC236}">
                <a16:creationId xmlns:a16="http://schemas.microsoft.com/office/drawing/2014/main" id="{D8810434-CF38-4066-BA8E-4F6A5DA7C8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1829" y="2446403"/>
            <a:ext cx="4863878" cy="2823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6735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738D13-7D57-4614-9A6D-5D53B1F7C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err="1"/>
              <a:t>нейромережі</a:t>
            </a:r>
            <a:endParaRPr lang="uk-UA" dirty="0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F8A4B334-C33C-4EA5-BC70-7441DB2F0E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2200" y="703705"/>
            <a:ext cx="3756800" cy="24977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uk-UA" dirty="0"/>
              <a:t>🔍 Досліджені моделі: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C6193C-0102-4CEF-BFBF-65FCB348A054}"/>
              </a:ext>
            </a:extLst>
          </p:cNvPr>
          <p:cNvSpPr txBox="1"/>
          <p:nvPr/>
        </p:nvSpPr>
        <p:spPr>
          <a:xfrm>
            <a:off x="5823284" y="3814296"/>
            <a:ext cx="30881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CNN</a:t>
            </a:r>
            <a:endParaRPr lang="uk-UA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B13DAD-311D-4188-8FA9-92DCB3137E9B}"/>
              </a:ext>
            </a:extLst>
          </p:cNvPr>
          <p:cNvSpPr txBox="1"/>
          <p:nvPr/>
        </p:nvSpPr>
        <p:spPr>
          <a:xfrm>
            <a:off x="1026694" y="2298234"/>
            <a:ext cx="30881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MLP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8F72A2-9D6D-4FE1-A865-954675BABCA1}"/>
              </a:ext>
            </a:extLst>
          </p:cNvPr>
          <p:cNvSpPr txBox="1"/>
          <p:nvPr/>
        </p:nvSpPr>
        <p:spPr>
          <a:xfrm>
            <a:off x="1026694" y="3810285"/>
            <a:ext cx="308810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Transformer</a:t>
            </a:r>
            <a:r>
              <a:rPr lang="uk-UA" sz="2800" dirty="0"/>
              <a:t> (</a:t>
            </a:r>
            <a:r>
              <a:rPr lang="en-IN" sz="2800" dirty="0"/>
              <a:t>Informer)</a:t>
            </a: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CC057A-B827-468C-AFF8-FCB5CD7FC537}"/>
              </a:ext>
            </a:extLst>
          </p:cNvPr>
          <p:cNvSpPr txBox="1"/>
          <p:nvPr/>
        </p:nvSpPr>
        <p:spPr>
          <a:xfrm>
            <a:off x="5823284" y="2450634"/>
            <a:ext cx="30881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LSTM</a:t>
            </a:r>
            <a:endParaRPr lang="uk-UA" sz="2800" dirty="0"/>
          </a:p>
        </p:txBody>
      </p:sp>
    </p:spTree>
    <p:extLst>
      <p:ext uri="{BB962C8B-B14F-4D97-AF65-F5344CB8AC3E}">
        <p14:creationId xmlns:p14="http://schemas.microsoft.com/office/powerpoint/2010/main" val="1098081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9E5ABC-0A88-4453-AFC9-3683A6D4D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Бібліотеки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83E78424-FB47-475F-8CFB-A7AEC4C1EA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Python</a:t>
            </a:r>
          </a:p>
          <a:p>
            <a:r>
              <a:rPr lang="en-IN" dirty="0"/>
              <a:t>Seaborn</a:t>
            </a:r>
            <a:endParaRPr lang="uk-UA" dirty="0"/>
          </a:p>
          <a:p>
            <a:r>
              <a:rPr lang="en-IN" dirty="0" err="1"/>
              <a:t>Numpy</a:t>
            </a:r>
            <a:endParaRPr lang="en-IN" dirty="0"/>
          </a:p>
          <a:p>
            <a:r>
              <a:rPr lang="en-IN" dirty="0"/>
              <a:t>Scikit-learn</a:t>
            </a:r>
          </a:p>
          <a:p>
            <a:r>
              <a:rPr lang="en-IN" dirty="0"/>
              <a:t>matplotlib</a:t>
            </a:r>
          </a:p>
          <a:p>
            <a:r>
              <a:rPr lang="en-IN" dirty="0" err="1"/>
              <a:t>Pytorch</a:t>
            </a:r>
            <a:endParaRPr lang="en-IN" dirty="0"/>
          </a:p>
          <a:p>
            <a:r>
              <a:rPr lang="en-IN" dirty="0"/>
              <a:t>pandas</a:t>
            </a:r>
          </a:p>
        </p:txBody>
      </p:sp>
      <p:pic>
        <p:nvPicPr>
          <p:cNvPr id="1026" name="Picture 2" descr="What is Python Coding? | Juni Learning">
            <a:extLst>
              <a:ext uri="{FF2B5EF4-FFF2-40B4-BE49-F238E27FC236}">
                <a16:creationId xmlns:a16="http://schemas.microsoft.com/office/drawing/2014/main" id="{C6C5BD5A-301F-453D-8EBF-100A331A90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3379" y="1837765"/>
            <a:ext cx="1375611" cy="1375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ython Vizardry- 6mins to ECDF Plots using Seaborn | by Numerical Addiction  | Medium">
            <a:extLst>
              <a:ext uri="{FF2B5EF4-FFF2-40B4-BE49-F238E27FC236}">
                <a16:creationId xmlns:a16="http://schemas.microsoft.com/office/drawing/2014/main" id="{4FA42C98-7666-402F-9D5F-89A85CBBCF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9477" y="1958634"/>
            <a:ext cx="1484144" cy="1133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numpy · PyPI">
            <a:extLst>
              <a:ext uri="{FF2B5EF4-FFF2-40B4-BE49-F238E27FC236}">
                <a16:creationId xmlns:a16="http://schemas.microsoft.com/office/drawing/2014/main" id="{E73DEEE3-DF54-45A8-8C04-C210B08958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4108" y="1938860"/>
            <a:ext cx="2576474" cy="1153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scikit-learn">
            <a:extLst>
              <a:ext uri="{FF2B5EF4-FFF2-40B4-BE49-F238E27FC236}">
                <a16:creationId xmlns:a16="http://schemas.microsoft.com/office/drawing/2014/main" id="{E8202147-201E-455B-8EB8-A7541D960D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3379" y="3644625"/>
            <a:ext cx="1656098" cy="1656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Matplotlib - Python Library - Studyopedia">
            <a:extLst>
              <a:ext uri="{FF2B5EF4-FFF2-40B4-BE49-F238E27FC236}">
                <a16:creationId xmlns:a16="http://schemas.microsoft.com/office/drawing/2014/main" id="{DC79531E-B17B-4630-90BA-5553050779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8727" y="3318136"/>
            <a:ext cx="3418472" cy="1899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5561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079209-E149-4BE1-BF17-78A3FDBAD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Вибір даних</a:t>
            </a:r>
          </a:p>
        </p:txBody>
      </p:sp>
      <p:pic>
        <p:nvPicPr>
          <p:cNvPr id="5" name="Місце для вмісту 4">
            <a:extLst>
              <a:ext uri="{FF2B5EF4-FFF2-40B4-BE49-F238E27FC236}">
                <a16:creationId xmlns:a16="http://schemas.microsoft.com/office/drawing/2014/main" id="{2D45349C-7D9D-4B39-8DDC-480019EDF1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05206" y="1837765"/>
            <a:ext cx="6684883" cy="331152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B3BD7ED-8E8C-4465-9CFA-368A444C4508}"/>
              </a:ext>
            </a:extLst>
          </p:cNvPr>
          <p:cNvSpPr txBox="1"/>
          <p:nvPr/>
        </p:nvSpPr>
        <p:spPr>
          <a:xfrm>
            <a:off x="505326" y="2318084"/>
            <a:ext cx="30800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Дані було взято з сайту </a:t>
            </a:r>
            <a:r>
              <a:rPr lang="en-IN" dirty="0"/>
              <a:t>coin market cap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270665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66F57E-6E09-400D-B86F-0D486B4DD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Обробка даних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638D9BEB-A26B-4155-AE3E-E79BCC79CB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7042" y="1709047"/>
            <a:ext cx="10396883" cy="3311189"/>
          </a:xfrm>
        </p:spPr>
        <p:txBody>
          <a:bodyPr/>
          <a:lstStyle/>
          <a:p>
            <a:r>
              <a:rPr lang="uk-UA" dirty="0"/>
              <a:t>Заповнення пустих даних</a:t>
            </a:r>
          </a:p>
          <a:p>
            <a:r>
              <a:rPr lang="uk-UA" dirty="0"/>
              <a:t>Переведення часових даних</a:t>
            </a:r>
          </a:p>
          <a:p>
            <a:r>
              <a:rPr lang="uk-UA" dirty="0"/>
              <a:t>Масштабування даних</a:t>
            </a:r>
          </a:p>
          <a:p>
            <a:r>
              <a:rPr lang="uk-UA" dirty="0"/>
              <a:t>Переведення вибірки в тензори</a:t>
            </a:r>
          </a:p>
        </p:txBody>
      </p:sp>
    </p:spTree>
    <p:extLst>
      <p:ext uri="{BB962C8B-B14F-4D97-AF65-F5344CB8AC3E}">
        <p14:creationId xmlns:p14="http://schemas.microsoft.com/office/powerpoint/2010/main" val="722997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953A5A-7AC2-46BB-8C6A-EFF2BF02C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Метрики оцінки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1">
                <a:extLst>
                  <a:ext uri="{FF2B5EF4-FFF2-40B4-BE49-F238E27FC236}">
                    <a16:creationId xmlns:a16="http://schemas.microsoft.com/office/drawing/2014/main" id="{CE47A5C7-BDDC-4482-899E-1E36FE9368BF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 bwMode="auto">
              <a:xfrm>
                <a:off x="157473" y="2196994"/>
                <a:ext cx="4631095" cy="192225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  <a:tabLst/>
                </a:pPr>
                <a:r>
                  <a:rPr lang="en-US" dirty="0"/>
                  <a:t>MAE (Mean Absolute Error)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  <a:tabLst/>
                </a:pPr>
                <a:endParaRPr kumimoji="0" lang="en-IN" altLang="uk-UA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  <a:p>
                <a:pPr marL="0" lvl="0" indent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altLang="uk-UA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𝑀𝐴𝐸</m:t>
                      </m:r>
                      <m:r>
                        <a:rPr lang="pt-BR" altLang="uk-UA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d>
                        <m:dPr>
                          <m:ctrlPr>
                            <a:rPr lang="pt-BR" altLang="uk-U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t-BR" altLang="uk-UA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altLang="uk-UA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altLang="uk-UA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  <m:r>
                        <a:rPr lang="pt-BR" altLang="uk-UA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 </m:t>
                      </m:r>
                      <m:r>
                        <a:rPr lang="pt-BR" altLang="uk-UA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𝛴</m:t>
                      </m:r>
                      <m:r>
                        <a:rPr lang="pt-BR" altLang="uk-UA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|"/>
                          <m:endChr m:val="|"/>
                          <m:ctrlPr>
                            <a:rPr lang="pt-BR" altLang="uk-U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altLang="uk-U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pt-BR" altLang="uk-U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ᵢ − ŷᵢ</m:t>
                          </m:r>
                        </m:e>
                      </m:d>
                      <m:r>
                        <a:rPr lang="pt-BR" altLang="uk-UA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 </m:t>
                      </m:r>
                    </m:oMath>
                  </m:oMathPara>
                </a14:m>
                <a:endParaRPr kumimoji="0" lang="uk-UA" altLang="uk-UA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" name="Rectangle 1">
                <a:extLst>
                  <a:ext uri="{FF2B5EF4-FFF2-40B4-BE49-F238E27FC236}">
                    <a16:creationId xmlns:a16="http://schemas.microsoft.com/office/drawing/2014/main" id="{CE47A5C7-BDDC-4482-899E-1E36FE9368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 bwMode="auto">
              <a:xfrm>
                <a:off x="157473" y="2196994"/>
                <a:ext cx="4631095" cy="192225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1">
                <a:extLst>
                  <a:ext uri="{FF2B5EF4-FFF2-40B4-BE49-F238E27FC236}">
                    <a16:creationId xmlns:a16="http://schemas.microsoft.com/office/drawing/2014/main" id="{BC0CE4D5-AC5B-42B5-A1A9-A6F8B1C2CB6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62303" y="2127351"/>
                <a:ext cx="5120380" cy="13849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gradFill>
                      <a:gsLst>
                        <a:gs pos="34000">
                          <a:schemeClr val="tx1">
                            <a:lumMod val="93000"/>
                          </a:schemeClr>
                        </a:gs>
                        <a:gs pos="0">
                          <a:schemeClr val="bg1">
                            <a:lumMod val="25000"/>
                            <a:lumOff val="75000"/>
                          </a:schemeClr>
                        </a:gs>
                        <a:gs pos="100000">
                          <a:schemeClr val="tx2">
                            <a:lumMod val="0"/>
                            <a:lumOff val="100000"/>
                          </a:schemeClr>
                        </a:gs>
                      </a:gsLst>
                      <a:lin ang="4800000" scaled="0"/>
                    </a:gra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gradFill>
                      <a:gsLst>
                        <a:gs pos="34000">
                          <a:schemeClr val="tx1">
                            <a:lumMod val="93000"/>
                          </a:schemeClr>
                        </a:gs>
                        <a:gs pos="0">
                          <a:schemeClr val="bg1">
                            <a:lumMod val="25000"/>
                            <a:lumOff val="75000"/>
                          </a:schemeClr>
                        </a:gs>
                        <a:gs pos="100000">
                          <a:schemeClr val="tx2">
                            <a:lumMod val="0"/>
                            <a:lumOff val="100000"/>
                          </a:schemeClr>
                        </a:gs>
                      </a:gsLst>
                      <a:lin ang="4800000" scaled="0"/>
                    </a:gra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gradFill>
                      <a:gsLst>
                        <a:gs pos="34000">
                          <a:schemeClr val="tx1">
                            <a:lumMod val="93000"/>
                          </a:schemeClr>
                        </a:gs>
                        <a:gs pos="0">
                          <a:schemeClr val="bg1">
                            <a:lumMod val="25000"/>
                            <a:lumOff val="75000"/>
                          </a:schemeClr>
                        </a:gs>
                        <a:gs pos="100000">
                          <a:schemeClr val="tx2">
                            <a:lumMod val="0"/>
                            <a:lumOff val="100000"/>
                          </a:schemeClr>
                        </a:gs>
                      </a:gsLst>
                      <a:lin ang="4800000" scaled="0"/>
                    </a:gra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gradFill>
                      <a:gsLst>
                        <a:gs pos="34000">
                          <a:schemeClr val="tx1">
                            <a:lumMod val="93000"/>
                          </a:schemeClr>
                        </a:gs>
                        <a:gs pos="0">
                          <a:schemeClr val="bg1">
                            <a:lumMod val="25000"/>
                            <a:lumOff val="75000"/>
                          </a:schemeClr>
                        </a:gs>
                        <a:gs pos="100000">
                          <a:schemeClr val="tx2">
                            <a:lumMod val="0"/>
                            <a:lumOff val="100000"/>
                          </a:schemeClr>
                        </a:gs>
                      </a:gsLst>
                      <a:lin ang="4800000" scaled="0"/>
                    </a:gra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gradFill>
                      <a:gsLst>
                        <a:gs pos="34000">
                          <a:schemeClr val="tx1">
                            <a:lumMod val="93000"/>
                          </a:schemeClr>
                        </a:gs>
                        <a:gs pos="0">
                          <a:schemeClr val="bg1">
                            <a:lumMod val="25000"/>
                            <a:lumOff val="75000"/>
                          </a:schemeClr>
                        </a:gs>
                        <a:gs pos="100000">
                          <a:schemeClr val="tx2">
                            <a:lumMod val="0"/>
                            <a:lumOff val="100000"/>
                          </a:schemeClr>
                        </a:gs>
                      </a:gsLst>
                      <a:lin ang="4800000" scaled="0"/>
                    </a:gra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MSE (Mean Squared Error)</a:t>
                </a:r>
              </a:p>
              <a:p>
                <a:pPr marL="0" indent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</a:pPr>
                <a:endParaRPr lang="en-IN" altLang="uk-UA" dirty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  <a:p>
                <a:pPr marL="0" indent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altLang="uk-UA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𝑀𝑆𝐸</m:t>
                      </m:r>
                      <m:r>
                        <a:rPr lang="pt-BR" altLang="uk-UA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= (1/</m:t>
                      </m:r>
                      <m:r>
                        <a:rPr lang="pt-BR" altLang="uk-UA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altLang="uk-UA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 × </m:t>
                      </m:r>
                      <m:r>
                        <a:rPr lang="pt-BR" altLang="uk-UA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𝛴</m:t>
                      </m:r>
                      <m:r>
                        <a:rPr lang="pt-BR" altLang="uk-UA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pt-BR" altLang="uk-UA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altLang="uk-UA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ᵢ − ŷᵢ)²</m:t>
                      </m:r>
                    </m:oMath>
                  </m:oMathPara>
                </a14:m>
                <a:endParaRPr lang="uk-UA" altLang="uk-UA" dirty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" name="Rectangle 1">
                <a:extLst>
                  <a:ext uri="{FF2B5EF4-FFF2-40B4-BE49-F238E27FC236}">
                    <a16:creationId xmlns:a16="http://schemas.microsoft.com/office/drawing/2014/main" id="{BC0CE4D5-AC5B-42B5-A1A9-A6F8B1C2C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962303" y="2127351"/>
                <a:ext cx="5120380" cy="1384995"/>
              </a:xfrm>
              <a:prstGeom prst="rect">
                <a:avLst/>
              </a:prstGeom>
              <a:blipFill>
                <a:blip r:embed="rId3"/>
                <a:stretch>
                  <a:fillRect l="-2381" t="-396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1">
                <a:extLst>
                  <a:ext uri="{FF2B5EF4-FFF2-40B4-BE49-F238E27FC236}">
                    <a16:creationId xmlns:a16="http://schemas.microsoft.com/office/drawing/2014/main" id="{683864C5-2C98-4BF1-A8D7-B2E755BEE55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93089" y="4038932"/>
                <a:ext cx="6764694" cy="14176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gradFill>
                      <a:gsLst>
                        <a:gs pos="34000">
                          <a:schemeClr val="tx1">
                            <a:lumMod val="93000"/>
                          </a:schemeClr>
                        </a:gs>
                        <a:gs pos="0">
                          <a:schemeClr val="bg1">
                            <a:lumMod val="25000"/>
                            <a:lumOff val="75000"/>
                          </a:schemeClr>
                        </a:gs>
                        <a:gs pos="100000">
                          <a:schemeClr val="tx2">
                            <a:lumMod val="0"/>
                            <a:lumOff val="100000"/>
                          </a:schemeClr>
                        </a:gs>
                      </a:gsLst>
                      <a:lin ang="4800000" scaled="0"/>
                    </a:gra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gradFill>
                      <a:gsLst>
                        <a:gs pos="34000">
                          <a:schemeClr val="tx1">
                            <a:lumMod val="93000"/>
                          </a:schemeClr>
                        </a:gs>
                        <a:gs pos="0">
                          <a:schemeClr val="bg1">
                            <a:lumMod val="25000"/>
                            <a:lumOff val="75000"/>
                          </a:schemeClr>
                        </a:gs>
                        <a:gs pos="100000">
                          <a:schemeClr val="tx2">
                            <a:lumMod val="0"/>
                            <a:lumOff val="100000"/>
                          </a:schemeClr>
                        </a:gs>
                      </a:gsLst>
                      <a:lin ang="4800000" scaled="0"/>
                    </a:gra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gradFill>
                      <a:gsLst>
                        <a:gs pos="34000">
                          <a:schemeClr val="tx1">
                            <a:lumMod val="93000"/>
                          </a:schemeClr>
                        </a:gs>
                        <a:gs pos="0">
                          <a:schemeClr val="bg1">
                            <a:lumMod val="25000"/>
                            <a:lumOff val="75000"/>
                          </a:schemeClr>
                        </a:gs>
                        <a:gs pos="100000">
                          <a:schemeClr val="tx2">
                            <a:lumMod val="0"/>
                            <a:lumOff val="100000"/>
                          </a:schemeClr>
                        </a:gs>
                      </a:gsLst>
                      <a:lin ang="4800000" scaled="0"/>
                    </a:gra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gradFill>
                      <a:gsLst>
                        <a:gs pos="34000">
                          <a:schemeClr val="tx1">
                            <a:lumMod val="93000"/>
                          </a:schemeClr>
                        </a:gs>
                        <a:gs pos="0">
                          <a:schemeClr val="bg1">
                            <a:lumMod val="25000"/>
                            <a:lumOff val="75000"/>
                          </a:schemeClr>
                        </a:gs>
                        <a:gs pos="100000">
                          <a:schemeClr val="tx2">
                            <a:lumMod val="0"/>
                            <a:lumOff val="100000"/>
                          </a:schemeClr>
                        </a:gs>
                      </a:gsLst>
                      <a:lin ang="4800000" scaled="0"/>
                    </a:gra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gradFill>
                      <a:gsLst>
                        <a:gs pos="34000">
                          <a:schemeClr val="tx1">
                            <a:lumMod val="93000"/>
                          </a:schemeClr>
                        </a:gs>
                        <a:gs pos="0">
                          <a:schemeClr val="bg1">
                            <a:lumMod val="25000"/>
                            <a:lumOff val="75000"/>
                          </a:schemeClr>
                        </a:gs>
                        <a:gs pos="100000">
                          <a:schemeClr val="tx2">
                            <a:lumMod val="0"/>
                            <a:lumOff val="100000"/>
                          </a:schemeClr>
                        </a:gs>
                      </a:gsLst>
                      <a:lin ang="4800000" scaled="0"/>
                    </a:gra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RMSE (Root Mean Squared Error)</a:t>
                </a:r>
              </a:p>
              <a:p>
                <a:pPr marL="0" indent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</a:pPr>
                <a:endParaRPr lang="en-IN" altLang="uk-UA" dirty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  <a:p>
                <a:pPr marL="0" indent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altLang="uk-UA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𝑅𝑀𝑆𝐸</m:t>
                      </m:r>
                      <m:r>
                        <a:rPr lang="pt-BR" altLang="uk-UA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= √[ (1/</m:t>
                      </m:r>
                      <m:r>
                        <a:rPr lang="pt-BR" altLang="uk-UA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altLang="uk-UA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 × </m:t>
                      </m:r>
                      <m:r>
                        <a:rPr lang="pt-BR" altLang="uk-UA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𝛴</m:t>
                      </m:r>
                      <m:r>
                        <a:rPr lang="pt-BR" altLang="uk-UA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pt-BR" altLang="uk-UA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altLang="uk-UA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ᵢ − ŷᵢ)² ] ,  </m:t>
                      </m:r>
                    </m:oMath>
                  </m:oMathPara>
                </a14:m>
                <a:endParaRPr lang="uk-UA" altLang="uk-UA" dirty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" name="Rectangle 1">
                <a:extLst>
                  <a:ext uri="{FF2B5EF4-FFF2-40B4-BE49-F238E27FC236}">
                    <a16:creationId xmlns:a16="http://schemas.microsoft.com/office/drawing/2014/main" id="{683864C5-2C98-4BF1-A8D7-B2E755BEE5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93089" y="4038932"/>
                <a:ext cx="6764694" cy="1417632"/>
              </a:xfrm>
              <a:prstGeom prst="rect">
                <a:avLst/>
              </a:prstGeom>
              <a:blipFill>
                <a:blip r:embed="rId4"/>
                <a:stretch>
                  <a:fillRect l="-1892" t="-431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5700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DF8E50-9F6D-497C-92A8-6F21EF547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85800"/>
            <a:ext cx="3805988" cy="1151965"/>
          </a:xfrm>
        </p:spPr>
        <p:txBody>
          <a:bodyPr>
            <a:normAutofit fontScale="90000"/>
          </a:bodyPr>
          <a:lstStyle/>
          <a:p>
            <a:r>
              <a:rPr lang="uk-UA" dirty="0"/>
              <a:t>Аналіз передбачень моделі</a:t>
            </a:r>
          </a:p>
        </p:txBody>
      </p:sp>
      <p:pic>
        <p:nvPicPr>
          <p:cNvPr id="5" name="Місце для вмісту 4">
            <a:extLst>
              <a:ext uri="{FF2B5EF4-FFF2-40B4-BE49-F238E27FC236}">
                <a16:creationId xmlns:a16="http://schemas.microsoft.com/office/drawing/2014/main" id="{B8DE392A-2A10-4CF0-A62B-E1099563A8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41232" y="242971"/>
            <a:ext cx="6580220" cy="5265952"/>
          </a:xfrm>
        </p:spPr>
      </p:pic>
    </p:spTree>
    <p:extLst>
      <p:ext uri="{BB962C8B-B14F-4D97-AF65-F5344CB8AC3E}">
        <p14:creationId xmlns:p14="http://schemas.microsoft.com/office/powerpoint/2010/main" val="40648699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сновна подія">
  <a:themeElements>
    <a:clrScheme name="Основна подія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Основна подія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сновна подія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TM04033927[[fn=Основна подія]]</Template>
  <TotalTime>546</TotalTime>
  <Words>224</Words>
  <Application>Microsoft Office PowerPoint</Application>
  <PresentationFormat>Широкий екран</PresentationFormat>
  <Paragraphs>49</Paragraphs>
  <Slides>11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11</vt:i4>
      </vt:variant>
    </vt:vector>
  </HeadingPairs>
  <TitlesOfParts>
    <vt:vector size="16" baseType="lpstr">
      <vt:lpstr>Arial</vt:lpstr>
      <vt:lpstr>Cambria Math</vt:lpstr>
      <vt:lpstr>Impact</vt:lpstr>
      <vt:lpstr>Wingdings 2</vt:lpstr>
      <vt:lpstr>Основна подія</vt:lpstr>
      <vt:lpstr>Презентація PowerPoint</vt:lpstr>
      <vt:lpstr>Актуальність роботи</vt:lpstr>
      <vt:lpstr>🎯 Мета: Порівняти ефективність різних нейромереж для прогнозування цін.</vt:lpstr>
      <vt:lpstr>нейромережі</vt:lpstr>
      <vt:lpstr>Бібліотеки</vt:lpstr>
      <vt:lpstr>Вибір даних</vt:lpstr>
      <vt:lpstr>Обробка даних</vt:lpstr>
      <vt:lpstr>Метрики оцінки</vt:lpstr>
      <vt:lpstr>Аналіз передбачень моделі</vt:lpstr>
      <vt:lpstr>✅ Результати:</vt:lpstr>
      <vt:lpstr>висновки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Методи навчання нейромереж у задачах прогнозування цін</dc:title>
  <dc:creator>Богдан Параска</dc:creator>
  <cp:lastModifiedBy>Богдан Параска</cp:lastModifiedBy>
  <cp:revision>31</cp:revision>
  <dcterms:created xsi:type="dcterms:W3CDTF">2025-06-03T15:46:54Z</dcterms:created>
  <dcterms:modified xsi:type="dcterms:W3CDTF">2025-06-15T19:16:25Z</dcterms:modified>
</cp:coreProperties>
</file>