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70" r:id="rId4"/>
    <p:sldId id="273" r:id="rId5"/>
    <p:sldId id="261" r:id="rId6"/>
    <p:sldId id="272" r:id="rId7"/>
    <p:sldId id="263" r:id="rId8"/>
    <p:sldId id="264" r:id="rId9"/>
    <p:sldId id="265" r:id="rId10"/>
    <p:sldId id="266"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Pinyon Script" pitchFamily="2"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5"/>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22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858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26067c229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726067c229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77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0" name="Google Shape;1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275616" y="3254597"/>
            <a:ext cx="11591922" cy="2414684"/>
          </a:xfrm>
          <a:prstGeom prst="rect">
            <a:avLst/>
          </a:prstGeom>
          <a:solidFill>
            <a:srgbClr val="F2F2F2"/>
          </a:solidFill>
          <a:ln>
            <a:no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3"/>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3"/>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i="0" u="none" strike="noStrike" cap="none" dirty="0">
                <a:solidFill>
                  <a:schemeClr val="dk1"/>
                </a:solidFill>
                <a:latin typeface="Arial"/>
                <a:ea typeface="Arial"/>
                <a:cs typeface="Arial"/>
                <a:sym typeface="Arial"/>
              </a:rPr>
              <a:t>CAPSTONE Final Review Report</a:t>
            </a:r>
            <a:endParaRPr sz="3200" b="1" dirty="0">
              <a:solidFill>
                <a:schemeClr val="dk1"/>
              </a:solidFill>
              <a:latin typeface="Arial"/>
              <a:ea typeface="Arial"/>
              <a:cs typeface="Arial"/>
              <a:sym typeface="Arial"/>
            </a:endParaRPr>
          </a:p>
        </p:txBody>
      </p:sp>
      <p:sp>
        <p:nvSpPr>
          <p:cNvPr id="91" name="Google Shape;91;p13"/>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2" name="Google Shape;92;p13"/>
          <p:cNvSpPr/>
          <p:nvPr/>
        </p:nvSpPr>
        <p:spPr>
          <a:xfrm>
            <a:off x="348761" y="3235628"/>
            <a:ext cx="1046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000" b="1" dirty="0">
                <a:solidFill>
                  <a:schemeClr val="dk1"/>
                </a:solidFill>
                <a:latin typeface="Arial"/>
                <a:ea typeface="Arial"/>
                <a:cs typeface="Arial"/>
                <a:sym typeface="Arial"/>
              </a:rPr>
              <a:t>Te</a:t>
            </a:r>
            <a:r>
              <a:rPr lang="en-IN" sz="2000" b="1" dirty="0">
                <a:solidFill>
                  <a:schemeClr val="dk1"/>
                </a:solidFill>
              </a:rPr>
              <a:t>a</a:t>
            </a:r>
            <a:r>
              <a:rPr lang="en-IN" sz="2000" b="1" dirty="0">
                <a:solidFill>
                  <a:schemeClr val="dk1"/>
                </a:solidFill>
                <a:latin typeface="Arial"/>
                <a:ea typeface="Arial"/>
                <a:cs typeface="Arial"/>
                <a:sym typeface="Arial"/>
              </a:rPr>
              <a:t>m</a:t>
            </a:r>
            <a:endParaRPr sz="2000" b="1" dirty="0">
              <a:solidFill>
                <a:schemeClr val="dk1"/>
              </a:solidFill>
              <a:latin typeface="Arial"/>
              <a:ea typeface="Arial"/>
              <a:cs typeface="Arial"/>
              <a:sym typeface="Arial"/>
            </a:endParaRPr>
          </a:p>
        </p:txBody>
      </p:sp>
      <p:sp>
        <p:nvSpPr>
          <p:cNvPr id="93" name="Google Shape;93;p13"/>
          <p:cNvSpPr/>
          <p:nvPr/>
        </p:nvSpPr>
        <p:spPr>
          <a:xfrm>
            <a:off x="387230" y="3607170"/>
            <a:ext cx="10892374" cy="1785104"/>
          </a:xfrm>
          <a:prstGeom prst="rect">
            <a:avLst/>
          </a:prstGeom>
          <a:noFill/>
          <a:ln>
            <a:noFill/>
          </a:ln>
        </p:spPr>
        <p:txBody>
          <a:bodyPr spcFirstLastPara="1" wrap="square" lIns="91425" tIns="45700" rIns="91425" bIns="45700" anchor="t" anchorCtr="0">
            <a:noAutofit/>
          </a:bodyPr>
          <a:lstStyle/>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Mentor(s): Dr. Arnab Pattanayak</a:t>
            </a:r>
            <a:endParaRPr sz="1800" dirty="0">
              <a:solidFill>
                <a:srgbClr val="0E4094"/>
              </a:solidFill>
            </a:endParaRPr>
          </a:p>
          <a:p>
            <a:pPr marL="228600" marR="0" lvl="0" indent="-228600" algn="l" rtl="0">
              <a:spcBef>
                <a:spcPts val="0"/>
              </a:spcBef>
              <a:spcAft>
                <a:spcPts val="0"/>
              </a:spcAft>
              <a:buClr>
                <a:srgbClr val="0E4094"/>
              </a:buClr>
              <a:buSzPts val="1800"/>
              <a:buFont typeface="Arial"/>
              <a:buAutoNum type="arabicPeriod"/>
            </a:pPr>
            <a:r>
              <a:rPr lang="en-IN" sz="1800" dirty="0">
                <a:solidFill>
                  <a:srgbClr val="0E4094"/>
                </a:solidFill>
                <a:latin typeface="Arial"/>
                <a:ea typeface="Arial"/>
                <a:cs typeface="Arial"/>
                <a:sym typeface="Arial"/>
              </a:rPr>
              <a:t>Students Name and Roll Number</a:t>
            </a:r>
            <a:endParaRPr dirty="0"/>
          </a:p>
          <a:p>
            <a:pPr marL="685800" marR="0" lvl="1" indent="-228600" algn="l" rtl="0">
              <a:spcBef>
                <a:spcPts val="0"/>
              </a:spcBef>
              <a:spcAft>
                <a:spcPts val="0"/>
              </a:spcAft>
              <a:buClr>
                <a:srgbClr val="0E4094"/>
              </a:buClr>
              <a:buSzPts val="1400"/>
              <a:buFont typeface="Arial"/>
              <a:buAutoNum type="arabicPeriod"/>
            </a:pPr>
            <a:r>
              <a:rPr lang="en-IN" dirty="0">
                <a:solidFill>
                  <a:srgbClr val="0E4094"/>
                </a:solidFill>
              </a:rPr>
              <a:t>Charvi Sofat                                          102115001</a:t>
            </a:r>
            <a:endParaRPr dirty="0"/>
          </a:p>
          <a:p>
            <a:pPr marL="685800" marR="0" lvl="1" indent="-228600" algn="l" rtl="0">
              <a:spcBef>
                <a:spcPts val="0"/>
              </a:spcBef>
              <a:spcAft>
                <a:spcPts val="0"/>
              </a:spcAft>
              <a:buClr>
                <a:srgbClr val="0E4094"/>
              </a:buClr>
              <a:buSzPts val="1400"/>
              <a:buFont typeface="Arial"/>
              <a:buAutoNum type="arabicPeriod"/>
            </a:pPr>
            <a:r>
              <a:rPr lang="en-IN" dirty="0">
                <a:solidFill>
                  <a:srgbClr val="0E4094"/>
                </a:solidFill>
              </a:rPr>
              <a:t>Pratinav Batra                                       102115004</a:t>
            </a:r>
            <a:endParaRPr dirty="0">
              <a:solidFill>
                <a:srgbClr val="0E4094"/>
              </a:solidFill>
            </a:endParaRPr>
          </a:p>
          <a:p>
            <a:pPr marL="685800" marR="0" lvl="1" indent="-228600" algn="l" rtl="0">
              <a:spcBef>
                <a:spcPts val="0"/>
              </a:spcBef>
              <a:spcAft>
                <a:spcPts val="0"/>
              </a:spcAft>
              <a:buClr>
                <a:srgbClr val="0E4094"/>
              </a:buClr>
              <a:buSzPts val="1400"/>
              <a:buAutoNum type="arabicPeriod"/>
            </a:pPr>
            <a:r>
              <a:rPr lang="en-IN" dirty="0">
                <a:solidFill>
                  <a:srgbClr val="0E4094"/>
                </a:solidFill>
              </a:rPr>
              <a:t>Varun Kashyap                                     102115012</a:t>
            </a:r>
            <a:endParaRPr dirty="0">
              <a:solidFill>
                <a:srgbClr val="0E4094"/>
              </a:solidFill>
            </a:endParaRPr>
          </a:p>
          <a:p>
            <a:pPr marL="685800" marR="0" lvl="1" indent="-228600" algn="l" rtl="0">
              <a:spcBef>
                <a:spcPts val="0"/>
              </a:spcBef>
              <a:spcAft>
                <a:spcPts val="0"/>
              </a:spcAft>
              <a:buClr>
                <a:srgbClr val="0E4094"/>
              </a:buClr>
              <a:buSzPts val="1400"/>
              <a:buAutoNum type="arabicPeriod"/>
            </a:pPr>
            <a:r>
              <a:rPr lang="en-IN" dirty="0">
                <a:solidFill>
                  <a:srgbClr val="0E4094"/>
                </a:solidFill>
              </a:rPr>
              <a:t>Paras Sharma                                       102115015</a:t>
            </a:r>
            <a:endParaRPr dirty="0">
              <a:solidFill>
                <a:srgbClr val="0E4094"/>
              </a:solidFill>
            </a:endParaRPr>
          </a:p>
          <a:p>
            <a:pPr marL="685800" marR="0" lvl="1" indent="-228600" algn="l" rtl="0">
              <a:spcBef>
                <a:spcPts val="0"/>
              </a:spcBef>
              <a:spcAft>
                <a:spcPts val="0"/>
              </a:spcAft>
              <a:buClr>
                <a:srgbClr val="0E4094"/>
              </a:buClr>
              <a:buSzPts val="1400"/>
              <a:buAutoNum type="arabicPeriod"/>
            </a:pPr>
            <a:r>
              <a:rPr lang="en-IN" dirty="0">
                <a:solidFill>
                  <a:srgbClr val="0E4094"/>
                </a:solidFill>
              </a:rPr>
              <a:t>Vaibhav Kalra                                       102115104</a:t>
            </a:r>
            <a:endParaRPr dirty="0">
              <a:solidFill>
                <a:srgbClr val="0E4094"/>
              </a:solidFill>
            </a:endParaRPr>
          </a:p>
          <a:p>
            <a:pPr marL="0" lvl="0" indent="0" algn="l" rtl="0">
              <a:spcBef>
                <a:spcPts val="0"/>
              </a:spcBef>
              <a:spcAft>
                <a:spcPts val="0"/>
              </a:spcAft>
              <a:buNone/>
            </a:pPr>
            <a:r>
              <a:rPr lang="en-IN" sz="1800" dirty="0">
                <a:solidFill>
                  <a:srgbClr val="0E4094"/>
                </a:solidFill>
              </a:rPr>
              <a:t>Team no:27</a:t>
            </a:r>
            <a:endParaRPr dirty="0">
              <a:solidFill>
                <a:srgbClr val="0E4094"/>
              </a:solidFill>
            </a:endParaRPr>
          </a:p>
          <a:p>
            <a:pPr marL="0" marR="0" lvl="0" indent="0" algn="l" rtl="0">
              <a:spcBef>
                <a:spcPts val="0"/>
              </a:spcBef>
              <a:spcAft>
                <a:spcPts val="0"/>
              </a:spcAft>
              <a:buNone/>
            </a:pPr>
            <a:endParaRPr dirty="0">
              <a:solidFill>
                <a:srgbClr val="0E4094"/>
              </a:solidFill>
            </a:endParaRPr>
          </a:p>
        </p:txBody>
      </p:sp>
      <p:sp>
        <p:nvSpPr>
          <p:cNvPr id="94" name="Google Shape;94;p13"/>
          <p:cNvSpPr txBox="1"/>
          <p:nvPr/>
        </p:nvSpPr>
        <p:spPr>
          <a:xfrm>
            <a:off x="1394861" y="1728425"/>
            <a:ext cx="9402300" cy="132339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4000" b="1" i="1" dirty="0">
                <a:solidFill>
                  <a:schemeClr val="dk1"/>
                </a:solidFill>
              </a:rPr>
              <a:t>DIABETIC RETINOPATHY DETECTION AND CLASSIFICATION </a:t>
            </a:r>
            <a:endParaRPr sz="4000" b="1" i="1" dirty="0">
              <a:solidFill>
                <a:schemeClr val="dk1"/>
              </a:solidFill>
            </a:endParaRPr>
          </a:p>
        </p:txBody>
      </p:sp>
      <p:pic>
        <p:nvPicPr>
          <p:cNvPr id="95" name="Google Shape;95;p13"/>
          <p:cNvPicPr preferRelativeResize="0"/>
          <p:nvPr/>
        </p:nvPicPr>
        <p:blipFill rotWithShape="1">
          <a:blip r:embed="rId3">
            <a:alphaModFix/>
          </a:blip>
          <a:srcRect/>
          <a:stretch/>
        </p:blipFill>
        <p:spPr>
          <a:xfrm>
            <a:off x="10871200" y="18366"/>
            <a:ext cx="1320799" cy="7497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body" idx="1"/>
          </p:nvPr>
        </p:nvSpPr>
        <p:spPr>
          <a:xfrm>
            <a:off x="2196548" y="526774"/>
            <a:ext cx="9157252" cy="565018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13800"/>
              <a:buNone/>
            </a:pPr>
            <a:r>
              <a:rPr lang="en-IN" sz="13800">
                <a:solidFill>
                  <a:schemeClr val="accent1"/>
                </a:solidFill>
                <a:latin typeface="Pinyon Script"/>
                <a:ea typeface="Pinyon Script"/>
                <a:cs typeface="Pinyon Script"/>
                <a:sym typeface="Pinyon Script"/>
              </a:rPr>
              <a:t>Thank you</a:t>
            </a:r>
            <a:endParaRPr sz="13800">
              <a:solidFill>
                <a:schemeClr val="accent1"/>
              </a:solidFill>
              <a:latin typeface="Pinyon Script"/>
              <a:ea typeface="Pinyon Script"/>
              <a:cs typeface="Pinyon Script"/>
              <a:sym typeface="Pinyon Script"/>
            </a:endParaRPr>
          </a:p>
        </p:txBody>
      </p:sp>
      <p:sp>
        <p:nvSpPr>
          <p:cNvPr id="191" name="Google Shape;191;p23"/>
          <p:cNvSpPr/>
          <p:nvPr/>
        </p:nvSpPr>
        <p:spPr>
          <a:xfrm>
            <a:off x="764740" y="-24610"/>
            <a:ext cx="984547" cy="688261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2" name="Google Shape;192;p23"/>
          <p:cNvSpPr/>
          <p:nvPr/>
        </p:nvSpPr>
        <p:spPr>
          <a:xfrm>
            <a:off x="0" y="0"/>
            <a:ext cx="616225" cy="6857999"/>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1" name="Google Shape;101;p14"/>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Introduction </a:t>
            </a:r>
            <a:endParaRPr sz="3200" b="1">
              <a:solidFill>
                <a:schemeClr val="dk1"/>
              </a:solidFill>
              <a:latin typeface="Arial"/>
              <a:ea typeface="Arial"/>
              <a:cs typeface="Arial"/>
              <a:sym typeface="Arial"/>
            </a:endParaRPr>
          </a:p>
        </p:txBody>
      </p:sp>
      <p:sp>
        <p:nvSpPr>
          <p:cNvPr id="102" name="Google Shape;102;p14"/>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14"/>
          <p:cNvSpPr txBox="1"/>
          <p:nvPr/>
        </p:nvSpPr>
        <p:spPr>
          <a:xfrm>
            <a:off x="1" y="768164"/>
            <a:ext cx="12192000" cy="1692731"/>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dirty="0">
                <a:solidFill>
                  <a:srgbClr val="0E4094"/>
                </a:solidFill>
                <a:latin typeface="Calibri"/>
                <a:ea typeface="Calibri"/>
                <a:cs typeface="Calibri"/>
                <a:sym typeface="Calibri"/>
              </a:rPr>
              <a:t>Project Overview:</a:t>
            </a:r>
          </a:p>
          <a:p>
            <a:pPr marL="285750" marR="0" lvl="0" indent="-285750" algn="just" rtl="0">
              <a:spcBef>
                <a:spcPts val="0"/>
              </a:spcBef>
              <a:spcAft>
                <a:spcPts val="0"/>
              </a:spcAft>
              <a:buClr>
                <a:srgbClr val="0E4094"/>
              </a:buClr>
              <a:buSzPts val="1600"/>
              <a:buFont typeface="Arial"/>
              <a:buChar char="•"/>
            </a:pPr>
            <a:endParaRPr sz="1600" dirty="0">
              <a:solidFill>
                <a:srgbClr val="0E4094"/>
              </a:solidFill>
              <a:latin typeface="Calibri"/>
              <a:ea typeface="Calibri"/>
              <a:cs typeface="Calibri"/>
              <a:sym typeface="Calibri"/>
            </a:endParaRPr>
          </a:p>
          <a:p>
            <a:pPr marL="285750" marR="0" lvl="0" indent="-260350" algn="just" rtl="0">
              <a:spcBef>
                <a:spcPts val="0"/>
              </a:spcBef>
              <a:spcAft>
                <a:spcPts val="0"/>
              </a:spcAft>
              <a:buClr>
                <a:srgbClr val="0E4094"/>
              </a:buClr>
              <a:buSzPts val="1200"/>
              <a:buFont typeface="Calibri"/>
              <a:buChar char="•"/>
            </a:pPr>
            <a:r>
              <a:rPr lang="en-US" sz="1200" i="1" dirty="0">
                <a:solidFill>
                  <a:srgbClr val="0E4094"/>
                </a:solidFill>
                <a:latin typeface="Calibri"/>
                <a:ea typeface="Calibri"/>
                <a:cs typeface="Calibri"/>
                <a:sym typeface="Calibri"/>
              </a:rPr>
              <a:t>The machine learning will use CNN to categorize the uploaded image.</a:t>
            </a:r>
          </a:p>
          <a:p>
            <a:pPr marL="285750" marR="0" lvl="0" indent="-260350" algn="just" rtl="0">
              <a:spcBef>
                <a:spcPts val="0"/>
              </a:spcBef>
              <a:spcAft>
                <a:spcPts val="0"/>
              </a:spcAft>
              <a:buClr>
                <a:srgbClr val="0E4094"/>
              </a:buClr>
              <a:buSzPts val="1200"/>
              <a:buFont typeface="Calibri"/>
              <a:buChar char="•"/>
            </a:pPr>
            <a:r>
              <a:rPr lang="en-US" sz="1200" i="1" dirty="0">
                <a:solidFill>
                  <a:srgbClr val="0E4094"/>
                </a:solidFill>
                <a:latin typeface="Calibri"/>
                <a:ea typeface="Calibri"/>
                <a:cs typeface="Calibri"/>
                <a:sym typeface="Calibri"/>
              </a:rPr>
              <a:t>Each image after processing after processing will be categorize into any one of the different level of stages. </a:t>
            </a:r>
          </a:p>
          <a:p>
            <a:pPr marL="285750" marR="0" lvl="0" indent="-260350" algn="just" rtl="0">
              <a:spcBef>
                <a:spcPts val="0"/>
              </a:spcBef>
              <a:spcAft>
                <a:spcPts val="0"/>
              </a:spcAft>
              <a:buClr>
                <a:srgbClr val="0E4094"/>
              </a:buClr>
              <a:buSzPts val="1200"/>
              <a:buFont typeface="Calibri"/>
              <a:buChar char="•"/>
            </a:pPr>
            <a:r>
              <a:rPr lang="en-US" sz="1200" i="1" dirty="0">
                <a:solidFill>
                  <a:srgbClr val="0E4094"/>
                </a:solidFill>
                <a:latin typeface="Calibri"/>
                <a:ea typeface="Calibri"/>
                <a:cs typeface="Calibri"/>
                <a:sym typeface="Calibri"/>
              </a:rPr>
              <a:t>The CNN model will be trained on a dataset of pre processed images of the fundus.</a:t>
            </a:r>
          </a:p>
          <a:p>
            <a:pPr marL="285750" marR="0" lvl="0" indent="-260350" algn="just" rtl="0">
              <a:spcBef>
                <a:spcPts val="0"/>
              </a:spcBef>
              <a:spcAft>
                <a:spcPts val="0"/>
              </a:spcAft>
              <a:buClr>
                <a:srgbClr val="0E4094"/>
              </a:buClr>
              <a:buSzPts val="1200"/>
              <a:buFont typeface="Calibri"/>
              <a:buChar char="•"/>
            </a:pPr>
            <a:r>
              <a:rPr lang="en-US" sz="1200" i="1" dirty="0">
                <a:solidFill>
                  <a:srgbClr val="0E4094"/>
                </a:solidFill>
                <a:latin typeface="Calibri"/>
                <a:ea typeface="Calibri"/>
                <a:cs typeface="Calibri"/>
                <a:sym typeface="Calibri"/>
              </a:rPr>
              <a:t>The final project would combine the machine learning model of CNN, written in python 3. </a:t>
            </a:r>
          </a:p>
          <a:p>
            <a:pPr marL="25400" marR="0" lvl="0" algn="just" rtl="0">
              <a:spcBef>
                <a:spcPts val="0"/>
              </a:spcBef>
              <a:spcAft>
                <a:spcPts val="0"/>
              </a:spcAft>
              <a:buClr>
                <a:srgbClr val="0E4094"/>
              </a:buClr>
              <a:buSzPts val="1200"/>
            </a:pPr>
            <a:endParaRPr lang="en-US" sz="1200" i="1" dirty="0">
              <a:solidFill>
                <a:srgbClr val="0E4094"/>
              </a:solidFill>
              <a:latin typeface="Calibri"/>
              <a:ea typeface="Calibri"/>
              <a:cs typeface="Calibri"/>
              <a:sym typeface="Calibri"/>
            </a:endParaRPr>
          </a:p>
          <a:p>
            <a:pPr marL="285750" marR="0" lvl="0" indent="-260350" algn="just" rtl="0">
              <a:spcBef>
                <a:spcPts val="0"/>
              </a:spcBef>
              <a:spcAft>
                <a:spcPts val="0"/>
              </a:spcAft>
              <a:buClr>
                <a:srgbClr val="0E4094"/>
              </a:buClr>
              <a:buSzPts val="1200"/>
              <a:buFont typeface="Calibri"/>
              <a:buChar char="•"/>
            </a:pPr>
            <a:endParaRPr sz="1200" i="1" dirty="0">
              <a:solidFill>
                <a:srgbClr val="0E4094"/>
              </a:solidFill>
              <a:latin typeface="Calibri"/>
              <a:ea typeface="Calibri"/>
              <a:cs typeface="Calibri"/>
              <a:sym typeface="Calibri"/>
            </a:endParaRPr>
          </a:p>
        </p:txBody>
      </p:sp>
      <p:pic>
        <p:nvPicPr>
          <p:cNvPr id="104" name="Google Shape;104;p14"/>
          <p:cNvPicPr preferRelativeResize="0"/>
          <p:nvPr/>
        </p:nvPicPr>
        <p:blipFill rotWithShape="1">
          <a:blip r:embed="rId3">
            <a:alphaModFix/>
          </a:blip>
          <a:srcRect/>
          <a:stretch/>
        </p:blipFill>
        <p:spPr>
          <a:xfrm>
            <a:off x="10871200" y="18366"/>
            <a:ext cx="1320799" cy="749798"/>
          </a:xfrm>
          <a:prstGeom prst="rect">
            <a:avLst/>
          </a:prstGeom>
          <a:noFill/>
          <a:ln>
            <a:noFill/>
          </a:ln>
        </p:spPr>
      </p:pic>
      <p:sp>
        <p:nvSpPr>
          <p:cNvPr id="105" name="Google Shape;105;p14"/>
          <p:cNvSpPr txBox="1"/>
          <p:nvPr/>
        </p:nvSpPr>
        <p:spPr>
          <a:xfrm>
            <a:off x="-1" y="3073767"/>
            <a:ext cx="12192000" cy="1877397"/>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dirty="0">
                <a:solidFill>
                  <a:srgbClr val="0E4094"/>
                </a:solidFill>
                <a:latin typeface="Calibri"/>
                <a:ea typeface="Calibri"/>
                <a:cs typeface="Calibri"/>
                <a:sym typeface="Calibri"/>
              </a:rPr>
              <a:t>Need Analysis and Scope:</a:t>
            </a:r>
          </a:p>
          <a:p>
            <a:pPr marL="285750" marR="0" lvl="0" indent="-285750" algn="just" rtl="0">
              <a:spcBef>
                <a:spcPts val="0"/>
              </a:spcBef>
              <a:spcAft>
                <a:spcPts val="0"/>
              </a:spcAft>
              <a:buClr>
                <a:srgbClr val="0E4094"/>
              </a:buClr>
              <a:buSzPts val="1600"/>
              <a:buFont typeface="Arial"/>
              <a:buChar char="•"/>
            </a:pPr>
            <a:endParaRPr sz="1600" b="1" u="sng" dirty="0">
              <a:solidFill>
                <a:srgbClr val="0E4094"/>
              </a:solidFill>
              <a:latin typeface="Calibri"/>
              <a:ea typeface="Calibri"/>
              <a:cs typeface="Calibri"/>
              <a:sym typeface="Calibri"/>
            </a:endParaRPr>
          </a:p>
          <a:p>
            <a:pPr marL="285750" marR="0" lvl="0" indent="-260350" algn="just" rtl="0">
              <a:spcBef>
                <a:spcPts val="0"/>
              </a:spcBef>
              <a:spcAft>
                <a:spcPts val="0"/>
              </a:spcAft>
              <a:buClr>
                <a:srgbClr val="0E4094"/>
              </a:buClr>
              <a:buSzPts val="1200"/>
              <a:buFont typeface="Calibri"/>
              <a:buChar char="•"/>
            </a:pPr>
            <a:r>
              <a:rPr lang="en-IN" sz="1200" b="1" i="1" dirty="0">
                <a:solidFill>
                  <a:srgbClr val="0E4094"/>
                </a:solidFill>
                <a:latin typeface="Calibri"/>
                <a:ea typeface="Calibri"/>
                <a:cs typeface="Calibri"/>
                <a:sym typeface="Calibri"/>
              </a:rPr>
              <a:t>Prevalence of DR : </a:t>
            </a:r>
            <a:r>
              <a:rPr lang="en-IN" sz="1200" i="1" dirty="0">
                <a:solidFill>
                  <a:srgbClr val="0E4094"/>
                </a:solidFill>
                <a:latin typeface="Calibri"/>
                <a:ea typeface="Calibri"/>
                <a:cs typeface="Calibri"/>
                <a:sym typeface="Calibri"/>
              </a:rPr>
              <a:t>DR is one of the leading causes of blindness in the world. Among individuals with diabeties, the prevalence of DR is approximately 20.5% in the US and 18% in India.</a:t>
            </a:r>
          </a:p>
          <a:p>
            <a:pPr marL="285750" lvl="0" indent="-260350" algn="just">
              <a:buClr>
                <a:srgbClr val="0E4094"/>
              </a:buClr>
              <a:buSzPts val="1200"/>
              <a:buFont typeface="Calibri"/>
              <a:buChar char="•"/>
            </a:pPr>
            <a:r>
              <a:rPr lang="en-US" sz="1200" b="1" i="1" dirty="0">
                <a:solidFill>
                  <a:schemeClr val="accent1">
                    <a:lumMod val="50000"/>
                  </a:schemeClr>
                </a:solidFill>
                <a:latin typeface="Calibri" panose="020F0502020204030204" pitchFamily="34" charset="0"/>
                <a:cs typeface="Calibri" panose="020F0502020204030204" pitchFamily="34" charset="0"/>
              </a:rPr>
              <a:t>Imperative Nature </a:t>
            </a:r>
            <a:r>
              <a:rPr lang="en-US" sz="1200" i="1" dirty="0">
                <a:solidFill>
                  <a:schemeClr val="accent1">
                    <a:lumMod val="50000"/>
                  </a:schemeClr>
                </a:solidFill>
                <a:latin typeface="Calibri" panose="020F0502020204030204" pitchFamily="34" charset="0"/>
                <a:cs typeface="Calibri" panose="020F0502020204030204" pitchFamily="34" charset="0"/>
              </a:rPr>
              <a:t>: Patients with mild and moderate/ severe retinopathy had 81% and 314% increased risks of all-cause mortality, respectively . It’s absolutely imperative, therefore, to diagnose the disease in its early stages to mitigate the damage as much as possible, and this project aims to do just that.</a:t>
            </a:r>
            <a:r>
              <a:rPr lang="en-US" sz="1200" dirty="0">
                <a:solidFill>
                  <a:schemeClr val="accent1">
                    <a:lumMod val="50000"/>
                  </a:schemeClr>
                </a:solidFill>
                <a:latin typeface="Calibri" panose="020F0502020204030204" pitchFamily="34" charset="0"/>
                <a:cs typeface="Calibri" panose="020F0502020204030204" pitchFamily="34" charset="0"/>
              </a:rPr>
              <a:t> </a:t>
            </a:r>
          </a:p>
          <a:p>
            <a:pPr marL="285750" lvl="0" indent="-260350" algn="just">
              <a:buClr>
                <a:srgbClr val="0E4094"/>
              </a:buClr>
              <a:buSzPts val="1200"/>
              <a:buFont typeface="Calibri"/>
              <a:buChar char="•"/>
            </a:pPr>
            <a:r>
              <a:rPr lang="en-US" sz="1200" b="1" i="1" dirty="0">
                <a:solidFill>
                  <a:schemeClr val="accent1">
                    <a:lumMod val="50000"/>
                  </a:schemeClr>
                </a:solidFill>
                <a:latin typeface="Calibri" panose="020F0502020204030204" pitchFamily="34" charset="0"/>
                <a:cs typeface="Calibri" panose="020F0502020204030204" pitchFamily="34" charset="0"/>
              </a:rPr>
              <a:t>Time Consuming </a:t>
            </a:r>
            <a:r>
              <a:rPr lang="en-US" sz="1200" i="1" dirty="0">
                <a:solidFill>
                  <a:schemeClr val="accent1">
                    <a:lumMod val="50000"/>
                  </a:schemeClr>
                </a:solidFill>
                <a:latin typeface="Calibri" panose="020F0502020204030204" pitchFamily="34" charset="0"/>
                <a:cs typeface="Calibri" panose="020F0502020204030204" pitchFamily="34" charset="0"/>
              </a:rPr>
              <a:t>: Traditionally, the classification of DR involves weighting numerous features and then locating such features. This is highly time-consuming for clinicians. Retinal photograph with medical interpretation is a widely accepted screening tool for DR. Computers can obtain quicker classifications once trained</a:t>
            </a:r>
          </a:p>
          <a:p>
            <a:pPr marL="285750" lvl="0" indent="-260350" algn="just">
              <a:buClr>
                <a:srgbClr val="0E4094"/>
              </a:buClr>
              <a:buSzPts val="1200"/>
              <a:buFont typeface="Calibri"/>
              <a:buChar char="•"/>
            </a:pPr>
            <a:r>
              <a:rPr lang="en-US" sz="1200" b="1" i="1" dirty="0">
                <a:solidFill>
                  <a:schemeClr val="accent1">
                    <a:lumMod val="50000"/>
                  </a:schemeClr>
                </a:solidFill>
                <a:latin typeface="Calibri" panose="020F0502020204030204" pitchFamily="34" charset="0"/>
                <a:ea typeface="Calibri"/>
                <a:cs typeface="Calibri" panose="020F0502020204030204" pitchFamily="34" charset="0"/>
                <a:sym typeface="Calibri"/>
              </a:rPr>
              <a:t>Early Detection : </a:t>
            </a:r>
            <a:r>
              <a:rPr lang="en-US" sz="1200" dirty="0">
                <a:solidFill>
                  <a:schemeClr val="accent1">
                    <a:lumMod val="50000"/>
                  </a:schemeClr>
                </a:solidFill>
                <a:latin typeface="Calibri" panose="020F0502020204030204" pitchFamily="34" charset="0"/>
                <a:cs typeface="Calibri" panose="020F0502020204030204" pitchFamily="34" charset="0"/>
              </a:rPr>
              <a:t>Automated grading of DR has potential benefits such as increasing efficiency, reproducibility, reducing barriers to access, and improving patient outcomes by providing early detection and treatment. Thus, to maximize the clinical utility of automated grading, an algorithm to detect referable DR is required</a:t>
            </a:r>
            <a:endParaRPr lang="en-IN" sz="1200" b="1" i="1" dirty="0">
              <a:solidFill>
                <a:schemeClr val="accent1">
                  <a:lumMod val="50000"/>
                </a:schemeClr>
              </a:solidFill>
              <a:latin typeface="Calibri" panose="020F0502020204030204" pitchFamily="34" charset="0"/>
              <a:ea typeface="Calibri"/>
              <a:cs typeface="Calibri" panose="020F0502020204030204" pitchFamily="34" charset="0"/>
              <a:sym typeface="Calibri"/>
            </a:endParaRPr>
          </a:p>
        </p:txBody>
      </p:sp>
      <p:sp>
        <p:nvSpPr>
          <p:cNvPr id="106" name="Google Shape;106;p14"/>
          <p:cNvSpPr txBox="1"/>
          <p:nvPr/>
        </p:nvSpPr>
        <p:spPr>
          <a:xfrm>
            <a:off x="-1" y="5309271"/>
            <a:ext cx="12192000" cy="1292621"/>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dirty="0">
                <a:solidFill>
                  <a:srgbClr val="0E4094"/>
                </a:solidFill>
                <a:latin typeface="Calibri"/>
                <a:ea typeface="Calibri"/>
                <a:cs typeface="Calibri"/>
                <a:sym typeface="Calibri"/>
              </a:rPr>
              <a:t>Objectives:</a:t>
            </a:r>
          </a:p>
          <a:p>
            <a:pPr marL="285750" marR="0" lvl="0" indent="-285750" algn="just" rtl="0">
              <a:spcBef>
                <a:spcPts val="0"/>
              </a:spcBef>
              <a:spcAft>
                <a:spcPts val="0"/>
              </a:spcAft>
              <a:buClr>
                <a:srgbClr val="0E4094"/>
              </a:buClr>
              <a:buSzPts val="1600"/>
              <a:buFont typeface="Arial"/>
              <a:buChar char="•"/>
            </a:pPr>
            <a:endParaRPr i="1" dirty="0">
              <a:solidFill>
                <a:srgbClr val="0E4094"/>
              </a:solidFill>
              <a:latin typeface="Calibri"/>
              <a:ea typeface="Calibri"/>
              <a:cs typeface="Calibri"/>
              <a:sym typeface="Calibri"/>
            </a:endParaRPr>
          </a:p>
          <a:p>
            <a:pPr marL="285750" lvl="0" indent="-285750" algn="just">
              <a:buClr>
                <a:srgbClr val="0E4094"/>
              </a:buClr>
              <a:buSzPts val="1600"/>
              <a:buFont typeface="Arial"/>
              <a:buChar char="•"/>
            </a:pPr>
            <a:r>
              <a:rPr lang="en-US" sz="1200" i="1" dirty="0">
                <a:solidFill>
                  <a:schemeClr val="accent1">
                    <a:lumMod val="50000"/>
                  </a:schemeClr>
                </a:solidFill>
                <a:latin typeface="Calibri" panose="020F0502020204030204" pitchFamily="34" charset="0"/>
                <a:cs typeface="Calibri" panose="020F0502020204030204" pitchFamily="34" charset="0"/>
              </a:rPr>
              <a:t>To execute an automated detection of DR utilizing advanced fundus pictures. Early discovery of DR empowers medicine or laser treatment to be performed to prevent or delay vision loss. We shall be achieving this by building a neural network model based on CNN that can automatically look at a patient’s retina image and estimate the severity of blindness in the patient. </a:t>
            </a:r>
          </a:p>
          <a:p>
            <a:pPr marL="285750" lvl="0" indent="-285750" algn="just">
              <a:buClr>
                <a:srgbClr val="0E4094"/>
              </a:buClr>
              <a:buSzPts val="1600"/>
              <a:buFont typeface="Arial"/>
              <a:buChar char="•"/>
            </a:pPr>
            <a:r>
              <a:rPr lang="en-US" sz="1200" i="1" dirty="0">
                <a:solidFill>
                  <a:schemeClr val="accent1">
                    <a:lumMod val="50000"/>
                  </a:schemeClr>
                </a:solidFill>
                <a:latin typeface="Calibri" panose="020F0502020204030204" pitchFamily="34" charset="0"/>
                <a:cs typeface="Calibri" panose="020F0502020204030204" pitchFamily="34" charset="0"/>
              </a:rPr>
              <a:t>The focus will be on finding the stage of DR in the patient eye with an accuracy good enough compared to a human doctor. And then finally deploy the model on the internet for the use of prediction and medical testing. This automated process can reduce a lot of time, thereby screening the process of treating DR at a large scale.</a:t>
            </a:r>
            <a:endParaRPr sz="1200" i="1" dirty="0">
              <a:solidFill>
                <a:schemeClr val="accent1">
                  <a:lumMod val="50000"/>
                </a:schemeClr>
              </a:solidFill>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2" name="Google Shape;112;p15"/>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a:t>
            </a:r>
            <a:endParaRPr sz="3200" b="1">
              <a:solidFill>
                <a:schemeClr val="dk1"/>
              </a:solidFill>
              <a:latin typeface="Arial"/>
              <a:ea typeface="Arial"/>
              <a:cs typeface="Arial"/>
              <a:sym typeface="Arial"/>
            </a:endParaRPr>
          </a:p>
        </p:txBody>
      </p:sp>
      <p:sp>
        <p:nvSpPr>
          <p:cNvPr id="113" name="Google Shape;113;p15"/>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txBox="1"/>
          <p:nvPr/>
        </p:nvSpPr>
        <p:spPr>
          <a:xfrm>
            <a:off x="-176" y="924647"/>
            <a:ext cx="12192000" cy="1354176"/>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indent="-285750" algn="just">
              <a:buClr>
                <a:srgbClr val="0E4094"/>
              </a:buClr>
              <a:buSzPts val="1600"/>
              <a:buFont typeface="Arial"/>
              <a:buChar char="•"/>
            </a:pPr>
            <a:r>
              <a:rPr lang="en-IN" sz="1600" b="1" u="sng" dirty="0">
                <a:solidFill>
                  <a:srgbClr val="0E4094"/>
                </a:solidFill>
                <a:latin typeface="Calibri"/>
                <a:ea typeface="Calibri"/>
                <a:cs typeface="Calibri"/>
                <a:sym typeface="Calibri"/>
              </a:rPr>
              <a:t>Literature Analysis </a:t>
            </a:r>
            <a:r>
              <a:rPr lang="en-IN" sz="1600" dirty="0">
                <a:solidFill>
                  <a:srgbClr val="0E4094"/>
                </a:solidFill>
                <a:latin typeface="Calibri"/>
                <a:ea typeface="Calibri"/>
                <a:cs typeface="Calibri"/>
                <a:sym typeface="Calibri"/>
              </a:rPr>
              <a:t>: Fundus Photography</a:t>
            </a:r>
          </a:p>
          <a:p>
            <a:pPr marL="285750" indent="-285750" algn="just">
              <a:buClr>
                <a:srgbClr val="0E4094"/>
              </a:buClr>
              <a:buSzPts val="1600"/>
              <a:buFont typeface="Arial"/>
              <a:buChar char="•"/>
            </a:pPr>
            <a:r>
              <a:rPr lang="en-IN" sz="1600" dirty="0">
                <a:solidFill>
                  <a:srgbClr val="0E4094"/>
                </a:solidFill>
                <a:latin typeface="Calibri"/>
                <a:cs typeface="Calibri"/>
              </a:rPr>
              <a:t>Fundus photography is the usage of fundus camera to photograph the region of the eye. </a:t>
            </a:r>
          </a:p>
          <a:p>
            <a:pPr marL="285750" indent="-285750" algn="just">
              <a:buClr>
                <a:srgbClr val="0E4094"/>
              </a:buClr>
              <a:buSzPts val="1600"/>
              <a:buFont typeface="Arial"/>
              <a:buChar char="•"/>
            </a:pPr>
            <a:r>
              <a:rPr lang="en-IN" sz="1600" dirty="0">
                <a:solidFill>
                  <a:srgbClr val="0E4094"/>
                </a:solidFill>
                <a:latin typeface="Calibri"/>
                <a:cs typeface="Calibri"/>
              </a:rPr>
              <a:t>Although the equipment for fundus photography can be easily accessible but a qualified ophthalmologist who can analyze the fundus images cannot. </a:t>
            </a:r>
            <a:endParaRPr lang="en-IN" sz="1600" dirty="0">
              <a:solidFill>
                <a:srgbClr val="0E4094"/>
              </a:solidFill>
              <a:latin typeface="Calibri"/>
              <a:cs typeface="Calibri"/>
              <a:sym typeface="Calibri"/>
            </a:endParaRPr>
          </a:p>
          <a:p>
            <a:pPr marL="285750" indent="-285750" algn="just">
              <a:buClr>
                <a:srgbClr val="0E4094"/>
              </a:buClr>
              <a:buSzPts val="1600"/>
              <a:buFont typeface="Calibri"/>
              <a:buChar char="•"/>
            </a:pPr>
            <a:r>
              <a:rPr lang="en-IN" sz="1600" dirty="0">
                <a:solidFill>
                  <a:srgbClr val="0E4094"/>
                </a:solidFill>
                <a:latin typeface="Calibri"/>
                <a:cs typeface="Calibri"/>
              </a:rPr>
              <a:t>The population of diabetic patients is enormous yet the total number of ophthalmologists is only 29 per 1 million persons</a:t>
            </a:r>
            <a:r>
              <a:rPr lang="en-IN" sz="1800" dirty="0">
                <a:effectLst/>
                <a:latin typeface="TimesNewRomanPSMT"/>
              </a:rPr>
              <a:t>.</a:t>
            </a:r>
            <a:endParaRPr lang="en-IN" sz="2000" dirty="0"/>
          </a:p>
        </p:txBody>
      </p:sp>
      <p:pic>
        <p:nvPicPr>
          <p:cNvPr id="115" name="Google Shape;115;p15"/>
          <p:cNvPicPr preferRelativeResize="0"/>
          <p:nvPr/>
        </p:nvPicPr>
        <p:blipFill rotWithShape="1">
          <a:blip r:embed="rId3">
            <a:alphaModFix/>
          </a:blip>
          <a:srcRect/>
          <a:stretch/>
        </p:blipFill>
        <p:spPr>
          <a:xfrm>
            <a:off x="10871200" y="18366"/>
            <a:ext cx="1320799" cy="749798"/>
          </a:xfrm>
          <a:prstGeom prst="rect">
            <a:avLst/>
          </a:prstGeom>
          <a:noFill/>
          <a:ln>
            <a:noFill/>
          </a:ln>
        </p:spPr>
      </p:pic>
      <p:sp>
        <p:nvSpPr>
          <p:cNvPr id="116" name="Google Shape;116;p15"/>
          <p:cNvSpPr txBox="1"/>
          <p:nvPr/>
        </p:nvSpPr>
        <p:spPr>
          <a:xfrm>
            <a:off x="0" y="2615894"/>
            <a:ext cx="12192000" cy="1846619"/>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dirty="0">
                <a:solidFill>
                  <a:srgbClr val="0E4094"/>
                </a:solidFill>
                <a:latin typeface="Calibri"/>
                <a:ea typeface="Calibri"/>
                <a:cs typeface="Calibri"/>
                <a:sym typeface="Calibri"/>
              </a:rPr>
              <a:t>Literature Analysis </a:t>
            </a:r>
            <a:r>
              <a:rPr lang="en-IN" sz="1600" dirty="0">
                <a:solidFill>
                  <a:srgbClr val="0E4094"/>
                </a:solidFill>
                <a:latin typeface="Calibri"/>
                <a:ea typeface="Calibri"/>
                <a:cs typeface="Calibri"/>
                <a:sym typeface="Calibri"/>
              </a:rPr>
              <a:t>: Deep CNN</a:t>
            </a:r>
          </a:p>
          <a:p>
            <a:pPr marL="285750" indent="-285750" algn="just">
              <a:buClr>
                <a:srgbClr val="0E4094"/>
              </a:buClr>
              <a:buSzPts val="1600"/>
              <a:buFont typeface="Arial"/>
              <a:buChar char="•"/>
            </a:pPr>
            <a:r>
              <a:rPr lang="en-IN" sz="1600" dirty="0">
                <a:solidFill>
                  <a:srgbClr val="0E4094"/>
                </a:solidFill>
                <a:latin typeface="Calibri"/>
                <a:cs typeface="Calibri"/>
              </a:rPr>
              <a:t>Computer-aided diagnosis of DR has been explored in the past to reduce the burden on ophthalmologists and mitigate diagnostic inconsistencies between manual readers. </a:t>
            </a:r>
          </a:p>
          <a:p>
            <a:pPr marL="285750" indent="-285750" algn="just">
              <a:buClr>
                <a:srgbClr val="0E4094"/>
              </a:buClr>
              <a:buSzPts val="1600"/>
              <a:buFont typeface="Arial"/>
              <a:buChar char="•"/>
            </a:pPr>
            <a:r>
              <a:rPr lang="en-IN" sz="1600" dirty="0">
                <a:solidFill>
                  <a:srgbClr val="0E4094"/>
                </a:solidFill>
                <a:latin typeface="Calibri"/>
                <a:cs typeface="Calibri"/>
              </a:rPr>
              <a:t>Automated methods to detect MAs and reliably grade fundoscopic images of DR patients have been active areas of research in computer vision. </a:t>
            </a:r>
            <a:endParaRPr lang="en-IN" sz="1600" dirty="0">
              <a:solidFill>
                <a:srgbClr val="0E4094"/>
              </a:solidFill>
              <a:latin typeface="Calibri"/>
              <a:cs typeface="Calibri"/>
              <a:sym typeface="Calibri"/>
            </a:endParaRPr>
          </a:p>
          <a:p>
            <a:pPr marL="285750" indent="-285750" algn="just">
              <a:buClr>
                <a:srgbClr val="0E4094"/>
              </a:buClr>
              <a:buSzPts val="1600"/>
              <a:buFont typeface="Calibri"/>
              <a:buChar char="•"/>
            </a:pPr>
            <a:r>
              <a:rPr lang="en-IN" sz="1600" dirty="0">
                <a:solidFill>
                  <a:srgbClr val="0E4094"/>
                </a:solidFill>
                <a:latin typeface="Calibri"/>
                <a:cs typeface="Calibri"/>
              </a:rPr>
              <a:t>The first ANNs explored the ability to classify patches of normal retina without blood vessels, normal retinas with blood vessels, pathologic retinas with exudates, and pathologic retinas with MAs</a:t>
            </a:r>
            <a:r>
              <a:rPr lang="en-IN" sz="1800" dirty="0">
                <a:solidFill>
                  <a:srgbClr val="0E4094"/>
                </a:solidFill>
                <a:latin typeface="TimesNewRomanPSMT"/>
                <a:cs typeface="Calibri"/>
              </a:rPr>
              <a:t>.</a:t>
            </a:r>
            <a:endParaRPr lang="en-IN" sz="2000" dirty="0"/>
          </a:p>
        </p:txBody>
      </p:sp>
      <p:sp>
        <p:nvSpPr>
          <p:cNvPr id="117" name="Google Shape;117;p15"/>
          <p:cNvSpPr txBox="1"/>
          <p:nvPr/>
        </p:nvSpPr>
        <p:spPr>
          <a:xfrm>
            <a:off x="-176" y="5026998"/>
            <a:ext cx="12192000" cy="1077178"/>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dirty="0">
                <a:solidFill>
                  <a:srgbClr val="0E4094"/>
                </a:solidFill>
                <a:latin typeface="Calibri"/>
                <a:ea typeface="Calibri"/>
                <a:cs typeface="Calibri"/>
                <a:sym typeface="Calibri"/>
              </a:rPr>
              <a:t>Literature Analysis </a:t>
            </a:r>
            <a:r>
              <a:rPr lang="en-IN" sz="1600" dirty="0">
                <a:solidFill>
                  <a:srgbClr val="0E4094"/>
                </a:solidFill>
                <a:latin typeface="Calibri"/>
                <a:ea typeface="Calibri"/>
                <a:cs typeface="Calibri"/>
                <a:sym typeface="Calibri"/>
              </a:rPr>
              <a:t>: Traditional Automated Works</a:t>
            </a:r>
            <a:endParaRPr sz="1600" dirty="0">
              <a:solidFill>
                <a:srgbClr val="0E4094"/>
              </a:solidFill>
              <a:latin typeface="Calibri"/>
              <a:ea typeface="Calibri"/>
              <a:cs typeface="Calibri"/>
              <a:sym typeface="Calibri"/>
            </a:endParaRPr>
          </a:p>
          <a:p>
            <a:pPr marL="285750" indent="-285750" algn="just">
              <a:buClr>
                <a:srgbClr val="0E4094"/>
              </a:buClr>
              <a:buSzPts val="1600"/>
              <a:buFont typeface="Calibri"/>
              <a:buChar char="•"/>
            </a:pPr>
            <a:r>
              <a:rPr lang="en-IN" sz="1600" dirty="0">
                <a:solidFill>
                  <a:srgbClr val="0E4094"/>
                </a:solidFill>
                <a:latin typeface="Calibri"/>
                <a:cs typeface="Calibri"/>
              </a:rPr>
              <a:t>Traditional methods often deploy various feature extraction modules to first extract useful information from the fundus images </a:t>
            </a:r>
          </a:p>
          <a:p>
            <a:pPr marL="285750" indent="-285750" algn="just">
              <a:buClr>
                <a:srgbClr val="0E4094"/>
              </a:buClr>
              <a:buSzPts val="1600"/>
              <a:buFont typeface="Calibri"/>
              <a:buChar char="•"/>
            </a:pPr>
            <a:r>
              <a:rPr lang="en-IN" sz="1600" dirty="0">
                <a:solidFill>
                  <a:srgbClr val="0E4094"/>
                </a:solidFill>
                <a:latin typeface="Calibri"/>
                <a:cs typeface="Calibri"/>
              </a:rPr>
              <a:t>the extracted features are passed to classifiers such as the support vector machine, random forest classifier, etc. </a:t>
            </a:r>
          </a:p>
          <a:p>
            <a:pPr marL="285750" indent="-285750" algn="just">
              <a:buClr>
                <a:srgbClr val="0E4094"/>
              </a:buClr>
              <a:buSzPts val="1600"/>
              <a:buFont typeface="Calibri"/>
              <a:buChar char="•"/>
            </a:pPr>
            <a:r>
              <a:rPr lang="en-IN" sz="1600" dirty="0">
                <a:solidFill>
                  <a:srgbClr val="0E4094"/>
                </a:solidFill>
                <a:latin typeface="Calibri"/>
                <a:cs typeface="Calibri"/>
              </a:rPr>
              <a:t>Such handmade feature-based methods are time consuming and often yield false results.</a:t>
            </a:r>
          </a:p>
        </p:txBody>
      </p:sp>
    </p:spTree>
    <p:extLst>
      <p:ext uri="{BB962C8B-B14F-4D97-AF65-F5344CB8AC3E}">
        <p14:creationId xmlns:p14="http://schemas.microsoft.com/office/powerpoint/2010/main" val="312217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3" name="Google Shape;123;p16"/>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Literature Survey</a:t>
            </a:r>
            <a:endParaRPr sz="3200" b="1">
              <a:solidFill>
                <a:schemeClr val="dk1"/>
              </a:solidFill>
              <a:latin typeface="Arial"/>
              <a:ea typeface="Arial"/>
              <a:cs typeface="Arial"/>
              <a:sym typeface="Arial"/>
            </a:endParaRPr>
          </a:p>
        </p:txBody>
      </p:sp>
      <p:sp>
        <p:nvSpPr>
          <p:cNvPr id="124" name="Google Shape;124;p16"/>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5" name="Google Shape;125;p16"/>
          <p:cNvSpPr txBox="1"/>
          <p:nvPr/>
        </p:nvSpPr>
        <p:spPr>
          <a:xfrm>
            <a:off x="-1" y="767003"/>
            <a:ext cx="12124500" cy="2616060"/>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dirty="0">
                <a:solidFill>
                  <a:srgbClr val="0E4094"/>
                </a:solidFill>
                <a:latin typeface="Calibri"/>
                <a:ea typeface="Calibri"/>
                <a:cs typeface="Calibri"/>
                <a:sym typeface="Calibri"/>
              </a:rPr>
              <a:t>Research Gaps </a:t>
            </a:r>
            <a:r>
              <a:rPr lang="en-IN" sz="1600" dirty="0">
                <a:solidFill>
                  <a:srgbClr val="0E4094"/>
                </a:solidFill>
                <a:latin typeface="Calibri"/>
                <a:ea typeface="Calibri"/>
                <a:cs typeface="Calibri"/>
                <a:sym typeface="Calibri"/>
              </a:rPr>
              <a:t>: </a:t>
            </a:r>
            <a:endParaRPr sz="1600" dirty="0">
              <a:solidFill>
                <a:srgbClr val="0E4094"/>
              </a:solidFill>
              <a:latin typeface="Calibri"/>
              <a:ea typeface="Calibri"/>
              <a:cs typeface="Calibri"/>
              <a:sym typeface="Calibri"/>
            </a:endParaRPr>
          </a:p>
          <a:p>
            <a:pPr marL="457200" marR="0" lvl="0" indent="0" algn="just" rtl="0">
              <a:spcBef>
                <a:spcPts val="0"/>
              </a:spcBef>
              <a:spcAft>
                <a:spcPts val="0"/>
              </a:spcAft>
              <a:buNone/>
            </a:pPr>
            <a:endParaRPr sz="1600" dirty="0">
              <a:solidFill>
                <a:srgbClr val="0E4094"/>
              </a:solidFill>
              <a:latin typeface="Calibri"/>
              <a:ea typeface="Calibri"/>
              <a:cs typeface="Calibri"/>
              <a:sym typeface="Calibri"/>
            </a:endParaRPr>
          </a:p>
          <a:p>
            <a:pPr marL="285750" indent="-285750" algn="just">
              <a:buClr>
                <a:srgbClr val="0E4094"/>
              </a:buClr>
              <a:buSzPts val="1600"/>
              <a:buFont typeface="Arial"/>
              <a:buChar char="•"/>
            </a:pPr>
            <a:r>
              <a:rPr lang="en-IN" sz="1600" dirty="0">
                <a:solidFill>
                  <a:srgbClr val="0E4094"/>
                </a:solidFill>
                <a:latin typeface="Calibri"/>
                <a:cs typeface="Calibri"/>
              </a:rPr>
              <a:t>The exact identification of the DR stage is notoriously tricky and requires human interpretation of fundus images. </a:t>
            </a:r>
          </a:p>
          <a:p>
            <a:pPr marL="285750" marR="0" lvl="0" indent="-285750" algn="just" rtl="0">
              <a:spcBef>
                <a:spcPts val="0"/>
              </a:spcBef>
              <a:spcAft>
                <a:spcPts val="0"/>
              </a:spcAft>
              <a:buClr>
                <a:srgbClr val="0E4094"/>
              </a:buClr>
              <a:buSzPts val="1600"/>
              <a:buFont typeface="Arial"/>
              <a:buChar char="•"/>
            </a:pPr>
            <a:endParaRPr lang="en-IN" sz="1600" dirty="0">
              <a:solidFill>
                <a:srgbClr val="0E4094"/>
              </a:solidFill>
              <a:latin typeface="Calibri"/>
              <a:cs typeface="Calibri"/>
              <a:sym typeface="Calibri"/>
            </a:endParaRPr>
          </a:p>
          <a:p>
            <a:pPr marL="285750" indent="-285750" algn="just">
              <a:buClr>
                <a:srgbClr val="0E4094"/>
              </a:buClr>
              <a:buSzPts val="1600"/>
              <a:buFont typeface="Arial"/>
              <a:buChar char="•"/>
            </a:pPr>
            <a:r>
              <a:rPr lang="en-IN" sz="1600" dirty="0">
                <a:solidFill>
                  <a:srgbClr val="0E4094"/>
                </a:solidFill>
                <a:latin typeface="Calibri"/>
                <a:cs typeface="Calibri"/>
              </a:rPr>
              <a:t>CNN have been successfully applied in many adjacent subjects, and for diagnosis of DR itself which involve CNN architectures with transfer learning – ResNet50, InceptionNetV3, DenseNets etc. </a:t>
            </a:r>
          </a:p>
          <a:p>
            <a:pPr algn="just">
              <a:buClr>
                <a:srgbClr val="0E4094"/>
              </a:buClr>
              <a:buSzPts val="1600"/>
            </a:pPr>
            <a:endParaRPr lang="en-IN" sz="1600" dirty="0">
              <a:solidFill>
                <a:srgbClr val="0E4094"/>
              </a:solidFill>
              <a:latin typeface="Calibri"/>
              <a:cs typeface="Calibri"/>
            </a:endParaRPr>
          </a:p>
          <a:p>
            <a:pPr marL="285750" indent="-285750" algn="just">
              <a:buClr>
                <a:srgbClr val="0E4094"/>
              </a:buClr>
              <a:buSzPts val="1600"/>
              <a:buFont typeface="Arial"/>
              <a:buChar char="•"/>
            </a:pPr>
            <a:r>
              <a:rPr lang="en-IN" sz="1600" dirty="0">
                <a:solidFill>
                  <a:srgbClr val="0E4094"/>
                </a:solidFill>
                <a:latin typeface="Calibri"/>
                <a:cs typeface="Calibri"/>
                <a:sym typeface="Calibri"/>
              </a:rPr>
              <a:t> T</a:t>
            </a:r>
            <a:r>
              <a:rPr lang="en-IN" sz="1600" dirty="0">
                <a:solidFill>
                  <a:srgbClr val="0E4094"/>
                </a:solidFill>
                <a:latin typeface="Calibri"/>
                <a:cs typeface="Calibri"/>
              </a:rPr>
              <a:t>he high cost of big labelled datasets, as well as inconsistency between different doctors, impede the performance of these methods.</a:t>
            </a:r>
            <a:r>
              <a:rPr lang="en-IN" sz="1200" dirty="0">
                <a:solidFill>
                  <a:srgbClr val="0D4093"/>
                </a:solidFill>
                <a:latin typeface="Calibri"/>
                <a:cs typeface="Calibri"/>
              </a:rPr>
              <a:t> </a:t>
            </a:r>
          </a:p>
          <a:p>
            <a:pPr marL="285750" marR="0" lvl="0" indent="-285750" algn="just" rtl="0">
              <a:spcBef>
                <a:spcPts val="0"/>
              </a:spcBef>
              <a:spcAft>
                <a:spcPts val="0"/>
              </a:spcAft>
              <a:buClr>
                <a:srgbClr val="0E4094"/>
              </a:buClr>
              <a:buSzPts val="1600"/>
              <a:buFont typeface="Arial"/>
              <a:buChar char="•"/>
            </a:pPr>
            <a:endParaRPr sz="1200" dirty="0">
              <a:solidFill>
                <a:srgbClr val="0E4094"/>
              </a:solidFill>
              <a:latin typeface="Calibri"/>
              <a:ea typeface="Calibri"/>
              <a:cs typeface="Calibri"/>
              <a:sym typeface="Calibri"/>
            </a:endParaRPr>
          </a:p>
          <a:p>
            <a:pPr marL="0" marR="0" lvl="0" indent="0" algn="just" rtl="0">
              <a:spcBef>
                <a:spcPts val="0"/>
              </a:spcBef>
              <a:spcAft>
                <a:spcPts val="0"/>
              </a:spcAft>
              <a:buNone/>
            </a:pPr>
            <a:endParaRPr sz="1200" dirty="0">
              <a:solidFill>
                <a:srgbClr val="0E4094"/>
              </a:solidFill>
              <a:latin typeface="Calibri"/>
              <a:ea typeface="Calibri"/>
              <a:cs typeface="Calibri"/>
              <a:sym typeface="Calibri"/>
            </a:endParaRPr>
          </a:p>
          <a:p>
            <a:pPr marL="0" marR="0" lvl="0" indent="0" algn="just" rtl="0">
              <a:spcBef>
                <a:spcPts val="0"/>
              </a:spcBef>
              <a:spcAft>
                <a:spcPts val="0"/>
              </a:spcAft>
              <a:buNone/>
            </a:pPr>
            <a:endParaRPr sz="1200" dirty="0">
              <a:solidFill>
                <a:srgbClr val="0E4094"/>
              </a:solidFill>
              <a:latin typeface="Calibri"/>
              <a:ea typeface="Calibri"/>
              <a:cs typeface="Calibri"/>
              <a:sym typeface="Calibri"/>
            </a:endParaRPr>
          </a:p>
        </p:txBody>
      </p:sp>
      <p:pic>
        <p:nvPicPr>
          <p:cNvPr id="126" name="Google Shape;126;p16"/>
          <p:cNvPicPr preferRelativeResize="0"/>
          <p:nvPr/>
        </p:nvPicPr>
        <p:blipFill rotWithShape="1">
          <a:blip r:embed="rId3">
            <a:alphaModFix/>
          </a:blip>
          <a:srcRect/>
          <a:stretch/>
        </p:blipFill>
        <p:spPr>
          <a:xfrm>
            <a:off x="10871200" y="18366"/>
            <a:ext cx="1320799" cy="749798"/>
          </a:xfrm>
          <a:prstGeom prst="rect">
            <a:avLst/>
          </a:prstGeom>
          <a:noFill/>
          <a:ln>
            <a:noFill/>
          </a:ln>
        </p:spPr>
      </p:pic>
      <p:sp>
        <p:nvSpPr>
          <p:cNvPr id="127" name="Google Shape;127;p16"/>
          <p:cNvSpPr txBox="1"/>
          <p:nvPr/>
        </p:nvSpPr>
        <p:spPr>
          <a:xfrm>
            <a:off x="-1" y="4014247"/>
            <a:ext cx="12192000" cy="2739171"/>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b="1" u="sng" dirty="0">
                <a:solidFill>
                  <a:srgbClr val="0E4094"/>
                </a:solidFill>
                <a:latin typeface="Calibri"/>
                <a:ea typeface="Calibri"/>
                <a:cs typeface="Calibri"/>
                <a:sym typeface="Calibri"/>
              </a:rPr>
              <a:t>Research Findings for Existing Literature </a:t>
            </a:r>
            <a:r>
              <a:rPr lang="en-IN" sz="1600" dirty="0">
                <a:solidFill>
                  <a:srgbClr val="0E4094"/>
                </a:solidFill>
                <a:latin typeface="Calibri"/>
                <a:ea typeface="Calibri"/>
                <a:cs typeface="Calibri"/>
                <a:sym typeface="Calibri"/>
              </a:rPr>
              <a:t>: </a:t>
            </a:r>
            <a:endParaRPr sz="1600" dirty="0">
              <a:solidFill>
                <a:srgbClr val="0E4094"/>
              </a:solidFill>
              <a:latin typeface="Calibri"/>
              <a:ea typeface="Calibri"/>
              <a:cs typeface="Calibri"/>
              <a:sym typeface="Calibri"/>
            </a:endParaRPr>
          </a:p>
          <a:p>
            <a:pPr marL="457200" marR="0" lvl="0" indent="0" algn="just" rtl="0">
              <a:spcBef>
                <a:spcPts val="0"/>
              </a:spcBef>
              <a:spcAft>
                <a:spcPts val="0"/>
              </a:spcAft>
              <a:buNone/>
            </a:pPr>
            <a:endParaRPr sz="1600" dirty="0">
              <a:solidFill>
                <a:srgbClr val="0E4094"/>
              </a:solidFill>
              <a:latin typeface="Calibri"/>
              <a:ea typeface="Calibri"/>
              <a:cs typeface="Calibri"/>
              <a:sym typeface="Calibri"/>
            </a:endParaRPr>
          </a:p>
          <a:p>
            <a:pPr marL="285750" indent="-285750" algn="just">
              <a:buClr>
                <a:srgbClr val="0E4094"/>
              </a:buClr>
              <a:buSzPts val="1600"/>
              <a:buFont typeface="Arial"/>
              <a:buChar char="•"/>
            </a:pPr>
            <a:r>
              <a:rPr lang="en-IN" sz="1600" b="1" dirty="0">
                <a:solidFill>
                  <a:srgbClr val="0E4094"/>
                </a:solidFill>
                <a:latin typeface="Calibri"/>
                <a:cs typeface="Calibri"/>
              </a:rPr>
              <a:t>Generalization Across Diverse Populations</a:t>
            </a:r>
            <a:r>
              <a:rPr lang="en-IN" sz="1600" dirty="0">
                <a:solidFill>
                  <a:srgbClr val="0E4094"/>
                </a:solidFill>
                <a:latin typeface="Calibri"/>
                <a:cs typeface="Calibri"/>
              </a:rPr>
              <a:t>: While studies like Gulshan et al. (2016) show promise, challenges remain in generalizing these models across diverse populations and varying image qualities often seen in real-world settings.</a:t>
            </a:r>
          </a:p>
          <a:p>
            <a:pPr marL="285750" indent="-285750" algn="just">
              <a:buClr>
                <a:srgbClr val="0E4094"/>
              </a:buClr>
              <a:buSzPts val="1600"/>
              <a:buFont typeface="Arial"/>
              <a:buChar char="•"/>
            </a:pPr>
            <a:endParaRPr lang="en-IN" sz="1600" dirty="0">
              <a:solidFill>
                <a:srgbClr val="0E4094"/>
              </a:solidFill>
              <a:latin typeface="Calibri"/>
              <a:cs typeface="Calibri"/>
            </a:endParaRPr>
          </a:p>
          <a:p>
            <a:pPr marL="285750" indent="-285750" algn="just">
              <a:buClr>
                <a:srgbClr val="0E4094"/>
              </a:buClr>
              <a:buSzPts val="1600"/>
              <a:buFont typeface="Arial"/>
              <a:buChar char="•"/>
            </a:pPr>
            <a:r>
              <a:rPr lang="en-IN" sz="1600" dirty="0">
                <a:solidFill>
                  <a:srgbClr val="0E4094"/>
                </a:solidFill>
                <a:latin typeface="Calibri"/>
                <a:cs typeface="Calibri"/>
                <a:sym typeface="Calibri"/>
              </a:rPr>
              <a:t> </a:t>
            </a:r>
            <a:r>
              <a:rPr lang="en-IN" sz="1600" b="1" dirty="0">
                <a:solidFill>
                  <a:srgbClr val="0E4094"/>
                </a:solidFill>
                <a:latin typeface="Calibri"/>
                <a:cs typeface="Calibri"/>
              </a:rPr>
              <a:t>Class Imbalance and Misclassification in Severity Levels</a:t>
            </a:r>
            <a:r>
              <a:rPr lang="en-IN" sz="1600" dirty="0">
                <a:solidFill>
                  <a:srgbClr val="0E4094"/>
                </a:solidFill>
                <a:latin typeface="Calibri"/>
                <a:cs typeface="Calibri"/>
              </a:rPr>
              <a:t>: Kaggle’s Diabetic Retinopathy Detection Challenge highlighted how class imbalance affects deep learning models. Misclassifications between adjacent severity levels still pose a challenge, impacting clinical reliability.</a:t>
            </a:r>
          </a:p>
          <a:p>
            <a:pPr marL="285750" indent="-285750" algn="just">
              <a:buClr>
                <a:srgbClr val="0E4094"/>
              </a:buClr>
              <a:buSzPts val="1600"/>
              <a:buFont typeface="Arial"/>
              <a:buChar char="•"/>
            </a:pPr>
            <a:endParaRPr lang="en-IN" sz="1600" dirty="0">
              <a:solidFill>
                <a:srgbClr val="0E4094"/>
              </a:solidFill>
              <a:latin typeface="Calibri"/>
              <a:cs typeface="Calibri"/>
            </a:endParaRPr>
          </a:p>
          <a:p>
            <a:pPr marL="285750" indent="-285750" algn="just">
              <a:buClr>
                <a:srgbClr val="0E4094"/>
              </a:buClr>
              <a:buSzPts val="1600"/>
              <a:buFont typeface="Arial"/>
              <a:buChar char="•"/>
            </a:pPr>
            <a:r>
              <a:rPr lang="en-IN" sz="1600" b="1" dirty="0">
                <a:solidFill>
                  <a:srgbClr val="0E4094"/>
                </a:solidFill>
                <a:latin typeface="Calibri"/>
                <a:cs typeface="Calibri"/>
              </a:rPr>
              <a:t>Optimization of Multi-Stage Approaches for Interpretability</a:t>
            </a:r>
            <a:r>
              <a:rPr lang="en-IN" sz="1600" dirty="0">
                <a:solidFill>
                  <a:srgbClr val="0E4094"/>
                </a:solidFill>
                <a:latin typeface="Calibri"/>
                <a:cs typeface="Calibri"/>
              </a:rPr>
              <a:t>: Multi-stage methods, such as those by Antal and Hajdu (2014), improve classification accuracy, but achieving interpretability while maintaining robustness in detection remains challenging.</a:t>
            </a:r>
          </a:p>
          <a:p>
            <a:pPr marL="285750" indent="-285750" algn="just">
              <a:buClr>
                <a:srgbClr val="0E4094"/>
              </a:buClr>
              <a:buSzPts val="1600"/>
              <a:buFont typeface="Arial"/>
              <a:buChar char="•"/>
            </a:pPr>
            <a:endParaRPr lang="en-IN" sz="1200" dirty="0">
              <a:solidFill>
                <a:srgbClr val="0D4093"/>
              </a:solidFill>
              <a:latin typeface="Calibri"/>
              <a:cs typeface="Calibri"/>
              <a:sym typeface="Calibri"/>
            </a:endParaRPr>
          </a:p>
        </p:txBody>
      </p:sp>
    </p:spTree>
    <p:extLst>
      <p:ext uri="{BB962C8B-B14F-4D97-AF65-F5344CB8AC3E}">
        <p14:creationId xmlns:p14="http://schemas.microsoft.com/office/powerpoint/2010/main" val="321172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p:nvPr/>
        </p:nvSpPr>
        <p:spPr>
          <a:xfrm>
            <a:off x="1" y="105045"/>
            <a:ext cx="169200" cy="482400"/>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3" name="Google Shape;143;p18"/>
          <p:cNvSpPr txBox="1"/>
          <p:nvPr/>
        </p:nvSpPr>
        <p:spPr>
          <a:xfrm>
            <a:off x="381898" y="53922"/>
            <a:ext cx="9402300" cy="5850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Proposed Approach </a:t>
            </a:r>
            <a:endParaRPr sz="3200" b="1">
              <a:solidFill>
                <a:schemeClr val="dk1"/>
              </a:solidFill>
              <a:latin typeface="Arial"/>
              <a:ea typeface="Arial"/>
              <a:cs typeface="Arial"/>
              <a:sym typeface="Arial"/>
            </a:endParaRPr>
          </a:p>
        </p:txBody>
      </p:sp>
      <p:sp>
        <p:nvSpPr>
          <p:cNvPr id="144" name="Google Shape;144;p18"/>
          <p:cNvSpPr/>
          <p:nvPr/>
        </p:nvSpPr>
        <p:spPr>
          <a:xfrm>
            <a:off x="237966" y="105045"/>
            <a:ext cx="75300" cy="4824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45" name="Google Shape;145;p18"/>
          <p:cNvSpPr txBox="1"/>
          <p:nvPr/>
        </p:nvSpPr>
        <p:spPr>
          <a:xfrm>
            <a:off x="1" y="806514"/>
            <a:ext cx="12192000" cy="769401"/>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r>
              <a:rPr lang="en-IN" dirty="0">
                <a:solidFill>
                  <a:srgbClr val="0D2D81"/>
                </a:solidFill>
                <a:effectLst/>
                <a:latin typeface="Helvetica" pitchFamily="2" charset="0"/>
              </a:rPr>
              <a:t>Concept Diagram :</a:t>
            </a:r>
          </a:p>
          <a:p>
            <a:r>
              <a:rPr lang="en-IN" dirty="0">
                <a:solidFill>
                  <a:srgbClr val="0D2D81"/>
                </a:solidFill>
                <a:effectLst/>
                <a:latin typeface="Helvetica" pitchFamily="2" charset="0"/>
              </a:rPr>
              <a:t>( Clear detailed schematic / block diagram / flow chart depicting the proposed concept / solution )</a:t>
            </a:r>
          </a:p>
          <a:p>
            <a:pPr marL="0" marR="0" lvl="0" indent="0" algn="just" rtl="0">
              <a:spcBef>
                <a:spcPts val="0"/>
              </a:spcBef>
              <a:spcAft>
                <a:spcPts val="0"/>
              </a:spcAft>
              <a:buNone/>
            </a:pPr>
            <a:r>
              <a:rPr lang="en-IN" sz="1600" dirty="0">
                <a:solidFill>
                  <a:srgbClr val="0E4094"/>
                </a:solidFill>
                <a:latin typeface="Calibri"/>
                <a:ea typeface="Calibri"/>
                <a:cs typeface="Calibri"/>
                <a:sym typeface="Calibri"/>
              </a:rPr>
              <a:t>      </a:t>
            </a:r>
            <a:endParaRPr dirty="0"/>
          </a:p>
        </p:txBody>
      </p:sp>
      <p:pic>
        <p:nvPicPr>
          <p:cNvPr id="146" name="Google Shape;146;p18"/>
          <p:cNvPicPr preferRelativeResize="0"/>
          <p:nvPr/>
        </p:nvPicPr>
        <p:blipFill rotWithShape="1">
          <a:blip r:embed="rId3">
            <a:alphaModFix/>
          </a:blip>
          <a:srcRect/>
          <a:stretch/>
        </p:blipFill>
        <p:spPr>
          <a:xfrm>
            <a:off x="10871200" y="18366"/>
            <a:ext cx="1320799" cy="749798"/>
          </a:xfrm>
          <a:prstGeom prst="rect">
            <a:avLst/>
          </a:prstGeom>
          <a:noFill/>
          <a:ln>
            <a:noFill/>
          </a:ln>
        </p:spPr>
      </p:pic>
      <p:pic>
        <p:nvPicPr>
          <p:cNvPr id="8" name="Picture 7"/>
          <p:cNvPicPr/>
          <p:nvPr/>
        </p:nvPicPr>
        <p:blipFill>
          <a:blip r:embed="rId4"/>
          <a:stretch>
            <a:fillRect/>
          </a:stretch>
        </p:blipFill>
        <p:spPr>
          <a:xfrm>
            <a:off x="2192880" y="1614264"/>
            <a:ext cx="7373151" cy="52537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3" name="Google Shape;153;p19"/>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Prospective Learning of the Project</a:t>
            </a:r>
            <a:endParaRPr sz="3200" b="1">
              <a:solidFill>
                <a:schemeClr val="dk1"/>
              </a:solidFill>
              <a:latin typeface="Arial"/>
              <a:ea typeface="Arial"/>
              <a:cs typeface="Arial"/>
              <a:sym typeface="Arial"/>
            </a:endParaRPr>
          </a:p>
        </p:txBody>
      </p:sp>
      <p:sp>
        <p:nvSpPr>
          <p:cNvPr id="154" name="Google Shape;154;p19"/>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55" name="Google Shape;155;p19"/>
          <p:cNvPicPr preferRelativeResize="0"/>
          <p:nvPr/>
        </p:nvPicPr>
        <p:blipFill rotWithShape="1">
          <a:blip r:embed="rId3">
            <a:alphaModFix/>
          </a:blip>
          <a:srcRect/>
          <a:stretch/>
        </p:blipFill>
        <p:spPr>
          <a:xfrm>
            <a:off x="10871200" y="18366"/>
            <a:ext cx="1320799" cy="749798"/>
          </a:xfrm>
          <a:prstGeom prst="rect">
            <a:avLst/>
          </a:prstGeom>
          <a:noFill/>
          <a:ln>
            <a:noFill/>
          </a:ln>
        </p:spPr>
      </p:pic>
      <p:sp>
        <p:nvSpPr>
          <p:cNvPr id="156" name="Google Shape;156;p19"/>
          <p:cNvSpPr txBox="1"/>
          <p:nvPr/>
        </p:nvSpPr>
        <p:spPr>
          <a:xfrm>
            <a:off x="1" y="1143939"/>
            <a:ext cx="12192000" cy="3231614"/>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indent="-260350" algn="just">
              <a:buClr>
                <a:srgbClr val="0E4094"/>
              </a:buClr>
              <a:buSzPts val="1200"/>
              <a:buFont typeface="Calibri"/>
              <a:buChar char="•"/>
            </a:pPr>
            <a:r>
              <a:rPr lang="en-IN" sz="1200" dirty="0">
                <a:solidFill>
                  <a:srgbClr val="0E4094"/>
                </a:solidFill>
                <a:latin typeface="Calibri"/>
                <a:cs typeface="Calibri"/>
              </a:rPr>
              <a:t>Understanding the architecture and functioning of Convolutional Neural Networks (CNNs).</a:t>
            </a:r>
          </a:p>
          <a:p>
            <a:pPr marL="285750" indent="-260350" algn="just">
              <a:buClr>
                <a:srgbClr val="0E4094"/>
              </a:buClr>
              <a:buSzPts val="1200"/>
              <a:buFont typeface="Calibri"/>
              <a:buChar char="•"/>
            </a:pPr>
            <a:r>
              <a:rPr lang="en-IN" sz="1200" dirty="0">
                <a:solidFill>
                  <a:srgbClr val="0E4094"/>
                </a:solidFill>
                <a:latin typeface="Calibri"/>
                <a:cs typeface="Calibri"/>
              </a:rPr>
              <a:t>Learning to build, train, and fine-tune neural networks for image classification tasks.</a:t>
            </a:r>
          </a:p>
          <a:p>
            <a:pPr marL="285750" marR="0" lvl="0" indent="-260350" algn="just" rtl="0">
              <a:spcBef>
                <a:spcPts val="0"/>
              </a:spcBef>
              <a:spcAft>
                <a:spcPts val="0"/>
              </a:spcAft>
              <a:buClr>
                <a:srgbClr val="0E4094"/>
              </a:buClr>
              <a:buSzPts val="1200"/>
              <a:buFont typeface="Calibri"/>
              <a:buChar char="•"/>
            </a:pPr>
            <a:r>
              <a:rPr lang="en-IN" sz="1200" dirty="0">
                <a:solidFill>
                  <a:srgbClr val="0E4094"/>
                </a:solidFill>
                <a:latin typeface="Calibri"/>
                <a:cs typeface="Calibri"/>
              </a:rPr>
              <a:t>Acquiring knowledge on pre-processing medical images, including techniques such as resizing, normalization, and augmentation</a:t>
            </a:r>
          </a:p>
          <a:p>
            <a:pPr marL="285750" indent="-260350" algn="just">
              <a:buClr>
                <a:srgbClr val="0E4094"/>
              </a:buClr>
              <a:buSzPts val="1200"/>
              <a:buFont typeface="Calibri"/>
              <a:buChar char="•"/>
            </a:pPr>
            <a:r>
              <a:rPr lang="en-IN" sz="1200" dirty="0">
                <a:solidFill>
                  <a:srgbClr val="0E4094"/>
                </a:solidFill>
                <a:latin typeface="Calibri"/>
                <a:cs typeface="Calibri"/>
              </a:rPr>
              <a:t>Learning to handle and interpret fundus images specifically used for diagnosing diabetic retinopathy.</a:t>
            </a:r>
          </a:p>
          <a:p>
            <a:pPr marL="285750" indent="-260350" algn="just">
              <a:buClr>
                <a:srgbClr val="0E4094"/>
              </a:buClr>
              <a:buSzPts val="1200"/>
              <a:buFont typeface="Calibri"/>
              <a:buChar char="•"/>
            </a:pPr>
            <a:r>
              <a:rPr lang="en-IN" sz="1200" dirty="0">
                <a:solidFill>
                  <a:srgbClr val="0E4094"/>
                </a:solidFill>
                <a:latin typeface="Calibri"/>
                <a:cs typeface="Calibri"/>
              </a:rPr>
              <a:t>Skills in collecting, organizing, and managing large datasets of medical images.</a:t>
            </a:r>
          </a:p>
          <a:p>
            <a:pPr marL="285750" indent="-260350" algn="just">
              <a:buClr>
                <a:srgbClr val="0E4094"/>
              </a:buClr>
              <a:buSzPts val="1200"/>
              <a:buFont typeface="Calibri"/>
              <a:buChar char="•"/>
            </a:pPr>
            <a:r>
              <a:rPr lang="en-IN" sz="1200" dirty="0">
                <a:solidFill>
                  <a:srgbClr val="0E4094"/>
                </a:solidFill>
                <a:latin typeface="Calibri"/>
                <a:cs typeface="Calibri"/>
              </a:rPr>
              <a:t>Understanding the importance of labelled data and techniques for annotating medical images.</a:t>
            </a:r>
          </a:p>
          <a:p>
            <a:pPr marL="285750" indent="-260350" algn="just">
              <a:buClr>
                <a:srgbClr val="0E4094"/>
              </a:buClr>
              <a:buSzPts val="1200"/>
              <a:buFont typeface="Calibri"/>
              <a:buChar char="•"/>
            </a:pPr>
            <a:r>
              <a:rPr lang="en-IN" sz="1200" dirty="0">
                <a:solidFill>
                  <a:srgbClr val="0E4094"/>
                </a:solidFill>
                <a:latin typeface="Calibri"/>
                <a:cs typeface="Calibri"/>
              </a:rPr>
              <a:t>Understanding the importance of cross-validation and testing on unseen data to ensure model generalization.</a:t>
            </a:r>
          </a:p>
          <a:p>
            <a:pPr marL="285750" indent="-260350" algn="just">
              <a:buClr>
                <a:srgbClr val="0E4094"/>
              </a:buClr>
              <a:buSzPts val="1200"/>
              <a:buFont typeface="Calibri"/>
              <a:buChar char="•"/>
            </a:pPr>
            <a:r>
              <a:rPr lang="en-IN" sz="1200" dirty="0">
                <a:solidFill>
                  <a:srgbClr val="0E4094"/>
                </a:solidFill>
                <a:latin typeface="Calibri"/>
                <a:cs typeface="Calibri"/>
              </a:rPr>
              <a:t>Using tools for image processing such as OpenCV or PIL.</a:t>
            </a:r>
          </a:p>
          <a:p>
            <a:pPr marL="285750" indent="-260350" algn="just">
              <a:buClr>
                <a:srgbClr val="0E4094"/>
              </a:buClr>
              <a:buSzPts val="1200"/>
              <a:buFont typeface="Calibri"/>
              <a:buChar char="•"/>
            </a:pPr>
            <a:r>
              <a:rPr lang="en-IN" sz="1200" dirty="0">
                <a:solidFill>
                  <a:srgbClr val="0E4094"/>
                </a:solidFill>
                <a:latin typeface="Calibri"/>
                <a:cs typeface="Calibri"/>
              </a:rPr>
              <a:t>Learning to deploy machine learning models to production environments.</a:t>
            </a:r>
          </a:p>
          <a:p>
            <a:pPr marL="285750" indent="-260350" algn="just">
              <a:buClr>
                <a:srgbClr val="0E4094"/>
              </a:buClr>
              <a:buSzPts val="1200"/>
              <a:buFont typeface="Calibri"/>
              <a:buChar char="•"/>
            </a:pPr>
            <a:r>
              <a:rPr lang="en-IN" sz="1200" dirty="0">
                <a:solidFill>
                  <a:srgbClr val="0E4094"/>
                </a:solidFill>
                <a:latin typeface="Calibri"/>
                <a:cs typeface="Calibri"/>
              </a:rPr>
              <a:t>Experience with web deployment frameworks (e.g., Flask, Django) and cloud services (e.g., AWS, Azure, Google Cloud).</a:t>
            </a:r>
          </a:p>
          <a:p>
            <a:pPr marL="285750" indent="-260350" algn="just">
              <a:buClr>
                <a:srgbClr val="0E4094"/>
              </a:buClr>
              <a:buSzPts val="1200"/>
              <a:buFont typeface="Calibri"/>
              <a:buChar char="•"/>
            </a:pPr>
            <a:r>
              <a:rPr lang="en-IN" sz="1200" dirty="0">
                <a:solidFill>
                  <a:srgbClr val="0E4094"/>
                </a:solidFill>
                <a:latin typeface="Calibri"/>
                <a:cs typeface="Calibri"/>
              </a:rPr>
              <a:t>Understanding how to automate the process of image analysis and diagnosis to handle large-scale data efficiently.</a:t>
            </a:r>
          </a:p>
          <a:p>
            <a:pPr marL="285750" indent="-260350" algn="just">
              <a:buClr>
                <a:srgbClr val="0E4094"/>
              </a:buClr>
              <a:buSzPts val="1200"/>
              <a:buFont typeface="Calibri"/>
              <a:buChar char="•"/>
            </a:pPr>
            <a:r>
              <a:rPr lang="en-IN" sz="1200" dirty="0">
                <a:solidFill>
                  <a:srgbClr val="0E4094"/>
                </a:solidFill>
                <a:latin typeface="Calibri"/>
                <a:cs typeface="Calibri"/>
              </a:rPr>
              <a:t>Gaining insights into diabetic retinopathy, its stages, and the clinical importance of early detection.</a:t>
            </a:r>
          </a:p>
          <a:p>
            <a:pPr marL="285750" indent="-260350" algn="just">
              <a:buClr>
                <a:srgbClr val="0E4094"/>
              </a:buClr>
              <a:buSzPts val="1200"/>
              <a:buFont typeface="Calibri"/>
              <a:buChar char="•"/>
            </a:pPr>
            <a:r>
              <a:rPr lang="en-IN" sz="1200" dirty="0">
                <a:solidFill>
                  <a:srgbClr val="0E4094"/>
                </a:solidFill>
                <a:latin typeface="Calibri"/>
                <a:cs typeface="Calibri"/>
              </a:rPr>
              <a:t>Understanding how AI and machine learning can be integrated into healthcare for improved diagnostics.</a:t>
            </a:r>
          </a:p>
          <a:p>
            <a:pPr marL="285750" indent="-260350" algn="just">
              <a:buClr>
                <a:srgbClr val="0E4094"/>
              </a:buClr>
              <a:buSzPts val="1200"/>
              <a:buFont typeface="Calibri"/>
              <a:buChar char="•"/>
            </a:pPr>
            <a:r>
              <a:rPr lang="en-IN" sz="1200" dirty="0">
                <a:solidFill>
                  <a:srgbClr val="0E4094"/>
                </a:solidFill>
                <a:latin typeface="Calibri"/>
                <a:cs typeface="Calibri"/>
              </a:rPr>
              <a:t>Experience in working collaboratively in a multidisciplinary team, including data scientists, software engineers, and medical professionals.</a:t>
            </a:r>
          </a:p>
          <a:p>
            <a:pPr marL="285750" indent="-260350" algn="just">
              <a:buClr>
                <a:srgbClr val="0E4094"/>
              </a:buClr>
              <a:buSzPts val="1200"/>
              <a:buFont typeface="Calibri"/>
              <a:buChar char="•"/>
            </a:pPr>
            <a:r>
              <a:rPr lang="en-IN" sz="1200" dirty="0">
                <a:solidFill>
                  <a:srgbClr val="0E4094"/>
                </a:solidFill>
                <a:latin typeface="Calibri"/>
                <a:cs typeface="Calibri"/>
              </a:rPr>
              <a:t>Developing skills in documenting the project development process, findings, and results.</a:t>
            </a:r>
          </a:p>
          <a:p>
            <a:pPr marL="25400" marR="0" lvl="0" algn="just" rtl="0">
              <a:spcBef>
                <a:spcPts val="0"/>
              </a:spcBef>
              <a:spcAft>
                <a:spcPts val="0"/>
              </a:spcAft>
              <a:buClr>
                <a:srgbClr val="0E4094"/>
              </a:buClr>
              <a:buSzPts val="1200"/>
            </a:pPr>
            <a:endParaRPr sz="1200" dirty="0">
              <a:solidFill>
                <a:srgbClr val="0E4094"/>
              </a:solidFill>
              <a:latin typeface="Calibri"/>
              <a:ea typeface="Calibri"/>
              <a:cs typeface="Calibri"/>
              <a:sym typeface="Calibri"/>
            </a:endParaRPr>
          </a:p>
          <a:p>
            <a:pPr marL="0" marR="0" lvl="0" indent="0" algn="just" rtl="0">
              <a:spcBef>
                <a:spcPts val="0"/>
              </a:spcBef>
              <a:spcAft>
                <a:spcPts val="0"/>
              </a:spcAft>
              <a:buNone/>
            </a:pPr>
            <a:endParaRPr sz="1200" i="1" dirty="0">
              <a:solidFill>
                <a:srgbClr val="0E4094"/>
              </a:solidFill>
              <a:latin typeface="Calibri"/>
              <a:ea typeface="Calibri"/>
              <a:cs typeface="Calibri"/>
              <a:sym typeface="Calibri"/>
            </a:endParaRPr>
          </a:p>
        </p:txBody>
      </p:sp>
    </p:spTree>
    <p:extLst>
      <p:ext uri="{BB962C8B-B14F-4D97-AF65-F5344CB8AC3E}">
        <p14:creationId xmlns:p14="http://schemas.microsoft.com/office/powerpoint/2010/main" val="420379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2" name="Google Shape;162;p20"/>
          <p:cNvSpPr txBox="1"/>
          <p:nvPr/>
        </p:nvSpPr>
        <p:spPr>
          <a:xfrm>
            <a:off x="381898" y="18366"/>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IEEE Standards to be used</a:t>
            </a:r>
            <a:endParaRPr sz="3200" b="1">
              <a:solidFill>
                <a:schemeClr val="dk1"/>
              </a:solidFill>
              <a:latin typeface="Arial"/>
              <a:ea typeface="Arial"/>
              <a:cs typeface="Arial"/>
              <a:sym typeface="Arial"/>
            </a:endParaRPr>
          </a:p>
        </p:txBody>
      </p:sp>
      <p:sp>
        <p:nvSpPr>
          <p:cNvPr id="163" name="Google Shape;163;p20"/>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64" name="Google Shape;164;p20"/>
          <p:cNvPicPr preferRelativeResize="0"/>
          <p:nvPr/>
        </p:nvPicPr>
        <p:blipFill rotWithShape="1">
          <a:blip r:embed="rId3">
            <a:alphaModFix/>
          </a:blip>
          <a:srcRect/>
          <a:stretch/>
        </p:blipFill>
        <p:spPr>
          <a:xfrm>
            <a:off x="10871200" y="18366"/>
            <a:ext cx="1320799" cy="749798"/>
          </a:xfrm>
          <a:prstGeom prst="rect">
            <a:avLst/>
          </a:prstGeom>
          <a:noFill/>
          <a:ln>
            <a:noFill/>
          </a:ln>
        </p:spPr>
      </p:pic>
      <p:sp>
        <p:nvSpPr>
          <p:cNvPr id="165" name="Google Shape;165;p20"/>
          <p:cNvSpPr txBox="1"/>
          <p:nvPr/>
        </p:nvSpPr>
        <p:spPr>
          <a:xfrm>
            <a:off x="381898" y="3639829"/>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UG Courses referred  </a:t>
            </a:r>
            <a:endParaRPr sz="3200" b="1">
              <a:solidFill>
                <a:schemeClr val="dk1"/>
              </a:solidFill>
              <a:latin typeface="Arial"/>
              <a:ea typeface="Arial"/>
              <a:cs typeface="Arial"/>
              <a:sym typeface="Arial"/>
            </a:endParaRPr>
          </a:p>
        </p:txBody>
      </p:sp>
      <p:sp>
        <p:nvSpPr>
          <p:cNvPr id="166" name="Google Shape;166;p20"/>
          <p:cNvSpPr txBox="1"/>
          <p:nvPr/>
        </p:nvSpPr>
        <p:spPr>
          <a:xfrm>
            <a:off x="1" y="1143939"/>
            <a:ext cx="12192000" cy="1231066"/>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lvl="0" algn="just"/>
            <a:r>
              <a:rPr lang="en-US" sz="1200" b="1" i="1" dirty="0">
                <a:solidFill>
                  <a:schemeClr val="accent1">
                    <a:lumMod val="50000"/>
                  </a:schemeClr>
                </a:solidFill>
                <a:latin typeface="Calibri" panose="020F0502020204030204" pitchFamily="34" charset="0"/>
                <a:cs typeface="Calibri" panose="020F0502020204030204" pitchFamily="34" charset="0"/>
              </a:rPr>
              <a:t>IEEE 11073-10207-2017</a:t>
            </a:r>
            <a:r>
              <a:rPr lang="en-US" sz="1200" i="1" dirty="0">
                <a:solidFill>
                  <a:schemeClr val="accent1">
                    <a:lumMod val="50000"/>
                  </a:schemeClr>
                </a:solidFill>
                <a:latin typeface="Calibri" panose="020F0502020204030204" pitchFamily="34" charset="0"/>
                <a:cs typeface="Calibri" panose="020F0502020204030204" pitchFamily="34" charset="0"/>
              </a:rPr>
              <a:t>: IEEE Standard for Service-Oriented Medical Device Exchange Architecture &amp; Protocol Binding</a:t>
            </a:r>
          </a:p>
          <a:p>
            <a:pPr lvl="0" algn="just"/>
            <a:r>
              <a:rPr lang="en-US" sz="1200" b="1" i="1" dirty="0">
                <a:solidFill>
                  <a:schemeClr val="accent1">
                    <a:lumMod val="50000"/>
                  </a:schemeClr>
                </a:solidFill>
                <a:latin typeface="Calibri" panose="020F0502020204030204" pitchFamily="34" charset="0"/>
                <a:cs typeface="Calibri" panose="020F0502020204030204" pitchFamily="34" charset="0"/>
              </a:rPr>
              <a:t>IEEE 42010-2011</a:t>
            </a:r>
            <a:r>
              <a:rPr lang="en-US" sz="1200" i="1" dirty="0">
                <a:solidFill>
                  <a:schemeClr val="accent1">
                    <a:lumMod val="50000"/>
                  </a:schemeClr>
                </a:solidFill>
                <a:latin typeface="Calibri" panose="020F0502020204030204" pitchFamily="34" charset="0"/>
                <a:cs typeface="Calibri" panose="020F0502020204030204" pitchFamily="34" charset="0"/>
              </a:rPr>
              <a:t>: IEEE Standard for Systems and Software Engineering</a:t>
            </a:r>
          </a:p>
          <a:p>
            <a:pPr lvl="0" algn="just"/>
            <a:r>
              <a:rPr lang="en-US" sz="1200" b="1" i="1" dirty="0">
                <a:solidFill>
                  <a:schemeClr val="accent1">
                    <a:lumMod val="50000"/>
                  </a:schemeClr>
                </a:solidFill>
                <a:latin typeface="Calibri" panose="020F0502020204030204" pitchFamily="34" charset="0"/>
                <a:cs typeface="Calibri" panose="020F0502020204030204" pitchFamily="34" charset="0"/>
              </a:rPr>
              <a:t>IEEE 1599-2008</a:t>
            </a:r>
            <a:r>
              <a:rPr lang="en-US" sz="1200" i="1" dirty="0">
                <a:solidFill>
                  <a:schemeClr val="accent1">
                    <a:lumMod val="50000"/>
                  </a:schemeClr>
                </a:solidFill>
                <a:latin typeface="Calibri" panose="020F0502020204030204" pitchFamily="34" charset="0"/>
                <a:cs typeface="Calibri" panose="020F0502020204030204" pitchFamily="34" charset="0"/>
              </a:rPr>
              <a:t>: IEEE Standard for Signal Processing and Analysis of Electroretinograms</a:t>
            </a:r>
          </a:p>
          <a:p>
            <a:pPr lvl="0" algn="just"/>
            <a:r>
              <a:rPr lang="en-US" sz="1200" b="1" i="1" dirty="0">
                <a:solidFill>
                  <a:schemeClr val="accent1">
                    <a:lumMod val="50000"/>
                  </a:schemeClr>
                </a:solidFill>
                <a:latin typeface="Calibri" panose="020F0502020204030204" pitchFamily="34" charset="0"/>
                <a:cs typeface="Calibri" panose="020F0502020204030204" pitchFamily="34" charset="0"/>
              </a:rPr>
              <a:t>IEEE 1073-2008</a:t>
            </a:r>
            <a:r>
              <a:rPr lang="en-US" sz="1200" i="1" dirty="0">
                <a:solidFill>
                  <a:schemeClr val="accent1">
                    <a:lumMod val="50000"/>
                  </a:schemeClr>
                </a:solidFill>
                <a:latin typeface="Calibri" panose="020F0502020204030204" pitchFamily="34" charset="0"/>
                <a:cs typeface="Calibri" panose="020F0502020204030204" pitchFamily="34" charset="0"/>
              </a:rPr>
              <a:t>: IEEE Standard for Health Informatics</a:t>
            </a:r>
          </a:p>
          <a:p>
            <a:pPr lvl="0" algn="just"/>
            <a:r>
              <a:rPr lang="en-US" sz="1200" b="1" i="1" dirty="0">
                <a:solidFill>
                  <a:schemeClr val="accent1">
                    <a:lumMod val="50000"/>
                  </a:schemeClr>
                </a:solidFill>
                <a:latin typeface="Calibri" panose="020F0502020204030204" pitchFamily="34" charset="0"/>
                <a:cs typeface="Calibri" panose="020F0502020204030204" pitchFamily="34" charset="0"/>
              </a:rPr>
              <a:t>IEEE 1855-2016</a:t>
            </a:r>
            <a:r>
              <a:rPr lang="en-US" sz="1200" i="1" dirty="0">
                <a:solidFill>
                  <a:schemeClr val="accent1">
                    <a:lumMod val="50000"/>
                  </a:schemeClr>
                </a:solidFill>
                <a:latin typeface="Calibri" panose="020F0502020204030204" pitchFamily="34" charset="0"/>
                <a:cs typeface="Calibri" panose="020F0502020204030204" pitchFamily="34" charset="0"/>
              </a:rPr>
              <a:t>: IEEE Standard for Learning Technology</a:t>
            </a:r>
          </a:p>
          <a:p>
            <a:pPr lvl="0" algn="just"/>
            <a:r>
              <a:rPr lang="en-US" sz="1200" b="1" i="1" dirty="0">
                <a:solidFill>
                  <a:schemeClr val="accent1">
                    <a:lumMod val="50000"/>
                  </a:schemeClr>
                </a:solidFill>
                <a:latin typeface="Calibri" panose="020F0502020204030204" pitchFamily="34" charset="0"/>
                <a:cs typeface="Calibri" panose="020F0502020204030204" pitchFamily="34" charset="0"/>
              </a:rPr>
              <a:t>IEEE 2432-2017</a:t>
            </a:r>
            <a:r>
              <a:rPr lang="en-US" sz="1200" i="1" dirty="0">
                <a:solidFill>
                  <a:schemeClr val="accent1">
                    <a:lumMod val="50000"/>
                  </a:schemeClr>
                </a:solidFill>
                <a:latin typeface="Calibri" panose="020F0502020204030204" pitchFamily="34" charset="0"/>
                <a:cs typeface="Calibri" panose="020F0502020204030204" pitchFamily="34" charset="0"/>
              </a:rPr>
              <a:t>: IEEE Standard for Verilog Register Transfer Level (RTL) Synthesis</a:t>
            </a:r>
            <a:endParaRPr sz="1200" i="1" dirty="0">
              <a:solidFill>
                <a:schemeClr val="accent1">
                  <a:lumMod val="50000"/>
                </a:schemeClr>
              </a:solidFill>
              <a:latin typeface="Calibri" panose="020F0502020204030204" pitchFamily="34" charset="0"/>
              <a:ea typeface="Calibri"/>
              <a:cs typeface="Calibri" panose="020F0502020204030204" pitchFamily="34" charset="0"/>
              <a:sym typeface="Calibri"/>
            </a:endParaRPr>
          </a:p>
        </p:txBody>
      </p:sp>
      <p:sp>
        <p:nvSpPr>
          <p:cNvPr id="167" name="Google Shape;167;p20"/>
          <p:cNvSpPr txBox="1"/>
          <p:nvPr/>
        </p:nvSpPr>
        <p:spPr>
          <a:xfrm>
            <a:off x="169326" y="4687014"/>
            <a:ext cx="12192000" cy="1077178"/>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285750" marR="0" lvl="0" indent="-285750" algn="just" rtl="0">
              <a:spcBef>
                <a:spcPts val="0"/>
              </a:spcBef>
              <a:spcAft>
                <a:spcPts val="0"/>
              </a:spcAft>
              <a:buClr>
                <a:srgbClr val="0E4094"/>
              </a:buClr>
              <a:buSzPts val="1600"/>
              <a:buFont typeface="Arial"/>
              <a:buChar char="•"/>
            </a:pPr>
            <a:r>
              <a:rPr lang="en-IN" sz="1600" dirty="0">
                <a:solidFill>
                  <a:srgbClr val="0E4094"/>
                </a:solidFill>
                <a:latin typeface="Calibri"/>
                <a:ea typeface="Calibri"/>
                <a:cs typeface="Calibri"/>
                <a:sym typeface="Calibri"/>
              </a:rPr>
              <a:t>Machine Learning</a:t>
            </a:r>
            <a:endParaRPr sz="1600" dirty="0">
              <a:solidFill>
                <a:srgbClr val="0E4094"/>
              </a:solidFill>
              <a:latin typeface="Calibri"/>
              <a:ea typeface="Calibri"/>
              <a:cs typeface="Calibri"/>
              <a:sym typeface="Calibri"/>
            </a:endParaRPr>
          </a:p>
          <a:p>
            <a:pPr marL="285750" marR="0" lvl="0" indent="-285750" algn="just" rtl="0">
              <a:spcBef>
                <a:spcPts val="0"/>
              </a:spcBef>
              <a:spcAft>
                <a:spcPts val="0"/>
              </a:spcAft>
              <a:buClr>
                <a:srgbClr val="0E4094"/>
              </a:buClr>
              <a:buSzPts val="1600"/>
              <a:buFont typeface="Calibri"/>
              <a:buChar char="•"/>
            </a:pPr>
            <a:r>
              <a:rPr lang="en-IN" sz="1600" dirty="0">
                <a:solidFill>
                  <a:srgbClr val="0E4094"/>
                </a:solidFill>
                <a:latin typeface="Calibri"/>
                <a:ea typeface="Calibri"/>
                <a:cs typeface="Calibri"/>
                <a:sym typeface="Calibri"/>
              </a:rPr>
              <a:t>Software engineering</a:t>
            </a:r>
            <a:endParaRPr sz="1600" dirty="0">
              <a:solidFill>
                <a:srgbClr val="0E4094"/>
              </a:solidFill>
              <a:latin typeface="Calibri"/>
              <a:ea typeface="Calibri"/>
              <a:cs typeface="Calibri"/>
              <a:sym typeface="Calibri"/>
            </a:endParaRPr>
          </a:p>
          <a:p>
            <a:pPr marL="285750" marR="0" lvl="0" indent="-285750" algn="just" rtl="0">
              <a:spcBef>
                <a:spcPts val="0"/>
              </a:spcBef>
              <a:spcAft>
                <a:spcPts val="0"/>
              </a:spcAft>
              <a:buClr>
                <a:srgbClr val="0E4094"/>
              </a:buClr>
              <a:buSzPts val="1600"/>
              <a:buFont typeface="Calibri"/>
              <a:buChar char="•"/>
            </a:pPr>
            <a:r>
              <a:rPr lang="en-IN" sz="1600" dirty="0">
                <a:solidFill>
                  <a:srgbClr val="0E4094"/>
                </a:solidFill>
                <a:latin typeface="Calibri"/>
                <a:ea typeface="Calibri"/>
                <a:cs typeface="Calibri"/>
                <a:sym typeface="Calibri"/>
              </a:rPr>
              <a:t>Python </a:t>
            </a:r>
          </a:p>
          <a:p>
            <a:pPr marL="285750" marR="0" lvl="0" indent="-285750" algn="just" rtl="0">
              <a:spcBef>
                <a:spcPts val="0"/>
              </a:spcBef>
              <a:spcAft>
                <a:spcPts val="0"/>
              </a:spcAft>
              <a:buClr>
                <a:srgbClr val="0E4094"/>
              </a:buClr>
              <a:buSzPts val="1600"/>
              <a:buFont typeface="Calibri"/>
              <a:buChar char="•"/>
            </a:pPr>
            <a:endParaRPr sz="1600" dirty="0">
              <a:solidFill>
                <a:srgbClr val="0E4094"/>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Outcomes of the Project</a:t>
            </a:r>
            <a:endParaRPr sz="3200" b="1">
              <a:solidFill>
                <a:schemeClr val="dk1"/>
              </a:solidFill>
              <a:latin typeface="Arial"/>
              <a:ea typeface="Arial"/>
              <a:cs typeface="Arial"/>
              <a:sym typeface="Arial"/>
            </a:endParaRPr>
          </a:p>
        </p:txBody>
      </p:sp>
      <p:sp>
        <p:nvSpPr>
          <p:cNvPr id="174" name="Google Shape;174;p21"/>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75" name="Google Shape;175;p21"/>
          <p:cNvPicPr preferRelativeResize="0"/>
          <p:nvPr/>
        </p:nvPicPr>
        <p:blipFill rotWithShape="1">
          <a:blip r:embed="rId3">
            <a:alphaModFix/>
          </a:blip>
          <a:srcRect/>
          <a:stretch/>
        </p:blipFill>
        <p:spPr>
          <a:xfrm>
            <a:off x="10871200" y="18366"/>
            <a:ext cx="1320799" cy="749798"/>
          </a:xfrm>
          <a:prstGeom prst="rect">
            <a:avLst/>
          </a:prstGeom>
          <a:noFill/>
          <a:ln>
            <a:noFill/>
          </a:ln>
        </p:spPr>
      </p:pic>
      <p:sp>
        <p:nvSpPr>
          <p:cNvPr id="176" name="Google Shape;176;p21"/>
          <p:cNvSpPr txBox="1"/>
          <p:nvPr/>
        </p:nvSpPr>
        <p:spPr>
          <a:xfrm>
            <a:off x="0" y="902634"/>
            <a:ext cx="12191999" cy="1692731"/>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171450" lvl="0" indent="-171450" fontAlgn="base">
              <a:buFont typeface="Arial" panose="020B0604020202020204" pitchFamily="34" charset="0"/>
              <a:buChar char="•"/>
            </a:pPr>
            <a:r>
              <a:rPr lang="en-US" sz="1200" i="1" dirty="0">
                <a:solidFill>
                  <a:schemeClr val="accent1">
                    <a:lumMod val="50000"/>
                  </a:schemeClr>
                </a:solidFill>
                <a:latin typeface="Calibri" panose="020F0502020204030204" pitchFamily="34" charset="0"/>
                <a:cs typeface="Calibri" panose="020F0502020204030204" pitchFamily="34" charset="0"/>
              </a:rPr>
              <a:t>To diagnose the stage of DR for the user’s fundus images</a:t>
            </a:r>
          </a:p>
          <a:p>
            <a:pPr marL="171450" lvl="0" indent="-171450" fontAlgn="base">
              <a:buFont typeface="Arial" panose="020B0604020202020204" pitchFamily="34" charset="0"/>
              <a:buChar char="•"/>
            </a:pPr>
            <a:r>
              <a:rPr lang="en-IN" sz="1200" i="1" dirty="0">
                <a:solidFill>
                  <a:schemeClr val="accent1">
                    <a:lumMod val="50000"/>
                  </a:schemeClr>
                </a:solidFill>
                <a:latin typeface="Calibri" panose="020F0502020204030204" pitchFamily="34" charset="0"/>
                <a:cs typeface="Calibri" panose="020F0502020204030204" pitchFamily="34" charset="0"/>
              </a:rPr>
              <a:t>Allow users to upload images and receive an automated diagnosis of DR severity.</a:t>
            </a:r>
            <a:r>
              <a:rPr lang="en-US" sz="1200" i="1" dirty="0">
                <a:solidFill>
                  <a:schemeClr val="accent1">
                    <a:lumMod val="50000"/>
                  </a:schemeClr>
                </a:solidFill>
                <a:latin typeface="Calibri" panose="020F0502020204030204" pitchFamily="34" charset="0"/>
                <a:cs typeface="Calibri" panose="020F0502020204030204" pitchFamily="34" charset="0"/>
              </a:rPr>
              <a:t>  </a:t>
            </a:r>
          </a:p>
          <a:p>
            <a:pPr marL="171450" lvl="0" indent="-171450" fontAlgn="base">
              <a:buFont typeface="Arial" panose="020B0604020202020204" pitchFamily="34" charset="0"/>
              <a:buChar char="•"/>
            </a:pPr>
            <a:r>
              <a:rPr lang="en-US" sz="1200" i="1" dirty="0">
                <a:solidFill>
                  <a:schemeClr val="accent1">
                    <a:lumMod val="50000"/>
                  </a:schemeClr>
                </a:solidFill>
                <a:latin typeface="Calibri" panose="020F0502020204030204" pitchFamily="34" charset="0"/>
                <a:cs typeface="Calibri" panose="020F0502020204030204" pitchFamily="34" charset="0"/>
              </a:rPr>
              <a:t>User can view the results, etc.</a:t>
            </a:r>
            <a:r>
              <a:rPr lang="en-US" sz="1200" b="1" i="1" dirty="0">
                <a:solidFill>
                  <a:schemeClr val="accent1">
                    <a:lumMod val="50000"/>
                  </a:schemeClr>
                </a:solidFill>
                <a:latin typeface="Calibri" panose="020F0502020204030204" pitchFamily="34" charset="0"/>
                <a:cs typeface="Calibri" panose="020F0502020204030204" pitchFamily="34" charset="0"/>
              </a:rPr>
              <a:t> </a:t>
            </a:r>
            <a:r>
              <a:rPr lang="en-US" sz="1200" i="1" dirty="0">
                <a:solidFill>
                  <a:schemeClr val="accent1">
                    <a:lumMod val="50000"/>
                  </a:schemeClr>
                </a:solidFill>
                <a:latin typeface="Calibri" panose="020F0502020204030204" pitchFamily="34" charset="0"/>
                <a:cs typeface="Calibri" panose="020F0502020204030204" pitchFamily="34" charset="0"/>
              </a:rPr>
              <a:t> </a:t>
            </a:r>
          </a:p>
          <a:p>
            <a:pPr marL="171450" lvl="0" indent="-171450" fontAlgn="base">
              <a:buFont typeface="Arial" panose="020B0604020202020204" pitchFamily="34" charset="0"/>
              <a:buChar char="•"/>
            </a:pPr>
            <a:r>
              <a:rPr lang="en-US" sz="1200" i="1" dirty="0">
                <a:solidFill>
                  <a:schemeClr val="accent1">
                    <a:lumMod val="50000"/>
                  </a:schemeClr>
                </a:solidFill>
                <a:latin typeface="Calibri" panose="020F0502020204030204" pitchFamily="34" charset="0"/>
                <a:cs typeface="Calibri" panose="020F0502020204030204" pitchFamily="34" charset="0"/>
              </a:rPr>
              <a:t>CNN becomes better as it categorizes more images.</a:t>
            </a:r>
            <a:r>
              <a:rPr lang="en-US" sz="1200" b="1" i="1" dirty="0">
                <a:solidFill>
                  <a:schemeClr val="accent1">
                    <a:lumMod val="50000"/>
                  </a:schemeClr>
                </a:solidFill>
                <a:latin typeface="Calibri" panose="020F0502020204030204" pitchFamily="34" charset="0"/>
                <a:cs typeface="Calibri" panose="020F0502020204030204" pitchFamily="34" charset="0"/>
              </a:rPr>
              <a:t> </a:t>
            </a:r>
            <a:r>
              <a:rPr lang="en-US" sz="1200" i="1" dirty="0">
                <a:solidFill>
                  <a:schemeClr val="accent1">
                    <a:lumMod val="50000"/>
                  </a:schemeClr>
                </a:solidFill>
                <a:latin typeface="Calibri" panose="020F0502020204030204" pitchFamily="34" charset="0"/>
                <a:cs typeface="Calibri" panose="020F0502020204030204" pitchFamily="34" charset="0"/>
              </a:rPr>
              <a:t> </a:t>
            </a:r>
          </a:p>
          <a:p>
            <a:pPr marL="171450" lvl="0" indent="-171450" fontAlgn="base">
              <a:buFont typeface="Arial" panose="020B0604020202020204" pitchFamily="34" charset="0"/>
              <a:buChar char="•"/>
            </a:pPr>
            <a:r>
              <a:rPr lang="en-US" sz="1200" i="1" dirty="0">
                <a:solidFill>
                  <a:schemeClr val="accent1">
                    <a:lumMod val="50000"/>
                  </a:schemeClr>
                </a:solidFill>
                <a:latin typeface="Calibri" panose="020F0502020204030204" pitchFamily="34" charset="0"/>
                <a:cs typeface="Calibri" panose="020F0502020204030204" pitchFamily="34" charset="0"/>
              </a:rPr>
              <a:t>Hospitals are less congested.</a:t>
            </a:r>
            <a:r>
              <a:rPr lang="en-US" sz="1200" b="1" i="1" dirty="0">
                <a:solidFill>
                  <a:schemeClr val="accent1">
                    <a:lumMod val="50000"/>
                  </a:schemeClr>
                </a:solidFill>
                <a:latin typeface="Calibri" panose="020F0502020204030204" pitchFamily="34" charset="0"/>
                <a:cs typeface="Calibri" panose="020F0502020204030204" pitchFamily="34" charset="0"/>
              </a:rPr>
              <a:t> </a:t>
            </a:r>
            <a:r>
              <a:rPr lang="en-US" sz="1200" i="1" dirty="0">
                <a:solidFill>
                  <a:schemeClr val="accent1">
                    <a:lumMod val="50000"/>
                  </a:schemeClr>
                </a:solidFill>
                <a:latin typeface="Calibri" panose="020F0502020204030204" pitchFamily="34" charset="0"/>
                <a:cs typeface="Calibri" panose="020F0502020204030204" pitchFamily="34" charset="0"/>
              </a:rPr>
              <a:t> </a:t>
            </a:r>
          </a:p>
          <a:p>
            <a:pPr marL="171450" lvl="0" indent="-171450" fontAlgn="base">
              <a:buFont typeface="Arial" panose="020B0604020202020204" pitchFamily="34" charset="0"/>
              <a:buChar char="•"/>
            </a:pPr>
            <a:r>
              <a:rPr lang="en-US" sz="1200" i="1" dirty="0">
                <a:solidFill>
                  <a:schemeClr val="accent1">
                    <a:lumMod val="50000"/>
                  </a:schemeClr>
                </a:solidFill>
                <a:latin typeface="Calibri" panose="020F0502020204030204" pitchFamily="34" charset="0"/>
                <a:cs typeface="Calibri" panose="020F0502020204030204" pitchFamily="34" charset="0"/>
              </a:rPr>
              <a:t>Patients that absolutely require in-person attention of doctors don’t have to wait as long.</a:t>
            </a:r>
            <a:r>
              <a:rPr lang="en-US" sz="1200" b="1" i="1" dirty="0">
                <a:solidFill>
                  <a:schemeClr val="accent1">
                    <a:lumMod val="50000"/>
                  </a:schemeClr>
                </a:solidFill>
                <a:latin typeface="Calibri" panose="020F0502020204030204" pitchFamily="34" charset="0"/>
                <a:cs typeface="Calibri" panose="020F0502020204030204" pitchFamily="34" charset="0"/>
              </a:rPr>
              <a:t> </a:t>
            </a:r>
            <a:r>
              <a:rPr lang="en-US" sz="1200" i="1" dirty="0">
                <a:solidFill>
                  <a:schemeClr val="accent1">
                    <a:lumMod val="50000"/>
                  </a:schemeClr>
                </a:solidFill>
                <a:latin typeface="Calibri" panose="020F0502020204030204" pitchFamily="34" charset="0"/>
                <a:cs typeface="Calibri" panose="020F0502020204030204" pitchFamily="34" charset="0"/>
              </a:rPr>
              <a:t> </a:t>
            </a:r>
          </a:p>
          <a:p>
            <a:pPr marL="171450" lvl="0" indent="-171450" fontAlgn="base">
              <a:buFont typeface="Arial" panose="020B0604020202020204" pitchFamily="34" charset="0"/>
              <a:buChar char="•"/>
            </a:pPr>
            <a:r>
              <a:rPr lang="en-US" sz="1200" i="1" dirty="0">
                <a:solidFill>
                  <a:schemeClr val="accent1">
                    <a:lumMod val="50000"/>
                  </a:schemeClr>
                </a:solidFill>
                <a:latin typeface="Calibri" panose="020F0502020204030204" pitchFamily="34" charset="0"/>
                <a:cs typeface="Calibri" panose="020F0502020204030204" pitchFamily="34" charset="0"/>
              </a:rPr>
              <a:t>Users are able to get diagnosed from anywhere in almost no time and free of cost.</a:t>
            </a:r>
            <a:r>
              <a:rPr lang="en-US" sz="1200" b="1" i="1" dirty="0">
                <a:solidFill>
                  <a:schemeClr val="accent1">
                    <a:lumMod val="50000"/>
                  </a:schemeClr>
                </a:solidFill>
                <a:latin typeface="Calibri" panose="020F0502020204030204" pitchFamily="34" charset="0"/>
                <a:cs typeface="Calibri" panose="020F0502020204030204" pitchFamily="34" charset="0"/>
              </a:rPr>
              <a:t> </a:t>
            </a:r>
            <a:r>
              <a:rPr lang="en-US" sz="1200" i="1" dirty="0">
                <a:solidFill>
                  <a:schemeClr val="accent1">
                    <a:lumMod val="50000"/>
                  </a:schemeClr>
                </a:solidFill>
                <a:latin typeface="Calibri" panose="020F0502020204030204" pitchFamily="34" charset="0"/>
                <a:cs typeface="Calibri" panose="020F0502020204030204" pitchFamily="34" charset="0"/>
              </a:rPr>
              <a:t> </a:t>
            </a:r>
          </a:p>
          <a:p>
            <a:pPr marL="0" marR="0" lvl="0" indent="0" algn="just" rtl="0">
              <a:spcBef>
                <a:spcPts val="0"/>
              </a:spcBef>
              <a:spcAft>
                <a:spcPts val="0"/>
              </a:spcAft>
              <a:buNone/>
            </a:pPr>
            <a:endParaRPr sz="1600" dirty="0">
              <a:solidFill>
                <a:srgbClr val="0E4094"/>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DD66B0FA-F207-E922-5ECB-5B5FDB6F6D4E}"/>
              </a:ext>
            </a:extLst>
          </p:cNvPr>
          <p:cNvPicPr>
            <a:picLocks noChangeAspect="1"/>
          </p:cNvPicPr>
          <p:nvPr/>
        </p:nvPicPr>
        <p:blipFill>
          <a:blip r:embed="rId4"/>
          <a:stretch>
            <a:fillRect/>
          </a:stretch>
        </p:blipFill>
        <p:spPr>
          <a:xfrm>
            <a:off x="602298" y="2729835"/>
            <a:ext cx="4480691" cy="4047646"/>
          </a:xfrm>
          <a:prstGeom prst="rect">
            <a:avLst/>
          </a:prstGeom>
        </p:spPr>
      </p:pic>
      <p:pic>
        <p:nvPicPr>
          <p:cNvPr id="8" name="Picture 7">
            <a:extLst>
              <a:ext uri="{FF2B5EF4-FFF2-40B4-BE49-F238E27FC236}">
                <a16:creationId xmlns:a16="http://schemas.microsoft.com/office/drawing/2014/main" id="{5F2E9132-814F-E745-41EA-25CD7CBD3029}"/>
              </a:ext>
            </a:extLst>
          </p:cNvPr>
          <p:cNvPicPr>
            <a:picLocks noChangeAspect="1"/>
          </p:cNvPicPr>
          <p:nvPr/>
        </p:nvPicPr>
        <p:blipFill>
          <a:blip r:embed="rId5"/>
          <a:stretch>
            <a:fillRect/>
          </a:stretch>
        </p:blipFill>
        <p:spPr>
          <a:xfrm>
            <a:off x="5569826" y="2729835"/>
            <a:ext cx="6286500" cy="40388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p:nvPr/>
        </p:nvSpPr>
        <p:spPr>
          <a:xfrm>
            <a:off x="1" y="105045"/>
            <a:ext cx="169332" cy="482531"/>
          </a:xfrm>
          <a:prstGeom prst="rect">
            <a:avLst/>
          </a:prstGeom>
          <a:solidFill>
            <a:srgbClr val="0E40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2" name="Google Shape;182;p22"/>
          <p:cNvSpPr txBox="1"/>
          <p:nvPr/>
        </p:nvSpPr>
        <p:spPr>
          <a:xfrm>
            <a:off x="381898" y="53922"/>
            <a:ext cx="9402182" cy="58477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IN" sz="3200" b="1">
                <a:solidFill>
                  <a:schemeClr val="dk1"/>
                </a:solidFill>
                <a:latin typeface="Arial"/>
                <a:ea typeface="Arial"/>
                <a:cs typeface="Arial"/>
                <a:sym typeface="Arial"/>
              </a:rPr>
              <a:t>Project Timeline/Gantt Chart</a:t>
            </a:r>
            <a:endParaRPr sz="3200" b="1">
              <a:solidFill>
                <a:schemeClr val="dk1"/>
              </a:solidFill>
              <a:latin typeface="Arial"/>
              <a:ea typeface="Arial"/>
              <a:cs typeface="Arial"/>
              <a:sym typeface="Arial"/>
            </a:endParaRPr>
          </a:p>
        </p:txBody>
      </p:sp>
      <p:sp>
        <p:nvSpPr>
          <p:cNvPr id="183" name="Google Shape;183;p22"/>
          <p:cNvSpPr/>
          <p:nvPr/>
        </p:nvSpPr>
        <p:spPr>
          <a:xfrm>
            <a:off x="237966" y="105045"/>
            <a:ext cx="75300" cy="482531"/>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84" name="Google Shape;184;p22"/>
          <p:cNvPicPr preferRelativeResize="0"/>
          <p:nvPr/>
        </p:nvPicPr>
        <p:blipFill rotWithShape="1">
          <a:blip r:embed="rId3">
            <a:alphaModFix/>
          </a:blip>
          <a:srcRect/>
          <a:stretch/>
        </p:blipFill>
        <p:spPr>
          <a:xfrm>
            <a:off x="10871200" y="18366"/>
            <a:ext cx="1320799" cy="749798"/>
          </a:xfrm>
          <a:prstGeom prst="rect">
            <a:avLst/>
          </a:prstGeom>
          <a:noFill/>
          <a:ln>
            <a:noFill/>
          </a:ln>
        </p:spPr>
      </p:pic>
      <p:sp>
        <p:nvSpPr>
          <p:cNvPr id="185" name="Google Shape;185;p22"/>
          <p:cNvSpPr txBox="1"/>
          <p:nvPr/>
        </p:nvSpPr>
        <p:spPr>
          <a:xfrm>
            <a:off x="1" y="768164"/>
            <a:ext cx="12191999" cy="338554"/>
          </a:xfrm>
          <a:prstGeom prst="rect">
            <a:avLst/>
          </a:prstGeom>
          <a:solidFill>
            <a:srgbClr val="F2F2F2"/>
          </a:solidFill>
          <a:ln>
            <a:noFill/>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just" rtl="0">
              <a:spcBef>
                <a:spcPts val="0"/>
              </a:spcBef>
              <a:spcAft>
                <a:spcPts val="0"/>
              </a:spcAft>
              <a:buNone/>
            </a:pPr>
            <a:r>
              <a:rPr lang="en-IN" sz="1600">
                <a:solidFill>
                  <a:srgbClr val="0E4094"/>
                </a:solidFill>
                <a:latin typeface="Calibri"/>
                <a:ea typeface="Calibri"/>
                <a:cs typeface="Calibri"/>
                <a:sym typeface="Calibri"/>
              </a:rPr>
              <a:t>Design the project timeline by filling the corresponding cell </a:t>
            </a:r>
            <a:r>
              <a:rPr lang="en-IN" sz="1600" b="1">
                <a:solidFill>
                  <a:srgbClr val="0E4094"/>
                </a:solidFill>
                <a:latin typeface="Calibri"/>
                <a:ea typeface="Calibri"/>
                <a:cs typeface="Calibri"/>
                <a:sym typeface="Calibri"/>
              </a:rPr>
              <a:t>(strict to this format only)</a:t>
            </a:r>
            <a:r>
              <a:rPr lang="en-IN" sz="1600">
                <a:solidFill>
                  <a:srgbClr val="0E4094"/>
                </a:solidFill>
                <a:latin typeface="Calibri"/>
                <a:ea typeface="Calibri"/>
                <a:cs typeface="Calibri"/>
                <a:sym typeface="Calibri"/>
              </a:rPr>
              <a:t> </a:t>
            </a:r>
            <a:endParaRPr/>
          </a:p>
        </p:txBody>
      </p:sp>
      <p:pic>
        <p:nvPicPr>
          <p:cNvPr id="3" name="Picture 2">
            <a:extLst>
              <a:ext uri="{FF2B5EF4-FFF2-40B4-BE49-F238E27FC236}">
                <a16:creationId xmlns:a16="http://schemas.microsoft.com/office/drawing/2014/main" id="{E5C321A7-EC87-C330-F355-EADA4D18D35A}"/>
              </a:ext>
            </a:extLst>
          </p:cNvPr>
          <p:cNvPicPr>
            <a:picLocks noChangeAspect="1"/>
          </p:cNvPicPr>
          <p:nvPr/>
        </p:nvPicPr>
        <p:blipFill>
          <a:blip r:embed="rId4"/>
          <a:stretch>
            <a:fillRect/>
          </a:stretch>
        </p:blipFill>
        <p:spPr>
          <a:xfrm>
            <a:off x="2273417" y="1388495"/>
            <a:ext cx="7645166" cy="50994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1288</Words>
  <Application>Microsoft Macintosh PowerPoint</Application>
  <PresentationFormat>Widescreen</PresentationFormat>
  <Paragraphs>99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Helvetica</vt:lpstr>
      <vt:lpstr>Pinyon Script</vt:lpstr>
      <vt:lpstr>Calibri</vt:lpstr>
      <vt:lpstr>TimesNewRomanPSMT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rajnish123</dc:creator>
  <cp:lastModifiedBy>varun kashyap</cp:lastModifiedBy>
  <cp:revision>19</cp:revision>
  <dcterms:modified xsi:type="dcterms:W3CDTF">2024-11-10T18:36:50Z</dcterms:modified>
</cp:coreProperties>
</file>