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4B37CAE-014D-4F29-8550-0E5E46B7A9DD}" type="datetimeFigureOut">
              <a:rPr lang="en-US" smtClean="0"/>
              <a:t>11/3/2021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6151D06-E83E-45FE-89F7-1C01299D850E}" type="slidenum">
              <a:rPr lang="en-US" smtClean="0"/>
              <a:t>‹#›</a:t>
            </a:fld>
            <a:endParaRPr lang="en-US"/>
          </a:p>
        </p:txBody>
      </p:sp>
    </p:spTree>
    <p:extLst>
      <p:ext uri="{BB962C8B-B14F-4D97-AF65-F5344CB8AC3E}">
        <p14:creationId xmlns:p14="http://schemas.microsoft.com/office/powerpoint/2010/main" val="75636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37CAE-014D-4F29-8550-0E5E46B7A9DD}"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51D06-E83E-45FE-89F7-1C01299D850E}" type="slidenum">
              <a:rPr lang="en-US" smtClean="0"/>
              <a:t>‹#›</a:t>
            </a:fld>
            <a:endParaRPr lang="en-US"/>
          </a:p>
        </p:txBody>
      </p:sp>
    </p:spTree>
    <p:extLst>
      <p:ext uri="{BB962C8B-B14F-4D97-AF65-F5344CB8AC3E}">
        <p14:creationId xmlns:p14="http://schemas.microsoft.com/office/powerpoint/2010/main" val="150822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4B37CAE-014D-4F29-8550-0E5E46B7A9DD}" type="datetimeFigureOut">
              <a:rPr lang="en-US" smtClean="0"/>
              <a:t>11/3/2021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6151D06-E83E-45FE-89F7-1C01299D850E}" type="slidenum">
              <a:rPr lang="en-US" smtClean="0"/>
              <a:t>‹#›</a:t>
            </a:fld>
            <a:endParaRPr lang="en-US"/>
          </a:p>
        </p:txBody>
      </p:sp>
    </p:spTree>
    <p:extLst>
      <p:ext uri="{BB962C8B-B14F-4D97-AF65-F5344CB8AC3E}">
        <p14:creationId xmlns:p14="http://schemas.microsoft.com/office/powerpoint/2010/main" val="671240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B37CAE-014D-4F29-8550-0E5E46B7A9DD}"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46151D06-E83E-45FE-89F7-1C01299D850E}" type="slidenum">
              <a:rPr lang="en-US" smtClean="0"/>
              <a:t>‹#›</a:t>
            </a:fld>
            <a:endParaRPr lang="en-US"/>
          </a:p>
        </p:txBody>
      </p:sp>
    </p:spTree>
    <p:extLst>
      <p:ext uri="{BB962C8B-B14F-4D97-AF65-F5344CB8AC3E}">
        <p14:creationId xmlns:p14="http://schemas.microsoft.com/office/powerpoint/2010/main" val="3537757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4B37CAE-014D-4F29-8550-0E5E46B7A9DD}" type="datetimeFigureOut">
              <a:rPr lang="en-US" smtClean="0"/>
              <a:t>11/3/2021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6151D06-E83E-45FE-89F7-1C01299D850E}" type="slidenum">
              <a:rPr lang="en-US" smtClean="0"/>
              <a:t>‹#›</a:t>
            </a:fld>
            <a:endParaRPr lang="en-US"/>
          </a:p>
        </p:txBody>
      </p:sp>
    </p:spTree>
    <p:extLst>
      <p:ext uri="{BB962C8B-B14F-4D97-AF65-F5344CB8AC3E}">
        <p14:creationId xmlns:p14="http://schemas.microsoft.com/office/powerpoint/2010/main" val="973926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B37CAE-014D-4F29-8550-0E5E46B7A9DD}"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51D06-E83E-45FE-89F7-1C01299D850E}" type="slidenum">
              <a:rPr lang="en-US" smtClean="0"/>
              <a:t>‹#›</a:t>
            </a:fld>
            <a:endParaRPr lang="en-US"/>
          </a:p>
        </p:txBody>
      </p:sp>
    </p:spTree>
    <p:extLst>
      <p:ext uri="{BB962C8B-B14F-4D97-AF65-F5344CB8AC3E}">
        <p14:creationId xmlns:p14="http://schemas.microsoft.com/office/powerpoint/2010/main" val="226482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B37CAE-014D-4F29-8550-0E5E46B7A9DD}" type="datetimeFigureOut">
              <a:rPr lang="en-US" smtClean="0"/>
              <a:t>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151D06-E83E-45FE-89F7-1C01299D850E}" type="slidenum">
              <a:rPr lang="en-US" smtClean="0"/>
              <a:t>‹#›</a:t>
            </a:fld>
            <a:endParaRPr lang="en-US"/>
          </a:p>
        </p:txBody>
      </p:sp>
    </p:spTree>
    <p:extLst>
      <p:ext uri="{BB962C8B-B14F-4D97-AF65-F5344CB8AC3E}">
        <p14:creationId xmlns:p14="http://schemas.microsoft.com/office/powerpoint/2010/main" val="1044503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B37CAE-014D-4F29-8550-0E5E46B7A9DD}" type="datetimeFigureOut">
              <a:rPr lang="en-US" smtClean="0"/>
              <a:t>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151D06-E83E-45FE-89F7-1C01299D850E}" type="slidenum">
              <a:rPr lang="en-US" smtClean="0"/>
              <a:t>‹#›</a:t>
            </a:fld>
            <a:endParaRPr lang="en-US"/>
          </a:p>
        </p:txBody>
      </p:sp>
    </p:spTree>
    <p:extLst>
      <p:ext uri="{BB962C8B-B14F-4D97-AF65-F5344CB8AC3E}">
        <p14:creationId xmlns:p14="http://schemas.microsoft.com/office/powerpoint/2010/main" val="80888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37CAE-014D-4F29-8550-0E5E46B7A9DD}" type="datetimeFigureOut">
              <a:rPr lang="en-US" smtClean="0"/>
              <a:t>11/3/2021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151D06-E83E-45FE-89F7-1C01299D850E}" type="slidenum">
              <a:rPr lang="en-US" smtClean="0"/>
              <a:t>‹#›</a:t>
            </a:fld>
            <a:endParaRPr lang="en-US"/>
          </a:p>
        </p:txBody>
      </p:sp>
    </p:spTree>
    <p:extLst>
      <p:ext uri="{BB962C8B-B14F-4D97-AF65-F5344CB8AC3E}">
        <p14:creationId xmlns:p14="http://schemas.microsoft.com/office/powerpoint/2010/main" val="2666754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4B37CAE-014D-4F29-8550-0E5E46B7A9DD}" type="datetimeFigureOut">
              <a:rPr lang="en-US" smtClean="0"/>
              <a:t>11/3/2021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6151D06-E83E-45FE-89F7-1C01299D850E}" type="slidenum">
              <a:rPr lang="en-US" smtClean="0"/>
              <a:t>‹#›</a:t>
            </a:fld>
            <a:endParaRPr lang="en-US"/>
          </a:p>
        </p:txBody>
      </p:sp>
    </p:spTree>
    <p:extLst>
      <p:ext uri="{BB962C8B-B14F-4D97-AF65-F5344CB8AC3E}">
        <p14:creationId xmlns:p14="http://schemas.microsoft.com/office/powerpoint/2010/main" val="3775197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4B37CAE-014D-4F29-8550-0E5E46B7A9DD}"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51D06-E83E-45FE-89F7-1C01299D850E}" type="slidenum">
              <a:rPr lang="en-US" smtClean="0"/>
              <a:t>‹#›</a:t>
            </a:fld>
            <a:endParaRPr lang="en-US"/>
          </a:p>
        </p:txBody>
      </p:sp>
    </p:spTree>
    <p:extLst>
      <p:ext uri="{BB962C8B-B14F-4D97-AF65-F5344CB8AC3E}">
        <p14:creationId xmlns:p14="http://schemas.microsoft.com/office/powerpoint/2010/main" val="286880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4B37CAE-014D-4F29-8550-0E5E46B7A9DD}" type="datetimeFigureOut">
              <a:rPr lang="en-US" smtClean="0"/>
              <a:t>11/3/2021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6151D06-E83E-45FE-89F7-1C01299D850E}"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980051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hyperlink" Target="http://www.eviews.com/help/helpintro.html#page/content/Regress2-Weighted_Least_Squares.html" TargetMode="External"/><Relationship Id="rId3" Type="http://schemas.openxmlformats.org/officeDocument/2006/relationships/hyperlink" Target="http://www.statpower.net/Content/313/Lecture%20Notes/WLS.pdf" TargetMode="External"/><Relationship Id="rId7" Type="http://schemas.openxmlformats.org/officeDocument/2006/relationships/hyperlink" Target="https://www.stat.cmu.edu/~cshalizi/350/lectures/18/lecture-18.pdf" TargetMode="External"/><Relationship Id="rId2" Type="http://schemas.openxmlformats.org/officeDocument/2006/relationships/hyperlink" Target="https://towardsdatascience.com/when-and-how-to-use-weighted-least-squares-wls-models-a68808b1a89d" TargetMode="External"/><Relationship Id="rId1" Type="http://schemas.openxmlformats.org/officeDocument/2006/relationships/slideLayout" Target="../slideLayouts/slideLayout2.xml"/><Relationship Id="rId6" Type="http://schemas.openxmlformats.org/officeDocument/2006/relationships/hyperlink" Target="https://nptel.ac.in/content/storage2/courses/111104074/Module7/Lecture25.pdf" TargetMode="External"/><Relationship Id="rId5" Type="http://schemas.openxmlformats.org/officeDocument/2006/relationships/hyperlink" Target="https://www.stat.cmu.edu/~cshalizi/mreg/15/lectures/24/lecture-24--25.pdf" TargetMode="External"/><Relationship Id="rId4" Type="http://schemas.openxmlformats.org/officeDocument/2006/relationships/hyperlink" Target="http://www.philender.com/courses/linearmodels/notes3/wls.html" TargetMode="External"/><Relationship Id="rId9" Type="http://schemas.openxmlformats.org/officeDocument/2006/relationships/hyperlink" Target="https://www.researchgate.net/publication/301689798_Application_of_Weighted_Least_Squares_Regression_in_Forecast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Weighted least squares</a:t>
            </a:r>
            <a:endParaRPr lang="en-US" dirty="0"/>
          </a:p>
        </p:txBody>
      </p:sp>
      <p:sp>
        <p:nvSpPr>
          <p:cNvPr id="3" name="Subtitle 2"/>
          <p:cNvSpPr>
            <a:spLocks noGrp="1"/>
          </p:cNvSpPr>
          <p:nvPr>
            <p:ph type="subTitle" idx="1"/>
          </p:nvPr>
        </p:nvSpPr>
        <p:spPr>
          <a:xfrm>
            <a:off x="581194" y="3749963"/>
            <a:ext cx="10993546" cy="2216727"/>
          </a:xfrm>
        </p:spPr>
        <p:txBody>
          <a:bodyPr>
            <a:normAutofit/>
          </a:bodyPr>
          <a:lstStyle/>
          <a:p>
            <a:r>
              <a:rPr lang="en-US" sz="3200" dirty="0" smtClean="0">
                <a:solidFill>
                  <a:schemeClr val="bg1"/>
                </a:solidFill>
              </a:rPr>
              <a:t>P</a:t>
            </a:r>
            <a:r>
              <a:rPr lang="en-US" sz="3200" cap="none" dirty="0" smtClean="0">
                <a:solidFill>
                  <a:schemeClr val="bg1"/>
                </a:solidFill>
              </a:rPr>
              <a:t>arastoo Bybordi</a:t>
            </a:r>
          </a:p>
          <a:p>
            <a:r>
              <a:rPr lang="en-US" sz="3200" cap="none" dirty="0" smtClean="0">
                <a:solidFill>
                  <a:schemeClr val="bg1"/>
                </a:solidFill>
              </a:rPr>
              <a:t>Regression2</a:t>
            </a:r>
          </a:p>
          <a:p>
            <a:r>
              <a:rPr lang="en-US" sz="3200" cap="none" dirty="0" smtClean="0">
                <a:solidFill>
                  <a:schemeClr val="bg1"/>
                </a:solidFill>
              </a:rPr>
              <a:t>Spring 2021</a:t>
            </a:r>
          </a:p>
          <a:p>
            <a:endParaRPr lang="en-US" sz="3200" dirty="0">
              <a:solidFill>
                <a:schemeClr val="bg1"/>
              </a:solidFill>
            </a:endParaRPr>
          </a:p>
        </p:txBody>
      </p:sp>
    </p:spTree>
    <p:extLst>
      <p:ext uri="{BB962C8B-B14F-4D97-AF65-F5344CB8AC3E}">
        <p14:creationId xmlns:p14="http://schemas.microsoft.com/office/powerpoint/2010/main" val="624163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coefficient estimators</a:t>
            </a:r>
          </a:p>
        </p:txBody>
      </p:sp>
      <p:sp>
        <p:nvSpPr>
          <p:cNvPr id="3" name="Content Placeholder 2"/>
          <p:cNvSpPr>
            <a:spLocks noGrp="1"/>
          </p:cNvSpPr>
          <p:nvPr>
            <p:ph idx="1"/>
          </p:nvPr>
        </p:nvSpPr>
        <p:spPr/>
        <p:txBody>
          <a:bodyPr anchor="t"/>
          <a:lstStyle/>
          <a:p>
            <a:pPr marL="0" indent="0">
              <a:buNone/>
            </a:pPr>
            <a:r>
              <a:rPr lang="en-US" dirty="0"/>
              <a:t>If we multiply the matrix W</a:t>
            </a:r>
            <a:r>
              <a:rPr lang="en-US" baseline="30000" dirty="0"/>
              <a:t>1 / 2 </a:t>
            </a:r>
            <a:r>
              <a:rPr lang="en-US" dirty="0"/>
              <a:t>on the equation from the left, we have</a:t>
            </a:r>
            <a:r>
              <a:rPr lang="en-US" dirty="0" smtClean="0"/>
              <a:t>:</a:t>
            </a:r>
          </a:p>
          <a:p>
            <a:pPr marL="0" indent="0">
              <a:buNone/>
            </a:pPr>
            <a:endParaRPr lang="en-US" dirty="0"/>
          </a:p>
          <a:p>
            <a:pPr marL="0" indent="0">
              <a:buNone/>
            </a:pPr>
            <a:endParaRPr lang="en-US" dirty="0" smtClean="0"/>
          </a:p>
          <a:p>
            <a:pPr marL="0" indent="0">
              <a:buNone/>
            </a:pPr>
            <a:r>
              <a:rPr lang="en-US" dirty="0" smtClean="0"/>
              <a:t>We have:</a:t>
            </a:r>
          </a:p>
          <a:p>
            <a:pPr marL="0" indent="0">
              <a:buNone/>
            </a:pPr>
            <a:endParaRPr lang="en-US" dirty="0"/>
          </a:p>
          <a:p>
            <a:pPr marL="0" indent="0">
              <a:buNone/>
            </a:pPr>
            <a:endParaRPr lang="en-US" dirty="0" smtClean="0"/>
          </a:p>
          <a:p>
            <a:pPr marL="0" indent="0">
              <a:buNone/>
            </a:pPr>
            <a:r>
              <a:rPr lang="en-US" dirty="0" smtClean="0"/>
              <a:t>So:</a:t>
            </a:r>
          </a:p>
          <a:p>
            <a:pPr marL="0" indent="0">
              <a:buNone/>
            </a:pPr>
            <a:endParaRPr lang="en-US"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4605398" y="2866654"/>
            <a:ext cx="2981202" cy="829128"/>
          </a:xfrm>
          <a:prstGeom prst="rect">
            <a:avLst/>
          </a:prstGeom>
        </p:spPr>
      </p:pic>
      <p:pic>
        <p:nvPicPr>
          <p:cNvPr id="5" name="Picture 4"/>
          <p:cNvPicPr>
            <a:picLocks noChangeAspect="1"/>
          </p:cNvPicPr>
          <p:nvPr/>
        </p:nvPicPr>
        <p:blipFill>
          <a:blip r:embed="rId3"/>
          <a:stretch>
            <a:fillRect/>
          </a:stretch>
        </p:blipFill>
        <p:spPr>
          <a:xfrm>
            <a:off x="2809970" y="3904268"/>
            <a:ext cx="6572058" cy="512108"/>
          </a:xfrm>
          <a:prstGeom prst="rect">
            <a:avLst/>
          </a:prstGeom>
        </p:spPr>
      </p:pic>
      <p:pic>
        <p:nvPicPr>
          <p:cNvPr id="6" name="Picture 5"/>
          <p:cNvPicPr>
            <a:picLocks noChangeAspect="1"/>
          </p:cNvPicPr>
          <p:nvPr/>
        </p:nvPicPr>
        <p:blipFill>
          <a:blip r:embed="rId4"/>
          <a:stretch>
            <a:fillRect/>
          </a:stretch>
        </p:blipFill>
        <p:spPr>
          <a:xfrm>
            <a:off x="4210761" y="4624862"/>
            <a:ext cx="2255716" cy="536494"/>
          </a:xfrm>
          <a:prstGeom prst="rect">
            <a:avLst/>
          </a:prstGeom>
        </p:spPr>
      </p:pic>
      <p:pic>
        <p:nvPicPr>
          <p:cNvPr id="7" name="Picture 6"/>
          <p:cNvPicPr>
            <a:picLocks noChangeAspect="1"/>
          </p:cNvPicPr>
          <p:nvPr/>
        </p:nvPicPr>
        <p:blipFill>
          <a:blip r:embed="rId5"/>
          <a:stretch>
            <a:fillRect/>
          </a:stretch>
        </p:blipFill>
        <p:spPr>
          <a:xfrm>
            <a:off x="3994277" y="5161356"/>
            <a:ext cx="5596613" cy="1377815"/>
          </a:xfrm>
          <a:prstGeom prst="rect">
            <a:avLst/>
          </a:prstGeom>
        </p:spPr>
      </p:pic>
    </p:spTree>
    <p:extLst>
      <p:ext uri="{BB962C8B-B14F-4D97-AF65-F5344CB8AC3E}">
        <p14:creationId xmlns:p14="http://schemas.microsoft.com/office/powerpoint/2010/main" val="3515320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coefficient estimators</a:t>
            </a:r>
          </a:p>
        </p:txBody>
      </p:sp>
      <p:sp>
        <p:nvSpPr>
          <p:cNvPr id="6" name="Content Placeholder 5"/>
          <p:cNvSpPr>
            <a:spLocks noGrp="1"/>
          </p:cNvSpPr>
          <p:nvPr>
            <p:ph idx="1"/>
          </p:nvPr>
        </p:nvSpPr>
        <p:spPr>
          <a:xfrm>
            <a:off x="581192" y="1715956"/>
            <a:ext cx="11029615" cy="4980408"/>
          </a:xfrm>
        </p:spPr>
        <p:txBody>
          <a:bodyPr/>
          <a:lstStyle/>
          <a:p>
            <a:pPr marL="0" indent="0">
              <a:buNone/>
            </a:pPr>
            <a:endParaRPr lang="en-US" dirty="0" smtClean="0"/>
          </a:p>
          <a:p>
            <a:pPr marL="0" indent="0">
              <a:buNone/>
            </a:pPr>
            <a:endParaRPr lang="en-US" dirty="0"/>
          </a:p>
          <a:p>
            <a:pPr marL="0" indent="0">
              <a:buNone/>
            </a:pPr>
            <a:r>
              <a:rPr lang="en-US" dirty="0" smtClean="0"/>
              <a:t>WLS </a:t>
            </a:r>
            <a:r>
              <a:rPr lang="en-US" dirty="0"/>
              <a:t>estimator is equal to</a:t>
            </a:r>
            <a:r>
              <a:rPr lang="en-US" dirty="0" smtClean="0"/>
              <a:t>:</a:t>
            </a:r>
          </a:p>
          <a:p>
            <a:pPr marL="0" indent="0">
              <a:buNone/>
            </a:pPr>
            <a:endParaRPr lang="en-US" dirty="0" smtClean="0"/>
          </a:p>
        </p:txBody>
      </p:sp>
      <p:pic>
        <p:nvPicPr>
          <p:cNvPr id="5" name="Picture 4"/>
          <p:cNvPicPr>
            <a:picLocks noChangeAspect="1"/>
          </p:cNvPicPr>
          <p:nvPr/>
        </p:nvPicPr>
        <p:blipFill>
          <a:blip r:embed="rId2"/>
          <a:stretch>
            <a:fillRect/>
          </a:stretch>
        </p:blipFill>
        <p:spPr>
          <a:xfrm>
            <a:off x="7059963" y="2813402"/>
            <a:ext cx="4395597" cy="676715"/>
          </a:xfrm>
          <a:prstGeom prst="rect">
            <a:avLst/>
          </a:prstGeom>
        </p:spPr>
      </p:pic>
      <p:pic>
        <p:nvPicPr>
          <p:cNvPr id="7" name="Picture 6"/>
          <p:cNvPicPr>
            <a:picLocks noChangeAspect="1"/>
          </p:cNvPicPr>
          <p:nvPr/>
        </p:nvPicPr>
        <p:blipFill>
          <a:blip r:embed="rId3"/>
          <a:stretch>
            <a:fillRect/>
          </a:stretch>
        </p:blipFill>
        <p:spPr>
          <a:xfrm>
            <a:off x="581192" y="1817163"/>
            <a:ext cx="5745718" cy="1848347"/>
          </a:xfrm>
          <a:prstGeom prst="rect">
            <a:avLst/>
          </a:prstGeom>
        </p:spPr>
      </p:pic>
      <p:pic>
        <p:nvPicPr>
          <p:cNvPr id="8" name="Picture 7"/>
          <p:cNvPicPr>
            <a:picLocks noChangeAspect="1"/>
          </p:cNvPicPr>
          <p:nvPr/>
        </p:nvPicPr>
        <p:blipFill>
          <a:blip r:embed="rId4"/>
          <a:stretch>
            <a:fillRect/>
          </a:stretch>
        </p:blipFill>
        <p:spPr>
          <a:xfrm>
            <a:off x="3764789" y="4420534"/>
            <a:ext cx="6590347" cy="1877731"/>
          </a:xfrm>
          <a:prstGeom prst="rect">
            <a:avLst/>
          </a:prstGeom>
        </p:spPr>
      </p:pic>
    </p:spTree>
    <p:extLst>
      <p:ext uri="{BB962C8B-B14F-4D97-AF65-F5344CB8AC3E}">
        <p14:creationId xmlns:p14="http://schemas.microsoft.com/office/powerpoint/2010/main" val="20349543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coefficient estimators</a:t>
            </a:r>
          </a:p>
        </p:txBody>
      </p:sp>
      <p:sp>
        <p:nvSpPr>
          <p:cNvPr id="3" name="Content Placeholder 2"/>
          <p:cNvSpPr>
            <a:spLocks noGrp="1"/>
          </p:cNvSpPr>
          <p:nvPr>
            <p:ph idx="1"/>
          </p:nvPr>
        </p:nvSpPr>
        <p:spPr>
          <a:xfrm>
            <a:off x="581192" y="2180496"/>
            <a:ext cx="11029615" cy="4072522"/>
          </a:xfrm>
        </p:spPr>
        <p:txBody>
          <a:bodyPr anchor="t">
            <a:normAutofit/>
          </a:bodyPr>
          <a:lstStyle/>
          <a:p>
            <a:pPr marL="0" indent="0">
              <a:buNone/>
            </a:pPr>
            <a:r>
              <a:rPr lang="en-US" dirty="0"/>
              <a:t>And the vector of observations and variables is as follows</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Note</a:t>
            </a:r>
            <a:r>
              <a:rPr lang="en-US" dirty="0"/>
              <a:t>: The first assumption of regression </a:t>
            </a:r>
            <a:r>
              <a:rPr lang="en-US" dirty="0" smtClean="0"/>
              <a:t>(                                  )was </a:t>
            </a:r>
            <a:r>
              <a:rPr lang="en-US" dirty="0"/>
              <a:t>established and with these transformations the problem of variance changes and the second assumption is established. Under these two assumptions, according to Gauss-Markov theorem, this estimator is also BLUE. </a:t>
            </a: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700572" y="2474893"/>
            <a:ext cx="10790855" cy="1908213"/>
          </a:xfrm>
          <a:prstGeom prst="rect">
            <a:avLst/>
          </a:prstGeom>
        </p:spPr>
      </p:pic>
      <p:pic>
        <p:nvPicPr>
          <p:cNvPr id="5" name="Picture 4"/>
          <p:cNvPicPr>
            <a:picLocks noChangeAspect="1"/>
          </p:cNvPicPr>
          <p:nvPr/>
        </p:nvPicPr>
        <p:blipFill>
          <a:blip r:embed="rId3"/>
          <a:stretch>
            <a:fillRect/>
          </a:stretch>
        </p:blipFill>
        <p:spPr>
          <a:xfrm>
            <a:off x="4719782" y="4507345"/>
            <a:ext cx="1764145" cy="403511"/>
          </a:xfrm>
          <a:prstGeom prst="rect">
            <a:avLst/>
          </a:prstGeom>
        </p:spPr>
      </p:pic>
    </p:spTree>
    <p:extLst>
      <p:ext uri="{BB962C8B-B14F-4D97-AF65-F5344CB8AC3E}">
        <p14:creationId xmlns:p14="http://schemas.microsoft.com/office/powerpoint/2010/main" val="1794035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a:t>
            </a:r>
            <a:r>
              <a:rPr lang="en-US" dirty="0"/>
              <a:t>weights</a:t>
            </a:r>
          </a:p>
        </p:txBody>
      </p:sp>
      <p:sp>
        <p:nvSpPr>
          <p:cNvPr id="3" name="Content Placeholder 2"/>
          <p:cNvSpPr>
            <a:spLocks noGrp="1"/>
          </p:cNvSpPr>
          <p:nvPr>
            <p:ph idx="1"/>
          </p:nvPr>
        </p:nvSpPr>
        <p:spPr/>
        <p:txBody>
          <a:bodyPr anchor="t"/>
          <a:lstStyle/>
          <a:p>
            <a:r>
              <a:rPr lang="en-US" dirty="0"/>
              <a:t>If the </a:t>
            </a:r>
            <a:r>
              <a:rPr lang="en-US" dirty="0" err="1"/>
              <a:t>i-th</a:t>
            </a:r>
            <a:r>
              <a:rPr lang="en-US" dirty="0"/>
              <a:t> </a:t>
            </a:r>
            <a:r>
              <a:rPr lang="en-US" dirty="0" smtClean="0"/>
              <a:t>response </a:t>
            </a:r>
            <a:r>
              <a:rPr lang="en-US" dirty="0"/>
              <a:t>is an average of </a:t>
            </a:r>
            <a:r>
              <a:rPr lang="en-US" dirty="0" err="1"/>
              <a:t>n</a:t>
            </a:r>
            <a:r>
              <a:rPr lang="en-US" baseline="-25000" dirty="0" err="1"/>
              <a:t>i</a:t>
            </a:r>
            <a:r>
              <a:rPr lang="en-US" dirty="0"/>
              <a:t> equal to the observed </a:t>
            </a:r>
            <a:r>
              <a:rPr lang="en-US" dirty="0" err="1" smtClean="0"/>
              <a:t>variables.,then</a:t>
            </a:r>
            <a:r>
              <a:rPr lang="en-US" dirty="0" smtClean="0"/>
              <a:t>:</a:t>
            </a:r>
          </a:p>
          <a:p>
            <a:endParaRPr lang="en-US" dirty="0"/>
          </a:p>
          <a:p>
            <a:endParaRPr lang="en-US" dirty="0" smtClean="0"/>
          </a:p>
          <a:p>
            <a:r>
              <a:rPr lang="en-US" dirty="0"/>
              <a:t>If </a:t>
            </a:r>
            <a:r>
              <a:rPr lang="en-US" dirty="0" err="1"/>
              <a:t>y</a:t>
            </a:r>
            <a:r>
              <a:rPr lang="en-US" baseline="-25000" dirty="0" err="1"/>
              <a:t>i</a:t>
            </a:r>
            <a:r>
              <a:rPr lang="en-US" dirty="0"/>
              <a:t> is the sum of </a:t>
            </a:r>
            <a:r>
              <a:rPr lang="en-US" dirty="0" err="1"/>
              <a:t>n</a:t>
            </a:r>
            <a:r>
              <a:rPr lang="en-US" baseline="-25000" dirty="0" err="1"/>
              <a:t>i</a:t>
            </a:r>
            <a:r>
              <a:rPr lang="en-US" baseline="-25000" dirty="0"/>
              <a:t> </a:t>
            </a:r>
            <a:r>
              <a:rPr lang="en-US" dirty="0" smtClean="0"/>
              <a:t>observations, </a:t>
            </a:r>
            <a:r>
              <a:rPr lang="en-US" dirty="0"/>
              <a:t>then</a:t>
            </a:r>
            <a:r>
              <a:rPr lang="en-US" dirty="0" smtClean="0"/>
              <a:t>:</a:t>
            </a:r>
          </a:p>
          <a:p>
            <a:endParaRPr lang="en-US" dirty="0"/>
          </a:p>
          <a:p>
            <a:endParaRPr lang="en-US" dirty="0" smtClean="0"/>
          </a:p>
          <a:p>
            <a:r>
              <a:rPr lang="en-US" dirty="0"/>
              <a:t>If the variance is proportional to some of the predictor variables xi, then</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4101428" y="2762490"/>
            <a:ext cx="3785944" cy="317019"/>
          </a:xfrm>
          <a:prstGeom prst="rect">
            <a:avLst/>
          </a:prstGeom>
        </p:spPr>
      </p:pic>
      <p:pic>
        <p:nvPicPr>
          <p:cNvPr id="5" name="Picture 4"/>
          <p:cNvPicPr>
            <a:picLocks noChangeAspect="1"/>
          </p:cNvPicPr>
          <p:nvPr/>
        </p:nvPicPr>
        <p:blipFill>
          <a:blip r:embed="rId3"/>
          <a:stretch>
            <a:fillRect/>
          </a:stretch>
        </p:blipFill>
        <p:spPr>
          <a:xfrm>
            <a:off x="4206075" y="3864185"/>
            <a:ext cx="3779848" cy="310923"/>
          </a:xfrm>
          <a:prstGeom prst="rect">
            <a:avLst/>
          </a:prstGeom>
        </p:spPr>
      </p:pic>
      <p:pic>
        <p:nvPicPr>
          <p:cNvPr id="6" name="Picture 5"/>
          <p:cNvPicPr>
            <a:picLocks noChangeAspect="1"/>
          </p:cNvPicPr>
          <p:nvPr/>
        </p:nvPicPr>
        <p:blipFill>
          <a:blip r:embed="rId4"/>
          <a:stretch>
            <a:fillRect/>
          </a:stretch>
        </p:blipFill>
        <p:spPr>
          <a:xfrm>
            <a:off x="4101428" y="5236951"/>
            <a:ext cx="4139543" cy="621846"/>
          </a:xfrm>
          <a:prstGeom prst="rect">
            <a:avLst/>
          </a:prstGeom>
        </p:spPr>
      </p:pic>
    </p:spTree>
    <p:extLst>
      <p:ext uri="{BB962C8B-B14F-4D97-AF65-F5344CB8AC3E}">
        <p14:creationId xmlns:p14="http://schemas.microsoft.com/office/powerpoint/2010/main" val="347854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581192" y="1856510"/>
            <a:ext cx="11029615" cy="4507346"/>
          </a:xfrm>
        </p:spPr>
        <p:txBody>
          <a:bodyPr anchor="t">
            <a:normAutofit/>
          </a:bodyPr>
          <a:lstStyle/>
          <a:p>
            <a:r>
              <a:rPr lang="en-US" dirty="0">
                <a:hlinkClick r:id="rId2"/>
              </a:rPr>
              <a:t>https://</a:t>
            </a:r>
            <a:r>
              <a:rPr lang="en-US" dirty="0" smtClean="0">
                <a:hlinkClick r:id="rId2"/>
              </a:rPr>
              <a:t>towardsdatascience.com/when-and-how-to-use-weighted-least-squares-wls-models-a68808b1a89d</a:t>
            </a:r>
            <a:endParaRPr lang="en-US" dirty="0" smtClean="0"/>
          </a:p>
          <a:p>
            <a:r>
              <a:rPr lang="en-US" dirty="0">
                <a:hlinkClick r:id="rId3"/>
              </a:rPr>
              <a:t>http://</a:t>
            </a:r>
            <a:r>
              <a:rPr lang="en-US" dirty="0" smtClean="0">
                <a:hlinkClick r:id="rId3"/>
              </a:rPr>
              <a:t>www.statpower.net/Content/313/Lecture%20Notes/WLS.pdf</a:t>
            </a:r>
            <a:endParaRPr lang="en-US" dirty="0" smtClean="0"/>
          </a:p>
          <a:p>
            <a:r>
              <a:rPr lang="en-US" dirty="0" smtClean="0">
                <a:hlinkClick r:id="rId4"/>
              </a:rPr>
              <a:t>http://www.philender.com/courses/linearmodels/notes3/wls.html</a:t>
            </a:r>
            <a:endParaRPr lang="en-US" dirty="0" smtClean="0"/>
          </a:p>
          <a:p>
            <a:r>
              <a:rPr lang="en-US" dirty="0"/>
              <a:t>linear regression analysis theory and computing(Xin Yan, </a:t>
            </a:r>
            <a:r>
              <a:rPr lang="en-US" dirty="0" err="1"/>
              <a:t>Xiaogang</a:t>
            </a:r>
            <a:r>
              <a:rPr lang="en-US" dirty="0"/>
              <a:t> </a:t>
            </a:r>
            <a:r>
              <a:rPr lang="en-US" dirty="0" smtClean="0"/>
              <a:t>Su)</a:t>
            </a:r>
          </a:p>
          <a:p>
            <a:r>
              <a:rPr lang="en-US" dirty="0">
                <a:hlinkClick r:id="rId5"/>
              </a:rPr>
              <a:t>https://www.stat.cmu.edu/~cshalizi/mreg/15/lectures/24/lecture-24--</a:t>
            </a:r>
            <a:r>
              <a:rPr lang="en-US" dirty="0" smtClean="0">
                <a:hlinkClick r:id="rId5"/>
              </a:rPr>
              <a:t>25.pdf</a:t>
            </a:r>
            <a:endParaRPr lang="en-US" dirty="0" smtClean="0"/>
          </a:p>
          <a:p>
            <a:r>
              <a:rPr lang="en-US" dirty="0">
                <a:hlinkClick r:id="rId6"/>
              </a:rPr>
              <a:t>https://</a:t>
            </a:r>
            <a:r>
              <a:rPr lang="en-US" dirty="0" smtClean="0">
                <a:hlinkClick r:id="rId6"/>
              </a:rPr>
              <a:t>nptel.ac.in/content/storage2/courses/111104074/Module7/Lecture25.pdf</a:t>
            </a:r>
            <a:endParaRPr lang="en-US" dirty="0" smtClean="0"/>
          </a:p>
          <a:p>
            <a:r>
              <a:rPr lang="en-US" dirty="0" smtClean="0">
                <a:hlinkClick r:id="rId7"/>
              </a:rPr>
              <a:t>https://www.stat.cmu.edu/~cshalizi/350/lectures/18/lecture-18.pdf</a:t>
            </a:r>
            <a:endParaRPr lang="en-US" dirty="0" smtClean="0"/>
          </a:p>
          <a:p>
            <a:r>
              <a:rPr lang="en-US" dirty="0" smtClean="0">
                <a:hlinkClick r:id="rId8"/>
              </a:rPr>
              <a:t>http://www.eviews.com/help/helpintro.html#page/content/Regress2-Weighted_Least_Squares.html</a:t>
            </a:r>
            <a:endParaRPr lang="en-US" dirty="0" smtClean="0"/>
          </a:p>
          <a:p>
            <a:r>
              <a:rPr lang="en-US" dirty="0" smtClean="0">
                <a:hlinkClick r:id="rId9"/>
              </a:rPr>
              <a:t>Application </a:t>
            </a:r>
            <a:r>
              <a:rPr lang="en-US" dirty="0">
                <a:hlinkClick r:id="rId9"/>
              </a:rPr>
              <a:t>of Weighted Least Squares Regression in Forecasting.(Sulaimon </a:t>
            </a:r>
            <a:r>
              <a:rPr lang="en-US" dirty="0" err="1">
                <a:hlinkClick r:id="rId9"/>
              </a:rPr>
              <a:t>Mutiu</a:t>
            </a:r>
            <a:r>
              <a:rPr lang="en-US" dirty="0">
                <a:hlinkClick r:id="rId9"/>
              </a:rPr>
              <a:t> O.</a:t>
            </a:r>
          </a:p>
          <a:p>
            <a:pPr marL="0" indent="0">
              <a:buNone/>
            </a:pPr>
            <a:r>
              <a:rPr lang="en-US" dirty="0">
                <a:hlinkClick r:id="rId9"/>
              </a:rPr>
              <a:t>Department of Statistics &amp; Mathematics </a:t>
            </a:r>
            <a:r>
              <a:rPr lang="en-US" dirty="0" err="1">
                <a:hlinkClick r:id="rId9"/>
              </a:rPr>
              <a:t>Moshood</a:t>
            </a:r>
            <a:r>
              <a:rPr lang="en-US" dirty="0">
                <a:hlinkClick r:id="rId9"/>
              </a:rPr>
              <a:t> </a:t>
            </a:r>
            <a:r>
              <a:rPr lang="en-US" dirty="0" err="1">
                <a:hlinkClick r:id="rId9"/>
              </a:rPr>
              <a:t>Abiola</a:t>
            </a:r>
            <a:r>
              <a:rPr lang="en-US" dirty="0">
                <a:hlinkClick r:id="rId9"/>
              </a:rPr>
              <a:t> Polytechnic, Abeokuta, Ogun State, </a:t>
            </a:r>
            <a:r>
              <a:rPr lang="en-US" dirty="0" smtClean="0">
                <a:hlinkClick r:id="rId9"/>
              </a:rPr>
              <a:t>Nigeria)</a:t>
            </a:r>
            <a:endParaRPr lang="en-US" dirty="0" smtClean="0"/>
          </a:p>
          <a:p>
            <a:endParaRPr lang="en-US" dirty="0" smtClean="0"/>
          </a:p>
          <a:p>
            <a:pPr marL="0" indent="0">
              <a:buNone/>
            </a:pP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80253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INTRODUCTION</a:t>
            </a:r>
            <a:endParaRPr lang="en-US" cap="none" dirty="0"/>
          </a:p>
        </p:txBody>
      </p:sp>
      <p:sp>
        <p:nvSpPr>
          <p:cNvPr id="3" name="Content Placeholder 2"/>
          <p:cNvSpPr>
            <a:spLocks noGrp="1"/>
          </p:cNvSpPr>
          <p:nvPr>
            <p:ph idx="1"/>
          </p:nvPr>
        </p:nvSpPr>
        <p:spPr>
          <a:xfrm>
            <a:off x="581192" y="2180496"/>
            <a:ext cx="11029615" cy="4026340"/>
          </a:xfrm>
        </p:spPr>
        <p:txBody>
          <a:bodyPr anchor="t" anchorCtr="0"/>
          <a:lstStyle/>
          <a:p>
            <a:r>
              <a:rPr lang="en-US" dirty="0"/>
              <a:t>Ordinary least </a:t>
            </a:r>
            <a:r>
              <a:rPr lang="en-US" dirty="0" smtClean="0"/>
              <a:t>squares</a:t>
            </a:r>
            <a:r>
              <a:rPr lang="en-US" dirty="0"/>
              <a:t>: To estimate the regression coefficients, the sum of the second power of the fitting errors is zero. Normal equations are obtained and coefficients are estimated</a:t>
            </a:r>
            <a:r>
              <a:rPr lang="en-US" dirty="0" smtClean="0"/>
              <a:t>.</a:t>
            </a:r>
          </a:p>
          <a:p>
            <a:r>
              <a:rPr lang="en-US" dirty="0"/>
              <a:t>When can we not use OLS</a:t>
            </a:r>
            <a:r>
              <a:rPr lang="en-US" dirty="0" smtClean="0"/>
              <a:t>?</a:t>
            </a:r>
          </a:p>
          <a:p>
            <a:pPr marL="0" indent="0">
              <a:buNone/>
            </a:pPr>
            <a:r>
              <a:rPr lang="en-US" dirty="0"/>
              <a:t>One of the common assumptions in the modeling </a:t>
            </a:r>
            <a:r>
              <a:rPr lang="en-US" dirty="0" smtClean="0"/>
              <a:t>process(Least Square), </a:t>
            </a:r>
            <a:r>
              <a:rPr lang="en-US" dirty="0"/>
              <a:t>both linear and nonlinear, is that each data point provides equally accurate information about the determinant of the whole process.. In other words, it is assumed that the standard deviation of the error term is constant on all values of the predictive or explanatory variables. But this assumption does not apply to some models</a:t>
            </a:r>
            <a:r>
              <a:rPr lang="en-US" dirty="0" smtClean="0"/>
              <a:t>.</a:t>
            </a:r>
          </a:p>
          <a:p>
            <a:pPr marL="0" indent="0">
              <a:buNone/>
            </a:pPr>
            <a:r>
              <a:rPr lang="en-US" dirty="0"/>
              <a:t>In the typical regression model, Y = β0 + β1Xi + </a:t>
            </a:r>
            <a:r>
              <a:rPr lang="en-US" dirty="0" err="1"/>
              <a:t>εi</a:t>
            </a:r>
            <a:r>
              <a:rPr lang="en-US" dirty="0"/>
              <a:t>, random errors can be evenly distributed and independent with constant variance. When this assumption is violated, then OLS estimators of regression coefficients lose the property of least variance among </a:t>
            </a:r>
            <a:r>
              <a:rPr lang="en-US" dirty="0" smtClean="0"/>
              <a:t>all unbiased </a:t>
            </a:r>
            <a:r>
              <a:rPr lang="en-US" dirty="0"/>
              <a:t>linear estimators (according to </a:t>
            </a:r>
            <a:r>
              <a:rPr lang="en-US" dirty="0" smtClean="0"/>
              <a:t>Gauss-Markov </a:t>
            </a:r>
            <a:r>
              <a:rPr lang="en-US" dirty="0"/>
              <a:t>theorem, they are not BLUE).</a:t>
            </a:r>
          </a:p>
          <a:p>
            <a:pPr marL="0" indent="0">
              <a:buNone/>
            </a:pPr>
            <a:endParaRPr lang="en-US" dirty="0"/>
          </a:p>
        </p:txBody>
      </p:sp>
    </p:spTree>
    <p:extLst>
      <p:ext uri="{BB962C8B-B14F-4D97-AF65-F5344CB8AC3E}">
        <p14:creationId xmlns:p14="http://schemas.microsoft.com/office/powerpoint/2010/main" val="3642260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34280"/>
          </a:xfrm>
        </p:spPr>
        <p:txBody>
          <a:bodyPr/>
          <a:lstStyle/>
          <a:p>
            <a:r>
              <a:rPr lang="en-US" cap="none" dirty="0"/>
              <a:t>INTRODUCTION</a:t>
            </a:r>
            <a:endParaRPr lang="en-US" dirty="0"/>
          </a:p>
        </p:txBody>
      </p:sp>
      <p:sp>
        <p:nvSpPr>
          <p:cNvPr id="3" name="Content Placeholder 2"/>
          <p:cNvSpPr>
            <a:spLocks noGrp="1"/>
          </p:cNvSpPr>
          <p:nvPr>
            <p:ph idx="1"/>
          </p:nvPr>
        </p:nvSpPr>
        <p:spPr/>
        <p:txBody>
          <a:bodyPr anchor="t"/>
          <a:lstStyle/>
          <a:p>
            <a:pPr marL="0" indent="0">
              <a:buNone/>
            </a:pPr>
            <a:r>
              <a:rPr lang="en-US" dirty="0"/>
              <a:t>Violation of such an assumption can occur in any of the following situations</a:t>
            </a:r>
            <a:r>
              <a:rPr lang="en-US" dirty="0" smtClean="0"/>
              <a:t>:</a:t>
            </a:r>
          </a:p>
          <a:p>
            <a:pPr marL="342900" indent="-342900">
              <a:buFont typeface="+mj-lt"/>
              <a:buAutoNum type="arabicPeriod"/>
            </a:pPr>
            <a:r>
              <a:rPr lang="en-US" dirty="0"/>
              <a:t>The variance of the random error components is not constant</a:t>
            </a:r>
            <a:r>
              <a:rPr lang="en-US" dirty="0" smtClean="0"/>
              <a:t>.</a:t>
            </a:r>
          </a:p>
          <a:p>
            <a:pPr marL="342900" indent="-342900">
              <a:buFont typeface="+mj-lt"/>
              <a:buAutoNum type="arabicPeriod"/>
            </a:pPr>
            <a:r>
              <a:rPr lang="en-US" dirty="0"/>
              <a:t>Random error components are not independent</a:t>
            </a:r>
            <a:r>
              <a:rPr lang="en-US" dirty="0" smtClean="0"/>
              <a:t>.</a:t>
            </a:r>
          </a:p>
          <a:p>
            <a:pPr marL="342900" indent="-342900">
              <a:buFont typeface="+mj-lt"/>
              <a:buAutoNum type="arabicPeriod"/>
            </a:pPr>
            <a:r>
              <a:rPr lang="en-US" dirty="0"/>
              <a:t>Random error </a:t>
            </a:r>
            <a:r>
              <a:rPr lang="en-US" dirty="0" smtClean="0"/>
              <a:t>components </a:t>
            </a:r>
            <a:r>
              <a:rPr lang="en-US" dirty="0"/>
              <a:t>have no fixed variance and are not </a:t>
            </a:r>
            <a:r>
              <a:rPr lang="en-US" dirty="0" smtClean="0"/>
              <a:t>independent.</a:t>
            </a:r>
          </a:p>
          <a:p>
            <a:pPr marL="0" indent="0">
              <a:buNone/>
            </a:pPr>
            <a:r>
              <a:rPr lang="en-US" dirty="0" smtClean="0"/>
              <a:t>In </a:t>
            </a:r>
            <a:r>
              <a:rPr lang="en-US" dirty="0"/>
              <a:t>such cases, the covariance matrix of the random error components does not remain in the form of the </a:t>
            </a:r>
            <a:r>
              <a:rPr lang="en-US" dirty="0" smtClean="0"/>
              <a:t>identity </a:t>
            </a:r>
            <a:r>
              <a:rPr lang="en-US" dirty="0"/>
              <a:t>matrix but can be considered as any </a:t>
            </a:r>
            <a:r>
              <a:rPr lang="en-US" dirty="0" smtClean="0"/>
              <a:t>positive-definite </a:t>
            </a:r>
            <a:r>
              <a:rPr lang="en-US" dirty="0"/>
              <a:t>matrix. Under such an assumption, the OLS estimation does not remain as efficient as </a:t>
            </a:r>
            <a:r>
              <a:rPr lang="en-US" dirty="0" smtClean="0"/>
              <a:t>the identity </a:t>
            </a:r>
            <a:r>
              <a:rPr lang="en-US" dirty="0"/>
              <a:t>covariance matrix. In such cases, the GLS or WLS method is used to estimate the model parameters to estimate the model parameters.</a:t>
            </a:r>
          </a:p>
        </p:txBody>
      </p:sp>
    </p:spTree>
    <p:extLst>
      <p:ext uri="{BB962C8B-B14F-4D97-AF65-F5344CB8AC3E}">
        <p14:creationId xmlns:p14="http://schemas.microsoft.com/office/powerpoint/2010/main" val="1326835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Weighted least squares</a:t>
            </a:r>
          </a:p>
        </p:txBody>
      </p:sp>
      <p:sp>
        <p:nvSpPr>
          <p:cNvPr id="3" name="Content Placeholder 2"/>
          <p:cNvSpPr>
            <a:spLocks noGrp="1"/>
          </p:cNvSpPr>
          <p:nvPr>
            <p:ph idx="1"/>
          </p:nvPr>
        </p:nvSpPr>
        <p:spPr/>
        <p:txBody>
          <a:bodyPr anchor="t"/>
          <a:lstStyle/>
          <a:p>
            <a:pPr marL="0" indent="0">
              <a:buNone/>
            </a:pPr>
            <a:r>
              <a:rPr lang="en-US" dirty="0"/>
              <a:t>Weighted </a:t>
            </a:r>
            <a:r>
              <a:rPr lang="en-US" dirty="0" smtClean="0"/>
              <a:t>Least Squares is </a:t>
            </a:r>
            <a:r>
              <a:rPr lang="en-US" dirty="0"/>
              <a:t>a method that deals with observations </a:t>
            </a:r>
            <a:r>
              <a:rPr lang="en-US" dirty="0" smtClean="0"/>
              <a:t>which </a:t>
            </a:r>
            <a:r>
              <a:rPr lang="en-US" dirty="0"/>
              <a:t>have </a:t>
            </a:r>
            <a:r>
              <a:rPr lang="en-US" dirty="0" smtClean="0"/>
              <a:t> </a:t>
            </a:r>
            <a:r>
              <a:rPr lang="en-US" dirty="0"/>
              <a:t>non-constant variance. Suppose Y = a + </a:t>
            </a:r>
            <a:r>
              <a:rPr lang="en-US" dirty="0" err="1"/>
              <a:t>bx</a:t>
            </a:r>
            <a:r>
              <a:rPr lang="en-US" baseline="-25000" dirty="0" err="1"/>
              <a:t>i</a:t>
            </a:r>
            <a:r>
              <a:rPr lang="en-US" dirty="0"/>
              <a:t> + </a:t>
            </a:r>
            <a:r>
              <a:rPr lang="en-US" dirty="0" err="1"/>
              <a:t>ε</a:t>
            </a:r>
            <a:r>
              <a:rPr lang="en-US" baseline="-25000" dirty="0" err="1"/>
              <a:t>i</a:t>
            </a:r>
            <a:r>
              <a:rPr lang="en-US" dirty="0"/>
              <a:t> and the variances are not </a:t>
            </a:r>
            <a:r>
              <a:rPr lang="en-US" dirty="0" smtClean="0"/>
              <a:t>constant</a:t>
            </a:r>
            <a:r>
              <a:rPr lang="en-US" dirty="0"/>
              <a:t>, and the observed variance of </a:t>
            </a:r>
            <a:r>
              <a:rPr lang="en-US" dirty="0" err="1"/>
              <a:t>i</a:t>
            </a:r>
            <a:r>
              <a:rPr lang="en-US" dirty="0"/>
              <a:t> is equal to </a:t>
            </a:r>
            <a:r>
              <a:rPr lang="en-US" dirty="0" err="1" smtClean="0"/>
              <a:t>σ</a:t>
            </a:r>
            <a:r>
              <a:rPr lang="en-US" baseline="-25000" dirty="0" err="1" smtClean="0"/>
              <a:t>i</a:t>
            </a:r>
            <a:r>
              <a:rPr lang="en-US" baseline="-25000" dirty="0" smtClean="0"/>
              <a:t> </a:t>
            </a:r>
            <a:r>
              <a:rPr lang="en-US" baseline="30000" dirty="0" smtClean="0"/>
              <a:t>2</a:t>
            </a:r>
            <a:r>
              <a:rPr lang="en-US" dirty="0" smtClean="0"/>
              <a:t>, then:</a:t>
            </a:r>
          </a:p>
          <a:p>
            <a:pPr marL="0" indent="0">
              <a:buNone/>
            </a:pPr>
            <a:endParaRPr lang="en-US"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18" y="3388622"/>
            <a:ext cx="7940728" cy="1928027"/>
          </a:xfrm>
          <a:prstGeom prst="rect">
            <a:avLst/>
          </a:prstGeom>
        </p:spPr>
      </p:pic>
    </p:spTree>
    <p:extLst>
      <p:ext uri="{BB962C8B-B14F-4D97-AF65-F5344CB8AC3E}">
        <p14:creationId xmlns:p14="http://schemas.microsoft.com/office/powerpoint/2010/main" val="487279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Weighted least squares</a:t>
            </a:r>
          </a:p>
        </p:txBody>
      </p:sp>
      <p:pic>
        <p:nvPicPr>
          <p:cNvPr id="4" name="Content Placeholder 3"/>
          <p:cNvPicPr>
            <a:picLocks noGrp="1" noChangeAspect="1"/>
          </p:cNvPicPr>
          <p:nvPr>
            <p:ph idx="1"/>
          </p:nvPr>
        </p:nvPicPr>
        <p:blipFill>
          <a:blip r:embed="rId2"/>
          <a:stretch>
            <a:fillRect/>
          </a:stretch>
        </p:blipFill>
        <p:spPr>
          <a:xfrm>
            <a:off x="1170836" y="2318327"/>
            <a:ext cx="3440292" cy="4086081"/>
          </a:xfrm>
          <a:prstGeom prst="rect">
            <a:avLst/>
          </a:prstGeom>
        </p:spPr>
      </p:pic>
      <p:pic>
        <p:nvPicPr>
          <p:cNvPr id="5" name="Picture 4"/>
          <p:cNvPicPr>
            <a:picLocks noChangeAspect="1"/>
          </p:cNvPicPr>
          <p:nvPr/>
        </p:nvPicPr>
        <p:blipFill>
          <a:blip r:embed="rId3"/>
          <a:stretch>
            <a:fillRect/>
          </a:stretch>
        </p:blipFill>
        <p:spPr>
          <a:xfrm>
            <a:off x="5291347" y="2189375"/>
            <a:ext cx="5931922" cy="4529721"/>
          </a:xfrm>
          <a:prstGeom prst="rect">
            <a:avLst/>
          </a:prstGeom>
        </p:spPr>
      </p:pic>
    </p:spTree>
    <p:extLst>
      <p:ext uri="{BB962C8B-B14F-4D97-AF65-F5344CB8AC3E}">
        <p14:creationId xmlns:p14="http://schemas.microsoft.com/office/powerpoint/2010/main" val="3040856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Weighted least squares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2" y="2061152"/>
            <a:ext cx="10481768" cy="4182629"/>
          </a:xfrm>
        </p:spPr>
      </p:pic>
    </p:spTree>
    <p:extLst>
      <p:ext uri="{BB962C8B-B14F-4D97-AF65-F5344CB8AC3E}">
        <p14:creationId xmlns:p14="http://schemas.microsoft.com/office/powerpoint/2010/main" val="1204114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Weighted least squares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8909" y="2153516"/>
            <a:ext cx="10436714" cy="3942484"/>
          </a:xfrm>
        </p:spPr>
      </p:pic>
    </p:spTree>
    <p:extLst>
      <p:ext uri="{BB962C8B-B14F-4D97-AF65-F5344CB8AC3E}">
        <p14:creationId xmlns:p14="http://schemas.microsoft.com/office/powerpoint/2010/main" val="562133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Differences between OLS and WLS</a:t>
            </a:r>
          </a:p>
        </p:txBody>
      </p:sp>
      <p:pic>
        <p:nvPicPr>
          <p:cNvPr id="4" name="Content Placeholder 3"/>
          <p:cNvPicPr>
            <a:picLocks noGrp="1" noChangeAspect="1"/>
          </p:cNvPicPr>
          <p:nvPr>
            <p:ph idx="1"/>
          </p:nvPr>
        </p:nvPicPr>
        <p:blipFill>
          <a:blip r:embed="rId2"/>
          <a:stretch>
            <a:fillRect/>
          </a:stretch>
        </p:blipFill>
        <p:spPr>
          <a:xfrm>
            <a:off x="581025" y="2579138"/>
            <a:ext cx="11029950" cy="2882412"/>
          </a:xfrm>
          <a:prstGeom prst="rect">
            <a:avLst/>
          </a:prstGeom>
        </p:spPr>
      </p:pic>
    </p:spTree>
    <p:extLst>
      <p:ext uri="{BB962C8B-B14F-4D97-AF65-F5344CB8AC3E}">
        <p14:creationId xmlns:p14="http://schemas.microsoft.com/office/powerpoint/2010/main" val="39981228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coefficient estimators</a:t>
            </a:r>
          </a:p>
        </p:txBody>
      </p:sp>
      <p:sp>
        <p:nvSpPr>
          <p:cNvPr id="3" name="Content Placeholder 2"/>
          <p:cNvSpPr>
            <a:spLocks noGrp="1"/>
          </p:cNvSpPr>
          <p:nvPr>
            <p:ph idx="1"/>
          </p:nvPr>
        </p:nvSpPr>
        <p:spPr/>
        <p:txBody>
          <a:bodyPr anchor="t"/>
          <a:lstStyle/>
          <a:p>
            <a:pPr marL="0" indent="0">
              <a:buNone/>
            </a:pPr>
            <a:r>
              <a:rPr lang="en-US" dirty="0"/>
              <a:t>Assume that the covariance matrix of variance is </a:t>
            </a: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r>
              <a:rPr lang="en-US" dirty="0"/>
              <a:t>In this case, suppose</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5716169" y="2180496"/>
            <a:ext cx="2847079" cy="2158171"/>
          </a:xfrm>
          <a:prstGeom prst="rect">
            <a:avLst/>
          </a:prstGeom>
        </p:spPr>
      </p:pic>
      <p:pic>
        <p:nvPicPr>
          <p:cNvPr id="5" name="Picture 4"/>
          <p:cNvPicPr>
            <a:picLocks noChangeAspect="1"/>
          </p:cNvPicPr>
          <p:nvPr/>
        </p:nvPicPr>
        <p:blipFill>
          <a:blip r:embed="rId3"/>
          <a:stretch>
            <a:fillRect/>
          </a:stretch>
        </p:blipFill>
        <p:spPr>
          <a:xfrm>
            <a:off x="8803613" y="3037057"/>
            <a:ext cx="2731245" cy="445047"/>
          </a:xfrm>
          <a:prstGeom prst="rect">
            <a:avLst/>
          </a:prstGeom>
        </p:spPr>
      </p:pic>
      <p:pic>
        <p:nvPicPr>
          <p:cNvPr id="6" name="Picture 5"/>
          <p:cNvPicPr>
            <a:picLocks noChangeAspect="1"/>
          </p:cNvPicPr>
          <p:nvPr/>
        </p:nvPicPr>
        <p:blipFill>
          <a:blip r:embed="rId4"/>
          <a:stretch>
            <a:fillRect/>
          </a:stretch>
        </p:blipFill>
        <p:spPr>
          <a:xfrm>
            <a:off x="581192" y="4249025"/>
            <a:ext cx="5072312" cy="451143"/>
          </a:xfrm>
          <a:prstGeom prst="rect">
            <a:avLst/>
          </a:prstGeom>
        </p:spPr>
      </p:pic>
      <p:pic>
        <p:nvPicPr>
          <p:cNvPr id="7" name="Picture 6"/>
          <p:cNvPicPr>
            <a:picLocks noChangeAspect="1"/>
          </p:cNvPicPr>
          <p:nvPr/>
        </p:nvPicPr>
        <p:blipFill>
          <a:blip r:embed="rId5"/>
          <a:stretch>
            <a:fillRect/>
          </a:stretch>
        </p:blipFill>
        <p:spPr>
          <a:xfrm>
            <a:off x="0" y="5075481"/>
            <a:ext cx="5255207" cy="792549"/>
          </a:xfrm>
          <a:prstGeom prst="rect">
            <a:avLst/>
          </a:prstGeom>
        </p:spPr>
      </p:pic>
    </p:spTree>
    <p:extLst>
      <p:ext uri="{BB962C8B-B14F-4D97-AF65-F5344CB8AC3E}">
        <p14:creationId xmlns:p14="http://schemas.microsoft.com/office/powerpoint/2010/main" val="3307504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458</TotalTime>
  <Words>579</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Gill Sans MT</vt:lpstr>
      <vt:lpstr>Wingdings 2</vt:lpstr>
      <vt:lpstr>Dividend</vt:lpstr>
      <vt:lpstr>Weighted least squares</vt:lpstr>
      <vt:lpstr>INTRODUCTION</vt:lpstr>
      <vt:lpstr>INTRODUCTION</vt:lpstr>
      <vt:lpstr>Weighted least squares</vt:lpstr>
      <vt:lpstr>Weighted least squares</vt:lpstr>
      <vt:lpstr>Weighted least squares</vt:lpstr>
      <vt:lpstr>Weighted least squares</vt:lpstr>
      <vt:lpstr>Differences between OLS and WLS</vt:lpstr>
      <vt:lpstr>Multivariate coefficient estimators</vt:lpstr>
      <vt:lpstr>Multivariate coefficient estimators</vt:lpstr>
      <vt:lpstr>Multivariate coefficient estimators</vt:lpstr>
      <vt:lpstr>Multivariate coefficient estimators</vt:lpstr>
      <vt:lpstr>Finding weights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17</cp:revision>
  <dcterms:created xsi:type="dcterms:W3CDTF">2021-10-31T14:32:03Z</dcterms:created>
  <dcterms:modified xsi:type="dcterms:W3CDTF">2021-11-03T10:08:55Z</dcterms:modified>
</cp:coreProperties>
</file>