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2C123F0-BEF8-411A-9341-67146C3CF091}" type="datetimeFigureOut">
              <a:rPr lang="en-US" smtClean="0"/>
              <a:t>11/8/2021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72287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C123F0-BEF8-411A-9341-67146C3CF091}"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162719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2C123F0-BEF8-411A-9341-67146C3CF091}"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2734353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2C123F0-BEF8-411A-9341-67146C3CF091}"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2691660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C123F0-BEF8-411A-9341-67146C3CF091}"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3535006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C123F0-BEF8-411A-9341-67146C3CF091}"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2319517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C123F0-BEF8-411A-9341-67146C3CF091}" type="datetimeFigureOut">
              <a:rPr lang="en-US" smtClean="0"/>
              <a:t>11/8/2021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3858639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2C123F0-BEF8-411A-9341-67146C3CF091}"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179660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2C123F0-BEF8-411A-9341-67146C3CF091}"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64177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C123F0-BEF8-411A-9341-67146C3CF091}"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1992767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C123F0-BEF8-411A-9341-67146C3CF091}"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277797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C123F0-BEF8-411A-9341-67146C3CF091}"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363574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C123F0-BEF8-411A-9341-67146C3CF091}"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379840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C123F0-BEF8-411A-9341-67146C3CF091}"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326386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123F0-BEF8-411A-9341-67146C3CF091}"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76066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C123F0-BEF8-411A-9341-67146C3CF091}"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89915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C123F0-BEF8-411A-9341-67146C3CF091}"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C39FD5-97DA-43B3-9E9D-6203A2EE139A}" type="slidenum">
              <a:rPr lang="en-US" smtClean="0"/>
              <a:t>‹#›</a:t>
            </a:fld>
            <a:endParaRPr lang="en-US"/>
          </a:p>
        </p:txBody>
      </p:sp>
    </p:spTree>
    <p:extLst>
      <p:ext uri="{BB962C8B-B14F-4D97-AF65-F5344CB8AC3E}">
        <p14:creationId xmlns:p14="http://schemas.microsoft.com/office/powerpoint/2010/main" val="153002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2C123F0-BEF8-411A-9341-67146C3CF091}" type="datetimeFigureOut">
              <a:rPr lang="en-US" smtClean="0"/>
              <a:t>11/8/2021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2C39FD5-97DA-43B3-9E9D-6203A2EE139A}" type="slidenum">
              <a:rPr lang="en-US" smtClean="0"/>
              <a:t>‹#›</a:t>
            </a:fld>
            <a:endParaRPr lang="en-US"/>
          </a:p>
        </p:txBody>
      </p:sp>
    </p:spTree>
    <p:extLst>
      <p:ext uri="{BB962C8B-B14F-4D97-AF65-F5344CB8AC3E}">
        <p14:creationId xmlns:p14="http://schemas.microsoft.com/office/powerpoint/2010/main" val="3041985484"/>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id.ir/en/journal/ViewPaper.aspx?ID=504372"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urveyinsights.org/wp-content/uploads/2019/03/How-to-Implement-Respondent-Driven-Sampling-in-Practice.pdf" TargetMode="External"/><Relationship Id="rId2" Type="http://schemas.openxmlformats.org/officeDocument/2006/relationships/hyperlink" Target="https://journals.sagepub.com/doi/pdf/10.4256/mio.2010.0017" TargetMode="External"/><Relationship Id="rId1" Type="http://schemas.openxmlformats.org/officeDocument/2006/relationships/slideLayout" Target="../slideLayouts/slideLayout2.xml"/><Relationship Id="rId5" Type="http://schemas.openxmlformats.org/officeDocument/2006/relationships/hyperlink" Target="https://www.sid.ir/en/journal/ViewPaper.aspx?ID=550689" TargetMode="External"/><Relationship Id="rId4" Type="http://schemas.openxmlformats.org/officeDocument/2006/relationships/hyperlink" Target="https://www.sid.ir/en/journal/ViewPaper.aspx?ID=576851"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journals.sagepub.com/doi/pdf/10.4256/mio.2010.0017" TargetMode="External"/><Relationship Id="rId3" Type="http://schemas.openxmlformats.org/officeDocument/2006/relationships/hyperlink" Target="http://www.respondentdrivensampling.org/" TargetMode="External"/><Relationship Id="rId7" Type="http://schemas.openxmlformats.org/officeDocument/2006/relationships/hyperlink" Target="https://www.sid.ir/fa/journal/ViewPaper.aspx?ID=305091" TargetMode="External"/><Relationship Id="rId2" Type="http://schemas.openxmlformats.org/officeDocument/2006/relationships/hyperlink" Target="https://sociology.cornell.edu/douglas-heckathorn" TargetMode="External"/><Relationship Id="rId1" Type="http://schemas.openxmlformats.org/officeDocument/2006/relationships/slideLayout" Target="../slideLayouts/slideLayout2.xml"/><Relationship Id="rId6" Type="http://schemas.openxmlformats.org/officeDocument/2006/relationships/hyperlink" Target="https://www.sid.ir/fa/journal/ViewPaper.aspx?ID=319260" TargetMode="External"/><Relationship Id="rId5" Type="http://schemas.openxmlformats.org/officeDocument/2006/relationships/hyperlink" Target="https://www.sid.ir/fa/journal/ViewPaper.aspx?ID=319496" TargetMode="External"/><Relationship Id="rId10" Type="http://schemas.openxmlformats.org/officeDocument/2006/relationships/hyperlink" Target="http://hivhub.ir/wp-content/uploads/2018/07/Respondent-Driven-Sampling.pdf" TargetMode="External"/><Relationship Id="rId4" Type="http://schemas.openxmlformats.org/officeDocument/2006/relationships/hyperlink" Target="https://researchforevidence.fhi360.org/emojis-convey-language-why-not-sampling-lesson" TargetMode="External"/><Relationship Id="rId9" Type="http://schemas.openxmlformats.org/officeDocument/2006/relationships/hyperlink" Target="https://www.jhsph.edu/departments/population-family-and-reproductive-health/_docs/seminar-2012-10-31-rds.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154955" y="3378925"/>
            <a:ext cx="8502852" cy="814255"/>
          </a:xfrm>
        </p:spPr>
        <p:txBody>
          <a:bodyPr/>
          <a:lstStyle/>
          <a:p>
            <a:r>
              <a:rPr lang="en-US" sz="2800" dirty="0">
                <a:hlinkClick r:id="rId3"/>
              </a:rPr>
              <a:t>Paper</a:t>
            </a:r>
            <a:r>
              <a:rPr lang="en-US" sz="2800" dirty="0" smtClean="0">
                <a:hlinkClick r:id="rId3"/>
              </a:rPr>
              <a:t>: </a:t>
            </a:r>
            <a:r>
              <a:rPr lang="en-US" sz="2800" dirty="0" smtClean="0"/>
              <a:t>RESPONDENT </a:t>
            </a:r>
            <a:r>
              <a:rPr lang="en-US" sz="2800" dirty="0"/>
              <a:t>DRIVEN SAMPLING: A NEW APPROACH TO SAMPLING RARE AND HIDDEN DISEASES</a:t>
            </a:r>
            <a:br>
              <a:rPr lang="en-US" sz="2800" dirty="0"/>
            </a:br>
            <a:r>
              <a:rPr lang="en-US" sz="2800" dirty="0"/>
              <a:t>Author(s</a:t>
            </a:r>
            <a:r>
              <a:rPr lang="en-US" sz="2800" dirty="0" smtClean="0"/>
              <a:t>): </a:t>
            </a:r>
            <a:r>
              <a:rPr lang="en-US" sz="2800" dirty="0" err="1" smtClean="0"/>
              <a:t>Arezoo</a:t>
            </a:r>
            <a:r>
              <a:rPr lang="en-US" sz="2800" dirty="0" smtClean="0"/>
              <a:t> </a:t>
            </a:r>
            <a:r>
              <a:rPr lang="en-US" sz="2800" dirty="0" err="1" smtClean="0"/>
              <a:t>Bagheri</a:t>
            </a:r>
            <a:r>
              <a:rPr lang="en-US" dirty="0"/>
              <a:t/>
            </a:r>
            <a:br>
              <a:rPr lang="en-US" dirty="0"/>
            </a:br>
            <a:r>
              <a:rPr lang="en-US" dirty="0"/>
              <a:t> </a:t>
            </a:r>
            <a:br>
              <a:rPr lang="en-US" dirty="0"/>
            </a:br>
            <a:r>
              <a:rPr lang="en-US" dirty="0"/>
              <a:t> </a:t>
            </a:r>
          </a:p>
        </p:txBody>
      </p:sp>
      <p:sp>
        <p:nvSpPr>
          <p:cNvPr id="5" name="Text Placeholder 4"/>
          <p:cNvSpPr>
            <a:spLocks noGrp="1"/>
          </p:cNvSpPr>
          <p:nvPr>
            <p:ph type="body" idx="1"/>
          </p:nvPr>
        </p:nvSpPr>
        <p:spPr>
          <a:xfrm>
            <a:off x="1154955" y="4902927"/>
            <a:ext cx="8816360" cy="1332410"/>
          </a:xfrm>
        </p:spPr>
        <p:txBody>
          <a:bodyPr>
            <a:normAutofit fontScale="85000" lnSpcReduction="20000"/>
          </a:bodyPr>
          <a:lstStyle/>
          <a:p>
            <a:r>
              <a:rPr lang="en-US" dirty="0" smtClean="0">
                <a:solidFill>
                  <a:schemeClr val="tx1"/>
                </a:solidFill>
              </a:rPr>
              <a:t>Presented by:</a:t>
            </a:r>
          </a:p>
          <a:p>
            <a:r>
              <a:rPr lang="en-US" dirty="0" err="1" smtClean="0">
                <a:solidFill>
                  <a:schemeClr val="tx1"/>
                </a:solidFill>
              </a:rPr>
              <a:t>Parastoo</a:t>
            </a:r>
            <a:r>
              <a:rPr lang="en-US" dirty="0" smtClean="0">
                <a:solidFill>
                  <a:schemeClr val="tx1"/>
                </a:solidFill>
              </a:rPr>
              <a:t> </a:t>
            </a:r>
            <a:r>
              <a:rPr lang="en-US" dirty="0" err="1" smtClean="0">
                <a:solidFill>
                  <a:schemeClr val="tx1"/>
                </a:solidFill>
              </a:rPr>
              <a:t>Bybordi</a:t>
            </a:r>
            <a:endParaRPr lang="en-US" dirty="0" smtClean="0">
              <a:solidFill>
                <a:schemeClr val="tx1"/>
              </a:solidFill>
            </a:endParaRPr>
          </a:p>
          <a:p>
            <a:r>
              <a:rPr lang="en-US" dirty="0" err="1" smtClean="0">
                <a:solidFill>
                  <a:schemeClr val="tx1"/>
                </a:solidFill>
              </a:rPr>
              <a:t>Fateme</a:t>
            </a:r>
            <a:r>
              <a:rPr lang="en-US" dirty="0" smtClean="0">
                <a:solidFill>
                  <a:schemeClr val="tx1"/>
                </a:solidFill>
              </a:rPr>
              <a:t> </a:t>
            </a:r>
            <a:r>
              <a:rPr lang="en-US" dirty="0" err="1" smtClean="0">
                <a:solidFill>
                  <a:schemeClr val="tx1"/>
                </a:solidFill>
              </a:rPr>
              <a:t>Lagha</a:t>
            </a:r>
            <a:endParaRPr lang="en-US" dirty="0" smtClean="0">
              <a:solidFill>
                <a:schemeClr val="tx1"/>
              </a:solidFill>
            </a:endParaRPr>
          </a:p>
          <a:p>
            <a:r>
              <a:rPr lang="en-US" dirty="0" err="1" smtClean="0">
                <a:solidFill>
                  <a:schemeClr val="tx1"/>
                </a:solidFill>
              </a:rPr>
              <a:t>Hoda</a:t>
            </a:r>
            <a:r>
              <a:rPr lang="en-US" dirty="0" smtClean="0">
                <a:solidFill>
                  <a:schemeClr val="tx1"/>
                </a:solidFill>
              </a:rPr>
              <a:t> </a:t>
            </a:r>
            <a:r>
              <a:rPr lang="en-US" dirty="0" err="1" smtClean="0">
                <a:solidFill>
                  <a:schemeClr val="tx1"/>
                </a:solidFill>
              </a:rPr>
              <a:t>Naseri</a:t>
            </a:r>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647076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pPr>
              <a:buFont typeface="+mj-lt"/>
              <a:buAutoNum type="arabicPeriod" startAt="9"/>
            </a:pPr>
            <a:r>
              <a:rPr lang="en-US" dirty="0" smtClean="0">
                <a:solidFill>
                  <a:schemeClr val="accent1">
                    <a:lumMod val="75000"/>
                  </a:schemeClr>
                </a:solidFill>
              </a:rPr>
              <a:t>Equilibrium</a:t>
            </a:r>
            <a:r>
              <a:rPr lang="en-US" dirty="0">
                <a:solidFill>
                  <a:schemeClr val="accent1">
                    <a:lumMod val="75000"/>
                  </a:schemeClr>
                </a:solidFill>
              </a:rPr>
              <a:t>: </a:t>
            </a:r>
            <a:r>
              <a:rPr lang="en-US" dirty="0">
                <a:solidFill>
                  <a:schemeClr val="tx1">
                    <a:lumMod val="85000"/>
                    <a:lumOff val="15000"/>
                  </a:schemeClr>
                </a:solidFill>
              </a:rPr>
              <a:t>This concept originates from Markov's random chain model and indicates that the final sampling collected in the design is </a:t>
            </a:r>
            <a:r>
              <a:rPr lang="en-US" dirty="0" smtClean="0">
                <a:solidFill>
                  <a:schemeClr val="tx1">
                    <a:lumMod val="85000"/>
                    <a:lumOff val="15000"/>
                  </a:schemeClr>
                </a:solidFill>
              </a:rPr>
              <a:t>unbiased </a:t>
            </a:r>
            <a:r>
              <a:rPr lang="en-US" dirty="0">
                <a:solidFill>
                  <a:schemeClr val="tx1">
                    <a:lumMod val="85000"/>
                    <a:lumOff val="15000"/>
                  </a:schemeClr>
                </a:solidFill>
              </a:rPr>
              <a:t>despite the non-random selection of cores.</a:t>
            </a:r>
          </a:p>
          <a:p>
            <a:pPr marL="0" indent="0">
              <a:buNone/>
            </a:pPr>
            <a:r>
              <a:rPr lang="en-US" dirty="0"/>
              <a:t>In the sampling process, it is very important to achieve a stable composition of the key characteristics of the design</a:t>
            </a:r>
            <a:r>
              <a:rPr lang="en-US" dirty="0" smtClean="0"/>
              <a:t>.</a:t>
            </a:r>
          </a:p>
          <a:p>
            <a:pPr marL="0" indent="0">
              <a:buNone/>
            </a:pPr>
            <a:r>
              <a:rPr lang="en-US" dirty="0"/>
              <a:t>It is recommended that </a:t>
            </a:r>
            <a:r>
              <a:rPr lang="en-US" dirty="0" smtClean="0"/>
              <a:t>the sampling process not </a:t>
            </a:r>
            <a:r>
              <a:rPr lang="en-US" dirty="0"/>
              <a:t>be completed before reaching the equilibrium point, because at this point the sample becomes independent of non-randomly selected </a:t>
            </a:r>
            <a:r>
              <a:rPr lang="en-US" dirty="0" smtClean="0"/>
              <a:t>nuclei(peer).</a:t>
            </a:r>
            <a:endParaRPr lang="en-US" dirty="0"/>
          </a:p>
        </p:txBody>
      </p:sp>
    </p:spTree>
    <p:extLst>
      <p:ext uri="{BB962C8B-B14F-4D97-AF65-F5344CB8AC3E}">
        <p14:creationId xmlns:p14="http://schemas.microsoft.com/office/powerpoint/2010/main" val="3784059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933510"/>
          </a:xfrm>
        </p:spPr>
        <p:txBody>
          <a:bodyPr/>
          <a:lstStyle/>
          <a:p>
            <a:r>
              <a:rPr lang="en-US" dirty="0"/>
              <a:t>Recruitment steps in </a:t>
            </a:r>
            <a:r>
              <a:rPr lang="en-US" dirty="0" smtClean="0"/>
              <a:t>RDS </a:t>
            </a:r>
            <a:r>
              <a:rPr lang="en-US" dirty="0"/>
              <a:t>method:</a:t>
            </a:r>
          </a:p>
        </p:txBody>
      </p:sp>
      <p:sp>
        <p:nvSpPr>
          <p:cNvPr id="4" name="Rectangle 3"/>
          <p:cNvSpPr/>
          <p:nvPr/>
        </p:nvSpPr>
        <p:spPr>
          <a:xfrm>
            <a:off x="336349" y="2603500"/>
            <a:ext cx="18756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a:t>
            </a:r>
            <a:r>
              <a:rPr lang="en-US" dirty="0" smtClean="0"/>
              <a:t>seeds </a:t>
            </a:r>
            <a:r>
              <a:rPr lang="en-US" dirty="0"/>
              <a:t>and interview them</a:t>
            </a:r>
          </a:p>
        </p:txBody>
      </p:sp>
      <p:sp>
        <p:nvSpPr>
          <p:cNvPr id="10" name="Right Arrow 9"/>
          <p:cNvSpPr/>
          <p:nvPr/>
        </p:nvSpPr>
        <p:spPr>
          <a:xfrm>
            <a:off x="2325722" y="3060701"/>
            <a:ext cx="1579537" cy="1963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1" name="Rectangle 10"/>
          <p:cNvSpPr/>
          <p:nvPr/>
        </p:nvSpPr>
        <p:spPr>
          <a:xfrm>
            <a:off x="4019004" y="2599292"/>
            <a:ext cx="201603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Seeds </a:t>
            </a:r>
            <a:r>
              <a:rPr lang="en-US" dirty="0"/>
              <a:t>membership training</a:t>
            </a:r>
          </a:p>
        </p:txBody>
      </p:sp>
      <p:pic>
        <p:nvPicPr>
          <p:cNvPr id="13" name="Picture 12"/>
          <p:cNvPicPr>
            <a:picLocks noChangeAspect="1"/>
          </p:cNvPicPr>
          <p:nvPr/>
        </p:nvPicPr>
        <p:blipFill>
          <a:blip r:embed="rId2"/>
          <a:stretch>
            <a:fillRect/>
          </a:stretch>
        </p:blipFill>
        <p:spPr>
          <a:xfrm>
            <a:off x="6136860" y="3007049"/>
            <a:ext cx="1603387" cy="249958"/>
          </a:xfrm>
          <a:prstGeom prst="rect">
            <a:avLst/>
          </a:prstGeom>
        </p:spPr>
      </p:pic>
      <p:cxnSp>
        <p:nvCxnSpPr>
          <p:cNvPr id="20" name="Straight Arrow Connector 19"/>
          <p:cNvCxnSpPr/>
          <p:nvPr/>
        </p:nvCxnSpPr>
        <p:spPr>
          <a:xfrm flipH="1">
            <a:off x="2995749" y="3600905"/>
            <a:ext cx="4990011" cy="652838"/>
          </a:xfrm>
          <a:prstGeom prst="straightConnector1">
            <a:avLst/>
          </a:prstGeom>
          <a:ln w="79375">
            <a:tailEnd type="triangle"/>
          </a:ln>
        </p:spPr>
        <p:style>
          <a:lnRef idx="3">
            <a:schemeClr val="dk1"/>
          </a:lnRef>
          <a:fillRef idx="0">
            <a:schemeClr val="dk1"/>
          </a:fillRef>
          <a:effectRef idx="2">
            <a:schemeClr val="dk1"/>
          </a:effectRef>
          <a:fontRef idx="minor">
            <a:schemeClr val="tx1"/>
          </a:fontRef>
        </p:style>
      </p:cxnSp>
      <p:pic>
        <p:nvPicPr>
          <p:cNvPr id="27" name="Picture 26"/>
          <p:cNvPicPr>
            <a:picLocks noChangeAspect="1"/>
          </p:cNvPicPr>
          <p:nvPr/>
        </p:nvPicPr>
        <p:blipFill>
          <a:blip r:embed="rId2"/>
          <a:stretch>
            <a:fillRect/>
          </a:stretch>
        </p:blipFill>
        <p:spPr>
          <a:xfrm>
            <a:off x="3887367" y="4410529"/>
            <a:ext cx="2264741" cy="353059"/>
          </a:xfrm>
          <a:prstGeom prst="rect">
            <a:avLst/>
          </a:prstGeom>
        </p:spPr>
      </p:pic>
      <p:sp>
        <p:nvSpPr>
          <p:cNvPr id="28" name="Left Arrow 27"/>
          <p:cNvSpPr/>
          <p:nvPr/>
        </p:nvSpPr>
        <p:spPr>
          <a:xfrm>
            <a:off x="3779520" y="4950735"/>
            <a:ext cx="2357340" cy="32666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29" name="Up-Down Arrow 28"/>
          <p:cNvSpPr/>
          <p:nvPr/>
        </p:nvSpPr>
        <p:spPr>
          <a:xfrm flipH="1">
            <a:off x="1541417" y="5207419"/>
            <a:ext cx="182880" cy="365268"/>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31"/>
          <p:cNvSpPr>
            <a:spLocks noGrp="1"/>
          </p:cNvSpPr>
          <p:nvPr>
            <p:ph idx="1"/>
          </p:nvPr>
        </p:nvSpPr>
        <p:spPr/>
        <p:txBody>
          <a:bodyPr/>
          <a:lstStyle/>
          <a:p>
            <a:endParaRPr lang="en-US" dirty="0"/>
          </a:p>
        </p:txBody>
      </p:sp>
      <p:sp>
        <p:nvSpPr>
          <p:cNvPr id="33" name="Rectangle 32"/>
          <p:cNvSpPr/>
          <p:nvPr/>
        </p:nvSpPr>
        <p:spPr>
          <a:xfrm>
            <a:off x="7985759" y="2599291"/>
            <a:ext cx="1930607" cy="123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Assign coupons to each of the </a:t>
            </a:r>
            <a:r>
              <a:rPr lang="en-US" sz="1600" dirty="0" smtClean="0"/>
              <a:t>seeds </a:t>
            </a:r>
            <a:r>
              <a:rPr lang="en-US" sz="1600" dirty="0"/>
              <a:t>to recruit a qualified </a:t>
            </a:r>
            <a:r>
              <a:rPr lang="en-US" dirty="0"/>
              <a:t>person</a:t>
            </a:r>
          </a:p>
        </p:txBody>
      </p:sp>
      <p:sp>
        <p:nvSpPr>
          <p:cNvPr id="34" name="Rectangle 33"/>
          <p:cNvSpPr/>
          <p:nvPr/>
        </p:nvSpPr>
        <p:spPr>
          <a:xfrm>
            <a:off x="258060" y="3990709"/>
            <a:ext cx="2737689" cy="1060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Interview of members </a:t>
            </a:r>
            <a:r>
              <a:rPr lang="en-US" dirty="0" smtClean="0"/>
              <a:t>introduced </a:t>
            </a:r>
            <a:r>
              <a:rPr lang="en-US" dirty="0"/>
              <a:t>by Seeds if eligible</a:t>
            </a:r>
          </a:p>
        </p:txBody>
      </p:sp>
      <p:sp>
        <p:nvSpPr>
          <p:cNvPr id="35" name="Rectangle 34"/>
          <p:cNvSpPr/>
          <p:nvPr/>
        </p:nvSpPr>
        <p:spPr>
          <a:xfrm>
            <a:off x="7167154" y="4212579"/>
            <a:ext cx="2732858" cy="151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Giving opportunities and training if the new member agrees to recruit and allocate quotas to them</a:t>
            </a:r>
          </a:p>
        </p:txBody>
      </p:sp>
      <p:sp>
        <p:nvSpPr>
          <p:cNvPr id="36" name="Rectangle 35"/>
          <p:cNvSpPr/>
          <p:nvPr/>
        </p:nvSpPr>
        <p:spPr>
          <a:xfrm>
            <a:off x="240555" y="5640952"/>
            <a:ext cx="3190622"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Seeds and recruiters will be rewarded for the people they introduce and interview.</a:t>
            </a:r>
          </a:p>
        </p:txBody>
      </p:sp>
    </p:spTree>
    <p:extLst>
      <p:ext uri="{BB962C8B-B14F-4D97-AF65-F5344CB8AC3E}">
        <p14:creationId xmlns:p14="http://schemas.microsoft.com/office/powerpoint/2010/main" val="832771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Recruitment steps in RDS method:</a:t>
            </a:r>
          </a:p>
        </p:txBody>
      </p:sp>
      <p:sp>
        <p:nvSpPr>
          <p:cNvPr id="3" name="Content Placeholder 2"/>
          <p:cNvSpPr>
            <a:spLocks noGrp="1"/>
          </p:cNvSpPr>
          <p:nvPr>
            <p:ph idx="1"/>
          </p:nvPr>
        </p:nvSpPr>
        <p:spPr/>
        <p:txBody>
          <a:bodyPr/>
          <a:lstStyle/>
          <a:p>
            <a:pPr marL="0" indent="0">
              <a:buNone/>
            </a:pPr>
            <a:r>
              <a:rPr lang="en-US" dirty="0"/>
              <a:t>Based on </a:t>
            </a:r>
            <a:r>
              <a:rPr lang="en-US" dirty="0" smtClean="0"/>
              <a:t>formative assessment, </a:t>
            </a:r>
            <a:r>
              <a:rPr lang="en-US" dirty="0"/>
              <a:t>the </a:t>
            </a:r>
            <a:r>
              <a:rPr lang="en-US" dirty="0" smtClean="0"/>
              <a:t>seeds </a:t>
            </a:r>
            <a:r>
              <a:rPr lang="en-US" dirty="0"/>
              <a:t>are </a:t>
            </a:r>
            <a:r>
              <a:rPr lang="en-US" dirty="0" smtClean="0"/>
              <a:t>non-randomly </a:t>
            </a:r>
            <a:r>
              <a:rPr lang="en-US" dirty="0"/>
              <a:t>selected and receive coupons to recruit their counterparts. From every </a:t>
            </a:r>
            <a:r>
              <a:rPr lang="en-US" dirty="0" smtClean="0"/>
              <a:t>seed </a:t>
            </a:r>
            <a:r>
              <a:rPr lang="en-US" dirty="0"/>
              <a:t>of the membership chain begins and begins to expand</a:t>
            </a:r>
            <a:r>
              <a:rPr lang="en-US" dirty="0" smtClean="0"/>
              <a:t>.</a:t>
            </a:r>
          </a:p>
          <a:p>
            <a:pPr marL="0" indent="0">
              <a:buNone/>
            </a:pPr>
            <a:r>
              <a:rPr lang="en-US" dirty="0" smtClean="0"/>
              <a:t>Seeds </a:t>
            </a:r>
            <a:r>
              <a:rPr lang="en-US" dirty="0"/>
              <a:t>membership produces the first wave of sampling. The first wave generates the second wave and continues until a suitable sample is obtained</a:t>
            </a:r>
            <a:r>
              <a:rPr lang="en-US" dirty="0" smtClean="0"/>
              <a:t>.</a:t>
            </a:r>
          </a:p>
          <a:p>
            <a:pPr marL="0" indent="0">
              <a:buNone/>
            </a:pPr>
            <a:r>
              <a:rPr lang="en-US" dirty="0"/>
              <a:t>The nucleus chain and the corresponding waves receive all sample members of the primary and secondary incentives (incentives are given to members without judging how to use these rewards).</a:t>
            </a:r>
          </a:p>
        </p:txBody>
      </p:sp>
    </p:spTree>
    <p:extLst>
      <p:ext uri="{BB962C8B-B14F-4D97-AF65-F5344CB8AC3E}">
        <p14:creationId xmlns:p14="http://schemas.microsoft.com/office/powerpoint/2010/main" val="982190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Recruitment steps in RDS method:</a:t>
            </a:r>
          </a:p>
        </p:txBody>
      </p:sp>
      <p:pic>
        <p:nvPicPr>
          <p:cNvPr id="4" name="Content Placeholder 3"/>
          <p:cNvPicPr>
            <a:picLocks noGrp="1" noChangeAspect="1"/>
          </p:cNvPicPr>
          <p:nvPr>
            <p:ph idx="1"/>
          </p:nvPr>
        </p:nvPicPr>
        <p:blipFill>
          <a:blip r:embed="rId2"/>
          <a:stretch>
            <a:fillRect/>
          </a:stretch>
        </p:blipFill>
        <p:spPr>
          <a:xfrm>
            <a:off x="3050148" y="2559957"/>
            <a:ext cx="4971023" cy="3416300"/>
          </a:xfrm>
          <a:prstGeom prst="rect">
            <a:avLst/>
          </a:prstGeom>
        </p:spPr>
      </p:pic>
    </p:spTree>
    <p:extLst>
      <p:ext uri="{BB962C8B-B14F-4D97-AF65-F5344CB8AC3E}">
        <p14:creationId xmlns:p14="http://schemas.microsoft.com/office/powerpoint/2010/main" val="1328324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a:t>
            </a:r>
            <a:r>
              <a:rPr lang="en-US" dirty="0" smtClean="0"/>
              <a:t>RDS:</a:t>
            </a:r>
            <a:endParaRPr lang="en-US" dirty="0"/>
          </a:p>
        </p:txBody>
      </p:sp>
      <p:sp>
        <p:nvSpPr>
          <p:cNvPr id="3" name="Content Placeholder 2"/>
          <p:cNvSpPr>
            <a:spLocks noGrp="1"/>
          </p:cNvSpPr>
          <p:nvPr>
            <p:ph idx="1"/>
          </p:nvPr>
        </p:nvSpPr>
        <p:spPr/>
        <p:txBody>
          <a:bodyPr/>
          <a:lstStyle/>
          <a:p>
            <a:pPr marL="0" indent="0">
              <a:buNone/>
            </a:pPr>
            <a:r>
              <a:rPr lang="en-US" dirty="0"/>
              <a:t>Generate large membership chains of several waves, so that the characteristics of the members of the final sample selected are independent of the characteristics of the </a:t>
            </a:r>
            <a:r>
              <a:rPr lang="en-US" dirty="0" smtClean="0"/>
              <a:t>seeds.</a:t>
            </a:r>
          </a:p>
          <a:p>
            <a:r>
              <a:rPr lang="en-US" dirty="0"/>
              <a:t>The final number of waves depends on the maximum number of waves in the longest chain.</a:t>
            </a:r>
          </a:p>
          <a:p>
            <a:r>
              <a:rPr lang="en-US" dirty="0"/>
              <a:t>In </a:t>
            </a:r>
            <a:r>
              <a:rPr lang="en-US" dirty="0" smtClean="0"/>
              <a:t>some respondent driven  </a:t>
            </a:r>
            <a:r>
              <a:rPr lang="en-US" dirty="0"/>
              <a:t>sampling, the number of these waves reaches 20.</a:t>
            </a:r>
          </a:p>
          <a:p>
            <a:r>
              <a:rPr lang="en-US" dirty="0"/>
              <a:t>The number of coupons used by each sample member during sampling is unpredictable.</a:t>
            </a:r>
          </a:p>
        </p:txBody>
      </p:sp>
    </p:spTree>
    <p:extLst>
      <p:ext uri="{BB962C8B-B14F-4D97-AF65-F5344CB8AC3E}">
        <p14:creationId xmlns:p14="http://schemas.microsoft.com/office/powerpoint/2010/main" val="1010724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the sample size?</a:t>
            </a:r>
          </a:p>
        </p:txBody>
      </p:sp>
      <p:sp>
        <p:nvSpPr>
          <p:cNvPr id="3" name="Content Placeholder 2"/>
          <p:cNvSpPr>
            <a:spLocks noGrp="1"/>
          </p:cNvSpPr>
          <p:nvPr>
            <p:ph idx="1"/>
          </p:nvPr>
        </p:nvSpPr>
        <p:spPr/>
        <p:txBody>
          <a:bodyPr/>
          <a:lstStyle/>
          <a:p>
            <a:pPr marL="0" indent="0">
              <a:buNone/>
            </a:pPr>
            <a:r>
              <a:rPr lang="en-US" dirty="0"/>
              <a:t>Multiply the formulas of other sampling methods by the size of the design </a:t>
            </a:r>
            <a:r>
              <a:rPr lang="en-US" dirty="0" smtClean="0"/>
              <a:t>effect</a:t>
            </a:r>
            <a:r>
              <a:rPr lang="fa-IR" dirty="0" smtClean="0"/>
              <a:t>.</a:t>
            </a:r>
          </a:p>
          <a:p>
            <a:pPr marL="0" indent="0">
              <a:buNone/>
            </a:pPr>
            <a:endParaRPr lang="fa-IR" dirty="0" smtClean="0"/>
          </a:p>
          <a:p>
            <a:pPr marL="0" indent="0">
              <a:buNone/>
            </a:pPr>
            <a:r>
              <a:rPr lang="en-US" dirty="0">
                <a:solidFill>
                  <a:schemeClr val="accent1">
                    <a:lumMod val="75000"/>
                  </a:schemeClr>
                </a:solidFill>
              </a:rPr>
              <a:t>Effect of design: </a:t>
            </a:r>
            <a:r>
              <a:rPr lang="en-US" dirty="0"/>
              <a:t>The ratio of variance of the estimate obtained from the desired sampling design to the variance of the estimate obtained from a simple random </a:t>
            </a:r>
            <a:r>
              <a:rPr lang="en-US" dirty="0" smtClean="0"/>
              <a:t>sample</a:t>
            </a:r>
            <a:r>
              <a:rPr lang="fa-IR" dirty="0" smtClean="0"/>
              <a:t>.</a:t>
            </a:r>
          </a:p>
          <a:p>
            <a:pPr marL="0" indent="0">
              <a:buNone/>
            </a:pPr>
            <a:endParaRPr lang="fa-IR" dirty="0" smtClean="0"/>
          </a:p>
          <a:p>
            <a:pPr marL="0" indent="0">
              <a:buNone/>
            </a:pPr>
            <a:r>
              <a:rPr lang="en-US" dirty="0"/>
              <a:t>The size of the design effect is directly related to the number of sample sizes required for the design.</a:t>
            </a:r>
          </a:p>
        </p:txBody>
      </p:sp>
    </p:spTree>
    <p:extLst>
      <p:ext uri="{BB962C8B-B14F-4D97-AF65-F5344CB8AC3E}">
        <p14:creationId xmlns:p14="http://schemas.microsoft.com/office/powerpoint/2010/main" val="1646097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the sample size?</a:t>
            </a:r>
          </a:p>
        </p:txBody>
      </p:sp>
      <p:sp>
        <p:nvSpPr>
          <p:cNvPr id="3" name="Content Placeholder 2"/>
          <p:cNvSpPr>
            <a:spLocks noGrp="1"/>
          </p:cNvSpPr>
          <p:nvPr>
            <p:ph idx="1"/>
          </p:nvPr>
        </p:nvSpPr>
        <p:spPr/>
        <p:txBody>
          <a:bodyPr/>
          <a:lstStyle/>
          <a:p>
            <a:r>
              <a:rPr lang="en-US" dirty="0"/>
              <a:t>1- Sample size for the prevalence of an </a:t>
            </a:r>
            <a:r>
              <a:rPr lang="en-US" dirty="0" smtClean="0"/>
              <a:t>adjective(attribute):</a:t>
            </a:r>
          </a:p>
          <a:p>
            <a:endParaRPr lang="en-US" dirty="0"/>
          </a:p>
          <a:p>
            <a:endParaRPr lang="en-US" dirty="0" smtClean="0"/>
          </a:p>
          <a:p>
            <a:endParaRPr lang="en-US" dirty="0"/>
          </a:p>
          <a:p>
            <a:r>
              <a:rPr lang="en-US" dirty="0"/>
              <a:t>2- Sample size to test changes in the estimation of an attribute over </a:t>
            </a:r>
            <a:r>
              <a:rPr lang="en-US" dirty="0" smtClean="0"/>
              <a:t>time:</a:t>
            </a:r>
          </a:p>
          <a:p>
            <a:pPr marL="0" indent="0">
              <a:buNone/>
            </a:pPr>
            <a:endParaRPr lang="en-US" dirty="0"/>
          </a:p>
        </p:txBody>
      </p:sp>
      <p:pic>
        <p:nvPicPr>
          <p:cNvPr id="4" name="Picture 3"/>
          <p:cNvPicPr>
            <a:picLocks noChangeAspect="1"/>
          </p:cNvPicPr>
          <p:nvPr/>
        </p:nvPicPr>
        <p:blipFill>
          <a:blip r:embed="rId2"/>
          <a:stretch>
            <a:fillRect/>
          </a:stretch>
        </p:blipFill>
        <p:spPr>
          <a:xfrm>
            <a:off x="4328547" y="3200364"/>
            <a:ext cx="2414225" cy="823031"/>
          </a:xfrm>
          <a:prstGeom prst="rect">
            <a:avLst/>
          </a:prstGeom>
        </p:spPr>
      </p:pic>
      <p:pic>
        <p:nvPicPr>
          <p:cNvPr id="5" name="Picture 4"/>
          <p:cNvPicPr>
            <a:picLocks noChangeAspect="1"/>
          </p:cNvPicPr>
          <p:nvPr/>
        </p:nvPicPr>
        <p:blipFill>
          <a:blip r:embed="rId3"/>
          <a:stretch>
            <a:fillRect/>
          </a:stretch>
        </p:blipFill>
        <p:spPr>
          <a:xfrm>
            <a:off x="2720704" y="4757879"/>
            <a:ext cx="5694158" cy="1121761"/>
          </a:xfrm>
          <a:prstGeom prst="rect">
            <a:avLst/>
          </a:prstGeom>
        </p:spPr>
      </p:pic>
    </p:spTree>
    <p:extLst>
      <p:ext uri="{BB962C8B-B14F-4D97-AF65-F5344CB8AC3E}">
        <p14:creationId xmlns:p14="http://schemas.microsoft.com/office/powerpoint/2010/main" val="903173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4" name="Text Placeholder 3"/>
          <p:cNvSpPr>
            <a:spLocks noGrp="1"/>
          </p:cNvSpPr>
          <p:nvPr>
            <p:ph type="body" idx="1"/>
          </p:nvPr>
        </p:nvSpPr>
        <p:spPr>
          <a:xfrm>
            <a:off x="1154954" y="2525485"/>
            <a:ext cx="4825157" cy="480105"/>
          </a:xfrm>
        </p:spPr>
        <p:txBody>
          <a:bodyPr/>
          <a:lstStyle/>
          <a:p>
            <a:r>
              <a:rPr lang="en-US" dirty="0" smtClean="0"/>
              <a:t>Package in R </a:t>
            </a:r>
            <a:endParaRPr lang="en-US" dirty="0"/>
          </a:p>
        </p:txBody>
      </p:sp>
      <p:pic>
        <p:nvPicPr>
          <p:cNvPr id="8" name="Content Placeholder 7"/>
          <p:cNvPicPr>
            <a:picLocks noGrp="1" noChangeAspect="1"/>
          </p:cNvPicPr>
          <p:nvPr>
            <p:ph sz="half" idx="2"/>
          </p:nvPr>
        </p:nvPicPr>
        <p:blipFill>
          <a:blip r:embed="rId2"/>
          <a:stretch>
            <a:fillRect/>
          </a:stretch>
        </p:blipFill>
        <p:spPr>
          <a:xfrm>
            <a:off x="461556" y="3024286"/>
            <a:ext cx="4632958" cy="3759691"/>
          </a:xfrm>
          <a:prstGeom prst="rect">
            <a:avLst/>
          </a:prstGeom>
        </p:spPr>
      </p:pic>
      <p:sp>
        <p:nvSpPr>
          <p:cNvPr id="6" name="Text Placeholder 5"/>
          <p:cNvSpPr>
            <a:spLocks noGrp="1"/>
          </p:cNvSpPr>
          <p:nvPr>
            <p:ph type="body" sz="quarter" idx="3"/>
          </p:nvPr>
        </p:nvSpPr>
        <p:spPr>
          <a:xfrm>
            <a:off x="6208712" y="2525485"/>
            <a:ext cx="4328659" cy="498801"/>
          </a:xfrm>
        </p:spPr>
        <p:txBody>
          <a:bodyPr/>
          <a:lstStyle/>
          <a:p>
            <a:r>
              <a:rPr lang="en-US" dirty="0"/>
              <a:t>RDS Analysis Tool (RDSAT</a:t>
            </a:r>
            <a:r>
              <a:rPr lang="en-US" dirty="0" smtClean="0"/>
              <a:t>)</a:t>
            </a:r>
            <a:endParaRPr lang="en-US" dirty="0"/>
          </a:p>
        </p:txBody>
      </p:sp>
      <p:pic>
        <p:nvPicPr>
          <p:cNvPr id="9" name="Content Placeholder 8"/>
          <p:cNvPicPr>
            <a:picLocks noGrp="1" noChangeAspect="1"/>
          </p:cNvPicPr>
          <p:nvPr>
            <p:ph sz="quarter" idx="4"/>
          </p:nvPr>
        </p:nvPicPr>
        <p:blipFill>
          <a:blip r:embed="rId3"/>
          <a:stretch>
            <a:fillRect/>
          </a:stretch>
        </p:blipFill>
        <p:spPr>
          <a:xfrm>
            <a:off x="6130834" y="3242613"/>
            <a:ext cx="4232366" cy="3385327"/>
          </a:xfrm>
          <a:prstGeom prst="rect">
            <a:avLst/>
          </a:prstGeom>
        </p:spPr>
      </p:pic>
    </p:spTree>
    <p:extLst>
      <p:ext uri="{BB962C8B-B14F-4D97-AF65-F5344CB8AC3E}">
        <p14:creationId xmlns:p14="http://schemas.microsoft.com/office/powerpoint/2010/main" val="3052292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Hurwits-hansen estimator:</a:t>
            </a:r>
          </a:p>
        </p:txBody>
      </p:sp>
      <p:sp>
        <p:nvSpPr>
          <p:cNvPr id="8" name="Content Placeholder 7"/>
          <p:cNvSpPr>
            <a:spLocks noGrp="1"/>
          </p:cNvSpPr>
          <p:nvPr>
            <p:ph idx="1"/>
          </p:nvPr>
        </p:nvSpPr>
        <p:spPr/>
        <p:txBody>
          <a:bodyPr/>
          <a:lstStyle/>
          <a:p>
            <a:r>
              <a:rPr lang="en-US" dirty="0" smtClean="0"/>
              <a:t>Estimation of </a:t>
            </a:r>
            <a:r>
              <a:rPr lang="en-US" dirty="0"/>
              <a:t>the average of the desired variable</a:t>
            </a:r>
            <a:r>
              <a:rPr lang="en-US" dirty="0" smtClean="0"/>
              <a:t>:</a:t>
            </a:r>
          </a:p>
          <a:p>
            <a:endParaRPr lang="en-US" dirty="0"/>
          </a:p>
          <a:p>
            <a:r>
              <a:rPr lang="en-US" dirty="0"/>
              <a:t>𝑦 ̅: The average of the desired variable in the selected </a:t>
            </a:r>
            <a:r>
              <a:rPr lang="en-US" dirty="0" smtClean="0"/>
              <a:t>sample</a:t>
            </a:r>
          </a:p>
          <a:p>
            <a:r>
              <a:rPr lang="en-US" dirty="0"/>
              <a:t> </a:t>
            </a:r>
            <a:r>
              <a:rPr lang="en-US" dirty="0" smtClean="0"/>
              <a:t>𝑦</a:t>
            </a:r>
            <a:r>
              <a:rPr lang="en-US" baseline="-25000" dirty="0" smtClean="0"/>
              <a:t>j  </a:t>
            </a:r>
            <a:r>
              <a:rPr lang="en-US" dirty="0"/>
              <a:t>: The value of the selected sample </a:t>
            </a:r>
            <a:r>
              <a:rPr lang="en-US" dirty="0" smtClean="0"/>
              <a:t>variable</a:t>
            </a:r>
          </a:p>
          <a:p>
            <a:r>
              <a:rPr lang="en-US" dirty="0" err="1" smtClean="0"/>
              <a:t>P</a:t>
            </a:r>
            <a:r>
              <a:rPr lang="en-US" baseline="-25000" dirty="0" err="1" smtClean="0"/>
              <a:t>j</a:t>
            </a:r>
            <a:r>
              <a:rPr lang="en-US" baseline="-25000" dirty="0" smtClean="0"/>
              <a:t>  </a:t>
            </a:r>
            <a:r>
              <a:rPr lang="en-US" dirty="0"/>
              <a:t>: Probability of selecting the J sample</a:t>
            </a:r>
            <a:endParaRPr lang="en-US" baseline="-25000" dirty="0" smtClean="0"/>
          </a:p>
        </p:txBody>
      </p:sp>
      <p:pic>
        <p:nvPicPr>
          <p:cNvPr id="9" name="Picture 8"/>
          <p:cNvPicPr>
            <a:picLocks noChangeAspect="1"/>
          </p:cNvPicPr>
          <p:nvPr/>
        </p:nvPicPr>
        <p:blipFill>
          <a:blip r:embed="rId2"/>
          <a:stretch>
            <a:fillRect/>
          </a:stretch>
        </p:blipFill>
        <p:spPr>
          <a:xfrm>
            <a:off x="8646455" y="3004457"/>
            <a:ext cx="2334285" cy="1202690"/>
          </a:xfrm>
          <a:prstGeom prst="rect">
            <a:avLst/>
          </a:prstGeom>
        </p:spPr>
      </p:pic>
    </p:spTree>
    <p:extLst>
      <p:ext uri="{BB962C8B-B14F-4D97-AF65-F5344CB8AC3E}">
        <p14:creationId xmlns:p14="http://schemas.microsoft.com/office/powerpoint/2010/main" val="2165913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Hurwits-hansen estimator:</a:t>
            </a:r>
          </a:p>
        </p:txBody>
      </p:sp>
      <p:sp>
        <p:nvSpPr>
          <p:cNvPr id="3" name="Content Placeholder 2"/>
          <p:cNvSpPr>
            <a:spLocks noGrp="1"/>
          </p:cNvSpPr>
          <p:nvPr>
            <p:ph idx="1"/>
          </p:nvPr>
        </p:nvSpPr>
        <p:spPr/>
        <p:txBody>
          <a:bodyPr/>
          <a:lstStyle/>
          <a:p>
            <a:r>
              <a:rPr lang="en-US" dirty="0"/>
              <a:t>In this estimator, the probability of selecting a unit in the J selection is entered by assuming sampling by placing it in the calculation. The probability of selecting the same probability is assumed for all sample units</a:t>
            </a:r>
            <a:r>
              <a:rPr lang="en-US" dirty="0" smtClean="0"/>
              <a:t>.</a:t>
            </a:r>
          </a:p>
          <a:p>
            <a:pPr marL="0" indent="0">
              <a:buNone/>
            </a:pPr>
            <a:r>
              <a:rPr lang="en-US" dirty="0" smtClean="0"/>
              <a:t>Then: </a:t>
            </a:r>
          </a:p>
        </p:txBody>
      </p:sp>
      <p:pic>
        <p:nvPicPr>
          <p:cNvPr id="4" name="Picture 3"/>
          <p:cNvPicPr>
            <a:picLocks noChangeAspect="1"/>
          </p:cNvPicPr>
          <p:nvPr/>
        </p:nvPicPr>
        <p:blipFill>
          <a:blip r:embed="rId2"/>
          <a:stretch>
            <a:fillRect/>
          </a:stretch>
        </p:blipFill>
        <p:spPr>
          <a:xfrm>
            <a:off x="4749088" y="4073377"/>
            <a:ext cx="2827369" cy="1246535"/>
          </a:xfrm>
          <a:prstGeom prst="rect">
            <a:avLst/>
          </a:prstGeom>
        </p:spPr>
      </p:pic>
    </p:spTree>
    <p:extLst>
      <p:ext uri="{BB962C8B-B14F-4D97-AF65-F5344CB8AC3E}">
        <p14:creationId xmlns:p14="http://schemas.microsoft.com/office/powerpoint/2010/main" val="654042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54954" y="2377440"/>
            <a:ext cx="9251789" cy="3642360"/>
          </a:xfrm>
        </p:spPr>
        <p:txBody>
          <a:bodyPr/>
          <a:lstStyle/>
          <a:p>
            <a:pPr marL="0" indent="0">
              <a:buNone/>
            </a:pPr>
            <a:r>
              <a:rPr lang="en-US" dirty="0"/>
              <a:t>The number and characteristics of people </a:t>
            </a:r>
            <a:r>
              <a:rPr lang="en-US" dirty="0" smtClean="0"/>
              <a:t>having </a:t>
            </a:r>
            <a:r>
              <a:rPr lang="en-US" dirty="0"/>
              <a:t>with AIDS, drug users, </a:t>
            </a:r>
            <a:r>
              <a:rPr lang="en-US" dirty="0" smtClean="0"/>
              <a:t>child labor .etc.  </a:t>
            </a:r>
            <a:r>
              <a:rPr lang="en-US" dirty="0"/>
              <a:t>have been topics that have long been of interest to researchers</a:t>
            </a:r>
            <a:r>
              <a:rPr lang="en-US" dirty="0" smtClean="0"/>
              <a:t>.</a:t>
            </a:r>
          </a:p>
          <a:p>
            <a:pPr marL="0" indent="0">
              <a:buNone/>
            </a:pPr>
            <a:r>
              <a:rPr lang="en-US" dirty="0"/>
              <a:t>Examining such populations, which are called rare, hidden or hardy because of their characteristics, requires its own methods. Hidden or hard-to-reach populations refer to subpopulations that typically make up 1 to 10 percent of the total population. One of the most important issues in studying these communities is finding their size</a:t>
            </a:r>
            <a:r>
              <a:rPr lang="en-US" dirty="0" smtClean="0"/>
              <a:t>.</a:t>
            </a:r>
          </a:p>
          <a:p>
            <a:pPr marL="0" indent="0">
              <a:buNone/>
            </a:pPr>
            <a:r>
              <a:rPr lang="en-US" dirty="0"/>
              <a:t>There are different sampling methods such as retrieval sampling, snowball sampling, network sampling, etc. for these communities.</a:t>
            </a:r>
          </a:p>
          <a:p>
            <a:pPr marL="0" indent="0">
              <a:buNone/>
            </a:pPr>
            <a:r>
              <a:rPr lang="en-US" dirty="0"/>
              <a:t>One of these methods is respondent driven </a:t>
            </a:r>
            <a:r>
              <a:rPr lang="en-US" dirty="0" smtClean="0"/>
              <a:t>sampling.</a:t>
            </a:r>
            <a:endParaRPr lang="en-US" dirty="0"/>
          </a:p>
        </p:txBody>
      </p:sp>
    </p:spTree>
    <p:extLst>
      <p:ext uri="{BB962C8B-B14F-4D97-AF65-F5344CB8AC3E}">
        <p14:creationId xmlns:p14="http://schemas.microsoft.com/office/powerpoint/2010/main" val="700087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Hurwits-hansen estimator:</a:t>
            </a:r>
          </a:p>
        </p:txBody>
      </p:sp>
      <p:sp>
        <p:nvSpPr>
          <p:cNvPr id="3" name="Content Placeholder 2"/>
          <p:cNvSpPr>
            <a:spLocks noGrp="1"/>
          </p:cNvSpPr>
          <p:nvPr>
            <p:ph idx="1"/>
          </p:nvPr>
        </p:nvSpPr>
        <p:spPr>
          <a:xfrm>
            <a:off x="1154954" y="2603499"/>
            <a:ext cx="8825659" cy="3666671"/>
          </a:xfrm>
        </p:spPr>
        <p:txBody>
          <a:bodyPr/>
          <a:lstStyle/>
          <a:p>
            <a:r>
              <a:rPr lang="en-US" dirty="0"/>
              <a:t>If f is a constant value proportional to and equal to the sampling fraction in the above equation, then the equation</a:t>
            </a:r>
            <a:r>
              <a:rPr lang="en-US" dirty="0" smtClean="0"/>
              <a:t>:</a:t>
            </a:r>
          </a:p>
          <a:p>
            <a:endParaRPr lang="en-US" dirty="0"/>
          </a:p>
          <a:p>
            <a:endParaRPr lang="en-US" dirty="0" smtClean="0"/>
          </a:p>
          <a:p>
            <a:endParaRPr lang="en-US" dirty="0"/>
          </a:p>
          <a:p>
            <a:r>
              <a:rPr lang="en-US" dirty="0" smtClean="0"/>
              <a:t>As </a:t>
            </a:r>
            <a:r>
              <a:rPr lang="en-US" dirty="0"/>
              <a:t>a result, the total population of the variable and the size of the population are estimated as the following two equations:</a:t>
            </a: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4151702" y="3286142"/>
            <a:ext cx="2719361" cy="784745"/>
          </a:xfrm>
          <a:prstGeom prst="rect">
            <a:avLst/>
          </a:prstGeom>
        </p:spPr>
      </p:pic>
      <p:pic>
        <p:nvPicPr>
          <p:cNvPr id="5" name="Picture 4"/>
          <p:cNvPicPr>
            <a:picLocks noChangeAspect="1"/>
          </p:cNvPicPr>
          <p:nvPr/>
        </p:nvPicPr>
        <p:blipFill>
          <a:blip r:embed="rId3"/>
          <a:stretch>
            <a:fillRect/>
          </a:stretch>
        </p:blipFill>
        <p:spPr>
          <a:xfrm>
            <a:off x="4151702" y="4825293"/>
            <a:ext cx="2993395" cy="1444877"/>
          </a:xfrm>
          <a:prstGeom prst="rect">
            <a:avLst/>
          </a:prstGeom>
        </p:spPr>
      </p:pic>
    </p:spTree>
    <p:extLst>
      <p:ext uri="{BB962C8B-B14F-4D97-AF65-F5344CB8AC3E}">
        <p14:creationId xmlns:p14="http://schemas.microsoft.com/office/powerpoint/2010/main" val="255633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equilibrium:</a:t>
            </a:r>
          </a:p>
        </p:txBody>
      </p:sp>
      <p:sp>
        <p:nvSpPr>
          <p:cNvPr id="3" name="Content Placeholder 2"/>
          <p:cNvSpPr>
            <a:spLocks noGrp="1"/>
          </p:cNvSpPr>
          <p:nvPr>
            <p:ph idx="1"/>
          </p:nvPr>
        </p:nvSpPr>
        <p:spPr/>
        <p:txBody>
          <a:bodyPr/>
          <a:lstStyle/>
          <a:p>
            <a:r>
              <a:rPr lang="en-US" dirty="0"/>
              <a:t>Markov equilibrium: To achieve </a:t>
            </a:r>
            <a:r>
              <a:rPr lang="en-US" dirty="0" smtClean="0"/>
              <a:t>the Markov </a:t>
            </a:r>
            <a:r>
              <a:rPr lang="en-US" dirty="0"/>
              <a:t>equilibrium and minimize the sample size estimate if the </a:t>
            </a:r>
            <a:r>
              <a:rPr lang="en-US" dirty="0" err="1"/>
              <a:t>homophilic</a:t>
            </a:r>
            <a:r>
              <a:rPr lang="en-US" dirty="0"/>
              <a:t> effect * is high, the sampling process must include a sufficient number of waves</a:t>
            </a:r>
            <a:r>
              <a:rPr lang="en-US" dirty="0" smtClean="0"/>
              <a:t>!</a:t>
            </a:r>
          </a:p>
          <a:p>
            <a:r>
              <a:rPr lang="en-US" dirty="0"/>
              <a:t>Now according to </a:t>
            </a:r>
            <a:r>
              <a:rPr lang="en-US" dirty="0" smtClean="0"/>
              <a:t>Watts</a:t>
            </a:r>
            <a:r>
              <a:rPr lang="en-US" dirty="0"/>
              <a:t>, the number of sufficient waves: </a:t>
            </a:r>
            <a:r>
              <a:rPr lang="en-US" dirty="0" smtClean="0"/>
              <a:t>6</a:t>
            </a:r>
          </a:p>
          <a:p>
            <a:pPr marL="0" indent="0">
              <a:buNone/>
            </a:pPr>
            <a:r>
              <a:rPr lang="en-US" dirty="0"/>
              <a:t>Markov theory:</a:t>
            </a:r>
          </a:p>
          <a:p>
            <a:pPr marL="0" indent="0">
              <a:buNone/>
            </a:pPr>
            <a:r>
              <a:rPr lang="en-US" dirty="0"/>
              <a:t>If there is a fixed number of conditions or positions, the probability of moving from one position to another can be </a:t>
            </a:r>
            <a:r>
              <a:rPr lang="en-US" dirty="0" smtClean="0"/>
              <a:t>calculated.</a:t>
            </a:r>
          </a:p>
          <a:p>
            <a:pPr marL="0" indent="0">
              <a:buNone/>
            </a:pPr>
            <a:r>
              <a:rPr lang="en-US" dirty="0"/>
              <a:t>In this way, subsequent situations are dependent on current situations but are independent of previous situations that people have gone through.</a:t>
            </a:r>
          </a:p>
        </p:txBody>
      </p:sp>
    </p:spTree>
    <p:extLst>
      <p:ext uri="{BB962C8B-B14F-4D97-AF65-F5344CB8AC3E}">
        <p14:creationId xmlns:p14="http://schemas.microsoft.com/office/powerpoint/2010/main" val="1279036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equilibrium:</a:t>
            </a:r>
          </a:p>
        </p:txBody>
      </p:sp>
      <p:sp>
        <p:nvSpPr>
          <p:cNvPr id="3" name="Content Placeholder 2"/>
          <p:cNvSpPr>
            <a:spLocks noGrp="1"/>
          </p:cNvSpPr>
          <p:nvPr>
            <p:ph idx="1"/>
          </p:nvPr>
        </p:nvSpPr>
        <p:spPr/>
        <p:txBody>
          <a:bodyPr>
            <a:normAutofit fontScale="92500" lnSpcReduction="10000"/>
          </a:bodyPr>
          <a:lstStyle/>
          <a:p>
            <a:r>
              <a:rPr lang="en-US" dirty="0"/>
              <a:t>Markov chain theory:</a:t>
            </a:r>
          </a:p>
          <a:p>
            <a:pPr marL="0" indent="0">
              <a:buNone/>
            </a:pPr>
            <a:r>
              <a:rPr lang="en-US" dirty="0"/>
              <a:t>If peer recruitment occurs through a large and sufficient number of recruitment waves (called long chains); The individuals in the sample will represent the target population.</a:t>
            </a:r>
          </a:p>
          <a:p>
            <a:pPr marL="0" indent="0">
              <a:buNone/>
            </a:pPr>
            <a:r>
              <a:rPr lang="en-US" dirty="0"/>
              <a:t>And in the next wave of recruitment, the representativeness of the sample </a:t>
            </a:r>
            <a:r>
              <a:rPr lang="en-US" dirty="0" smtClean="0"/>
              <a:t>does </a:t>
            </a:r>
            <a:r>
              <a:rPr lang="en-US" dirty="0"/>
              <a:t>not change significantly</a:t>
            </a:r>
            <a:r>
              <a:rPr lang="en-US" dirty="0" smtClean="0"/>
              <a:t>.</a:t>
            </a:r>
          </a:p>
          <a:p>
            <a:pPr>
              <a:buFont typeface="Wingdings" panose="05000000000000000000" pitchFamily="2" charset="2"/>
              <a:buChar char="v"/>
            </a:pPr>
            <a:r>
              <a:rPr lang="en-US" dirty="0" err="1" smtClean="0"/>
              <a:t>Salganic</a:t>
            </a:r>
            <a:r>
              <a:rPr lang="en-US" dirty="0" smtClean="0"/>
              <a:t> </a:t>
            </a:r>
            <a:r>
              <a:rPr lang="en-US" dirty="0"/>
              <a:t>and </a:t>
            </a:r>
            <a:r>
              <a:rPr lang="en-US" dirty="0" err="1"/>
              <a:t>Heckathorn</a:t>
            </a:r>
            <a:r>
              <a:rPr lang="en-US" dirty="0"/>
              <a:t> showed that:</a:t>
            </a:r>
          </a:p>
          <a:p>
            <a:pPr marL="0" indent="0">
              <a:buNone/>
            </a:pPr>
            <a:r>
              <a:rPr lang="en-US" dirty="0"/>
              <a:t>The probability of selecting each participant is commensurate with the size of his or her social network -&gt; the number of people he or she knows in the target community -&gt; based on the Markov chain -&gt; if estimates are asymptotically insignificant -&gt; how the </a:t>
            </a:r>
            <a:r>
              <a:rPr lang="en-US" dirty="0" smtClean="0"/>
              <a:t>seeds </a:t>
            </a:r>
            <a:r>
              <a:rPr lang="en-US" dirty="0"/>
              <a:t>are selected does not matter.</a:t>
            </a:r>
          </a:p>
        </p:txBody>
      </p:sp>
    </p:spTree>
    <p:extLst>
      <p:ext uri="{BB962C8B-B14F-4D97-AF65-F5344CB8AC3E}">
        <p14:creationId xmlns:p14="http://schemas.microsoft.com/office/powerpoint/2010/main" val="2387929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a:t>
            </a:r>
            <a:r>
              <a:rPr lang="en-US" dirty="0" smtClean="0"/>
              <a:t>RDS method </a:t>
            </a:r>
            <a:r>
              <a:rPr lang="en-US" dirty="0"/>
              <a:t>in Iran:</a:t>
            </a:r>
          </a:p>
        </p:txBody>
      </p:sp>
      <p:sp>
        <p:nvSpPr>
          <p:cNvPr id="3" name="Content Placeholder 2"/>
          <p:cNvSpPr>
            <a:spLocks noGrp="1"/>
          </p:cNvSpPr>
          <p:nvPr>
            <p:ph idx="1"/>
          </p:nvPr>
        </p:nvSpPr>
        <p:spPr>
          <a:xfrm>
            <a:off x="1154954" y="2603500"/>
            <a:ext cx="9617549" cy="4254500"/>
          </a:xfrm>
        </p:spPr>
        <p:txBody>
          <a:bodyPr>
            <a:normAutofit/>
          </a:bodyPr>
          <a:lstStyle/>
          <a:p>
            <a:pPr marL="0" indent="0">
              <a:buNone/>
            </a:pPr>
            <a:r>
              <a:rPr lang="en-US" dirty="0"/>
              <a:t>Demonstrates the effectiveness of this method for studying the community of injecting drug </a:t>
            </a:r>
            <a:r>
              <a:rPr lang="en-US" dirty="0" smtClean="0"/>
              <a:t>users:</a:t>
            </a:r>
          </a:p>
          <a:p>
            <a:r>
              <a:rPr lang="en-US" dirty="0" smtClean="0">
                <a:solidFill>
                  <a:schemeClr val="accent1">
                    <a:lumMod val="75000"/>
                  </a:schemeClr>
                </a:solidFill>
              </a:rPr>
              <a:t>The purpose </a:t>
            </a:r>
            <a:r>
              <a:rPr lang="en-US" dirty="0">
                <a:solidFill>
                  <a:schemeClr val="accent1">
                    <a:lumMod val="75000"/>
                  </a:schemeClr>
                </a:solidFill>
              </a:rPr>
              <a:t>of estimation: </a:t>
            </a:r>
            <a:r>
              <a:rPr lang="en-US" dirty="0"/>
              <a:t>Prevalence of HIV infection among injecting drug users from August 2006 to July </a:t>
            </a:r>
            <a:r>
              <a:rPr lang="en-US" dirty="0" smtClean="0"/>
              <a:t>2007.</a:t>
            </a:r>
          </a:p>
          <a:p>
            <a:r>
              <a:rPr lang="en-US" dirty="0" smtClean="0">
                <a:solidFill>
                  <a:schemeClr val="accent1">
                    <a:lumMod val="75000"/>
                  </a:schemeClr>
                </a:solidFill>
              </a:rPr>
              <a:t>community </a:t>
            </a:r>
            <a:r>
              <a:rPr lang="en-US" dirty="0">
                <a:solidFill>
                  <a:schemeClr val="accent1">
                    <a:lumMod val="75000"/>
                  </a:schemeClr>
                </a:solidFill>
              </a:rPr>
              <a:t>of the project: </a:t>
            </a:r>
            <a:r>
              <a:rPr lang="en-US" dirty="0"/>
              <a:t>They were injecting drug users who were addicted to injecting </a:t>
            </a:r>
            <a:r>
              <a:rPr lang="en-US" dirty="0" smtClean="0"/>
              <a:t>all kinds of drugs </a:t>
            </a:r>
            <a:r>
              <a:rPr lang="en-US" dirty="0"/>
              <a:t>and had used drugs in the last 30 days. Eligible to participate in the project at the time of the project were 18 years of age or older and had membership vouchers. These individuals were asked to participate in HIV testing and oral interview. Individuals who had no effects of drug injection on their bodies could not describe the stages of drug injection or were unable to express their consent to participate in the project due to drugs or mental disorders were not eligible to participate in the project during the screening phase. .</a:t>
            </a:r>
          </a:p>
        </p:txBody>
      </p:sp>
    </p:spTree>
    <p:extLst>
      <p:ext uri="{BB962C8B-B14F-4D97-AF65-F5344CB8AC3E}">
        <p14:creationId xmlns:p14="http://schemas.microsoft.com/office/powerpoint/2010/main" val="3909651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RDS method in Iran:</a:t>
            </a:r>
          </a:p>
        </p:txBody>
      </p:sp>
      <p:sp>
        <p:nvSpPr>
          <p:cNvPr id="3" name="Content Placeholder 2"/>
          <p:cNvSpPr>
            <a:spLocks noGrp="1"/>
          </p:cNvSpPr>
          <p:nvPr>
            <p:ph idx="1"/>
          </p:nvPr>
        </p:nvSpPr>
        <p:spPr>
          <a:xfrm>
            <a:off x="1154954" y="2299063"/>
            <a:ext cx="8761413" cy="3857897"/>
          </a:xfrm>
        </p:spPr>
        <p:txBody>
          <a:bodyPr/>
          <a:lstStyle/>
          <a:p>
            <a:pPr marL="0" indent="0">
              <a:buNone/>
            </a:pPr>
            <a:r>
              <a:rPr lang="en-US" dirty="0"/>
              <a:t>The seeds were selected through injecting drug users' associations or people referring to the HIV center. After announcing their verbal consent, the </a:t>
            </a:r>
            <a:r>
              <a:rPr lang="en-US" dirty="0" smtClean="0"/>
              <a:t>seeds </a:t>
            </a:r>
            <a:r>
              <a:rPr lang="en-US" dirty="0"/>
              <a:t>participated in the project by maintaining the confidentiality of information, and after completing the </a:t>
            </a:r>
            <a:r>
              <a:rPr lang="en-US" dirty="0" smtClean="0"/>
              <a:t>primary </a:t>
            </a:r>
            <a:r>
              <a:rPr lang="en-US" dirty="0"/>
              <a:t>incentive plan (five hundred </a:t>
            </a:r>
            <a:r>
              <a:rPr lang="en-US" dirty="0" err="1"/>
              <a:t>tomans</a:t>
            </a:r>
            <a:r>
              <a:rPr lang="en-US" dirty="0"/>
              <a:t>), health package ( Containing a sanitary syringe, cotton, medical alcohol, an educational brochure and the address of the HIV testing center, they received a referral letter to the HIV testing center and three membership coupons to refer their peers to the project.</a:t>
            </a:r>
          </a:p>
        </p:txBody>
      </p:sp>
    </p:spTree>
    <p:extLst>
      <p:ext uri="{BB962C8B-B14F-4D97-AF65-F5344CB8AC3E}">
        <p14:creationId xmlns:p14="http://schemas.microsoft.com/office/powerpoint/2010/main" val="1035574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RDS method in Iran:</a:t>
            </a:r>
          </a:p>
        </p:txBody>
      </p:sp>
      <p:sp>
        <p:nvSpPr>
          <p:cNvPr id="3" name="Content Placeholder 2"/>
          <p:cNvSpPr>
            <a:spLocks noGrp="1"/>
          </p:cNvSpPr>
          <p:nvPr>
            <p:ph idx="1"/>
          </p:nvPr>
        </p:nvSpPr>
        <p:spPr/>
        <p:txBody>
          <a:bodyPr/>
          <a:lstStyle/>
          <a:p>
            <a:pPr marL="0" indent="0">
              <a:buNone/>
            </a:pPr>
            <a:r>
              <a:rPr lang="en-US" dirty="0"/>
              <a:t>On the coupon, the name of the project, the address of the statistical headquarters, information about the responsible person in the statistical headquarters, the expiration date of the coupon (thirty days after the delivery date of the coupon) and the unique coupon number were indicated, indicating the contact between the recruiter and the member. </a:t>
            </a:r>
          </a:p>
          <a:p>
            <a:pPr marL="0" indent="0">
              <a:buNone/>
            </a:pPr>
            <a:endParaRPr lang="en-US" dirty="0" smtClean="0"/>
          </a:p>
          <a:p>
            <a:pPr marL="0" indent="0">
              <a:buNone/>
            </a:pPr>
            <a:r>
              <a:rPr lang="en-US" dirty="0"/>
              <a:t>For each peer or member who completed the project, the recipient received a secondary incentive (one thousand </a:t>
            </a:r>
            <a:r>
              <a:rPr lang="en-US" dirty="0" err="1"/>
              <a:t>tomans</a:t>
            </a:r>
            <a:r>
              <a:rPr lang="en-US" dirty="0"/>
              <a:t>). .</a:t>
            </a:r>
          </a:p>
        </p:txBody>
      </p:sp>
    </p:spTree>
    <p:extLst>
      <p:ext uri="{BB962C8B-B14F-4D97-AF65-F5344CB8AC3E}">
        <p14:creationId xmlns:p14="http://schemas.microsoft.com/office/powerpoint/2010/main" val="3459992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RDS method in Iran:</a:t>
            </a:r>
          </a:p>
        </p:txBody>
      </p:sp>
      <p:sp>
        <p:nvSpPr>
          <p:cNvPr id="3" name="Content Placeholder 2"/>
          <p:cNvSpPr>
            <a:spLocks noGrp="1"/>
          </p:cNvSpPr>
          <p:nvPr>
            <p:ph idx="1"/>
          </p:nvPr>
        </p:nvSpPr>
        <p:spPr>
          <a:xfrm>
            <a:off x="1154954" y="2603499"/>
            <a:ext cx="9051492" cy="3840843"/>
          </a:xfrm>
        </p:spPr>
        <p:txBody>
          <a:bodyPr>
            <a:normAutofit/>
          </a:bodyPr>
          <a:lstStyle/>
          <a:p>
            <a:r>
              <a:rPr lang="en-US" dirty="0"/>
              <a:t>During the first phase of the project (14 weeks), 14 </a:t>
            </a:r>
            <a:r>
              <a:rPr lang="en-US" dirty="0" smtClean="0"/>
              <a:t>seeds </a:t>
            </a:r>
            <a:r>
              <a:rPr lang="en-US" dirty="0"/>
              <a:t>were selected from the Iranian AIDS Research Center (</a:t>
            </a:r>
            <a:r>
              <a:rPr lang="en-US" dirty="0" err="1"/>
              <a:t>ircha</a:t>
            </a:r>
            <a:r>
              <a:rPr lang="en-US" dirty="0" smtClean="0"/>
              <a:t>).</a:t>
            </a:r>
          </a:p>
          <a:p>
            <a:r>
              <a:rPr lang="en-US" dirty="0"/>
              <a:t>But they referred these nuclei to only five of their counterparts. During the 15th week, the amount of secondary incentives increased to 2,000 </a:t>
            </a:r>
            <a:r>
              <a:rPr lang="en-US" dirty="0" err="1"/>
              <a:t>Tomans</a:t>
            </a:r>
            <a:r>
              <a:rPr lang="en-US" dirty="0"/>
              <a:t>. And three more headquarters were added to the project's census headquarters. In order to prevent duplicate membership in this plan and to determine the credit of the person for participating in the plan, first the validity of the coupon and his date of birth were checked. A 12-digit code consisting of the first four letters of the words small name, </a:t>
            </a:r>
            <a:r>
              <a:rPr lang="en-US" dirty="0" smtClean="0"/>
              <a:t>first </a:t>
            </a:r>
            <a:r>
              <a:rPr lang="en-US" dirty="0"/>
              <a:t>name, mother's name and city of birth was created. And most importantly, there was a person in charge at the headquarters to prevent duplicate recruits from attending the project.</a:t>
            </a:r>
          </a:p>
        </p:txBody>
      </p:sp>
    </p:spTree>
    <p:extLst>
      <p:ext uri="{BB962C8B-B14F-4D97-AF65-F5344CB8AC3E}">
        <p14:creationId xmlns:p14="http://schemas.microsoft.com/office/powerpoint/2010/main" val="1742149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RDS method in Iran:</a:t>
            </a:r>
          </a:p>
        </p:txBody>
      </p:sp>
      <p:sp>
        <p:nvSpPr>
          <p:cNvPr id="3" name="Content Placeholder 2"/>
          <p:cNvSpPr>
            <a:spLocks noGrp="1"/>
          </p:cNvSpPr>
          <p:nvPr>
            <p:ph idx="1"/>
          </p:nvPr>
        </p:nvSpPr>
        <p:spPr>
          <a:xfrm>
            <a:off x="1154955" y="2603500"/>
            <a:ext cx="8659606" cy="3893094"/>
          </a:xfrm>
        </p:spPr>
        <p:txBody>
          <a:bodyPr/>
          <a:lstStyle/>
          <a:p>
            <a:r>
              <a:rPr lang="en-US" dirty="0"/>
              <a:t>Four interviewers were used in this project. Three men who used to be injecting drug users, two of whom were HIV-positive, and a female helper who worked with injecting drug users and prostitutes</a:t>
            </a:r>
            <a:r>
              <a:rPr lang="en-US" dirty="0" smtClean="0"/>
              <a:t>.</a:t>
            </a:r>
          </a:p>
          <a:p>
            <a:r>
              <a:rPr lang="en-US" dirty="0"/>
              <a:t>All project staff were trained on the basics of the project to receive their non-judgmental responses from respondents and increase the validity of the responses, methods of establishing friendly relations with respondents and methods of maintaining the confidentiality of respondents' information</a:t>
            </a:r>
            <a:r>
              <a:rPr lang="en-US" dirty="0" smtClean="0"/>
              <a:t>.</a:t>
            </a:r>
          </a:p>
          <a:p>
            <a:r>
              <a:rPr lang="en-US" dirty="0"/>
              <a:t>Reliable organizations of injecting drug users stated in the implementation of the plan and the existence of their available census barriers in all areas of efficient and practical sampling.</a:t>
            </a:r>
          </a:p>
        </p:txBody>
      </p:sp>
    </p:spTree>
    <p:extLst>
      <p:ext uri="{BB962C8B-B14F-4D97-AF65-F5344CB8AC3E}">
        <p14:creationId xmlns:p14="http://schemas.microsoft.com/office/powerpoint/2010/main" val="3140859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RDS method in Iran:</a:t>
            </a:r>
          </a:p>
        </p:txBody>
      </p:sp>
      <p:sp>
        <p:nvSpPr>
          <p:cNvPr id="3" name="Content Placeholder 2"/>
          <p:cNvSpPr>
            <a:spLocks noGrp="1"/>
          </p:cNvSpPr>
          <p:nvPr>
            <p:ph idx="1"/>
          </p:nvPr>
        </p:nvSpPr>
        <p:spPr>
          <a:xfrm>
            <a:off x="1154954" y="2603499"/>
            <a:ext cx="8929572" cy="3779883"/>
          </a:xfrm>
        </p:spPr>
        <p:txBody>
          <a:bodyPr>
            <a:normAutofit/>
          </a:bodyPr>
          <a:lstStyle/>
          <a:p>
            <a:r>
              <a:rPr lang="en-US" dirty="0"/>
              <a:t>Questionnaire with items such as demographic characteristics, personal network information, type of drug used, injection syringe sharing behaviors, drugs or other drug-related equipment, drug use history and knowledge of behavior, ideas and experiences of the individual and There were a few other cases of AIDS</a:t>
            </a:r>
            <a:r>
              <a:rPr lang="en-US" dirty="0" smtClean="0"/>
              <a:t>.</a:t>
            </a:r>
          </a:p>
          <a:p>
            <a:r>
              <a:rPr lang="en-US" dirty="0"/>
              <a:t>After 10 minutes of consultation, blood tests were taken from the subjects. Then, people who were diagnosed with HIV were referred for further counseling for further investigation</a:t>
            </a:r>
            <a:r>
              <a:rPr lang="en-US" dirty="0" smtClean="0"/>
              <a:t>.</a:t>
            </a:r>
          </a:p>
          <a:p>
            <a:r>
              <a:rPr lang="en-US" dirty="0"/>
              <a:t>The initial sample size for the design was calculated using Equation 1 and considering the effect size of the design, 2, the value of alpha 0.05, the HIV prevalence rate of injecting drug users equal to 10% and the relative error of estimation of 3% equal to 762.</a:t>
            </a:r>
          </a:p>
        </p:txBody>
      </p:sp>
    </p:spTree>
    <p:extLst>
      <p:ext uri="{BB962C8B-B14F-4D97-AF65-F5344CB8AC3E}">
        <p14:creationId xmlns:p14="http://schemas.microsoft.com/office/powerpoint/2010/main" val="3262317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RDS method in Iran:</a:t>
            </a:r>
          </a:p>
        </p:txBody>
      </p:sp>
      <p:sp>
        <p:nvSpPr>
          <p:cNvPr id="3" name="Content Placeholder 2"/>
          <p:cNvSpPr>
            <a:spLocks noGrp="1"/>
          </p:cNvSpPr>
          <p:nvPr>
            <p:ph idx="1"/>
          </p:nvPr>
        </p:nvSpPr>
        <p:spPr/>
        <p:txBody>
          <a:bodyPr/>
          <a:lstStyle/>
          <a:p>
            <a:r>
              <a:rPr lang="en-US" dirty="0"/>
              <a:t>Estimates with 95% confidence intervals were obtained using </a:t>
            </a:r>
            <a:r>
              <a:rPr lang="en-US" dirty="0" smtClean="0"/>
              <a:t>RDS analysis </a:t>
            </a:r>
            <a:r>
              <a:rPr lang="en-US" dirty="0"/>
              <a:t>software and standard error of estimates was calculated through Bootstrap with 15,000 replications. Social Network Size 5 Respondents that were lost were moved through the median size of the social network based on their demographic variables, and you removed all cores from the data analysis.</a:t>
            </a:r>
          </a:p>
        </p:txBody>
      </p:sp>
    </p:spTree>
    <p:extLst>
      <p:ext uri="{BB962C8B-B14F-4D97-AF65-F5344CB8AC3E}">
        <p14:creationId xmlns:p14="http://schemas.microsoft.com/office/powerpoint/2010/main" val="2045173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a:t>
            </a:r>
            <a:r>
              <a:rPr lang="en-US" dirty="0" smtClean="0"/>
              <a:t>Respondent Driven Sampling?</a:t>
            </a:r>
            <a:endParaRPr lang="en-US" dirty="0"/>
          </a:p>
        </p:txBody>
      </p:sp>
      <p:sp>
        <p:nvSpPr>
          <p:cNvPr id="3" name="Content Placeholder 2"/>
          <p:cNvSpPr>
            <a:spLocks noGrp="1"/>
          </p:cNvSpPr>
          <p:nvPr>
            <p:ph idx="1"/>
          </p:nvPr>
        </p:nvSpPr>
        <p:spPr/>
        <p:txBody>
          <a:bodyPr/>
          <a:lstStyle/>
          <a:p>
            <a:r>
              <a:rPr lang="en-US" dirty="0"/>
              <a:t>This method was introduced by Douglas </a:t>
            </a:r>
            <a:r>
              <a:rPr lang="en-US" dirty="0" err="1" smtClean="0"/>
              <a:t>Heckathorn</a:t>
            </a:r>
            <a:r>
              <a:rPr lang="en-US" dirty="0" smtClean="0"/>
              <a:t>.</a:t>
            </a:r>
            <a:endParaRPr lang="en-US" dirty="0"/>
          </a:p>
          <a:p>
            <a:r>
              <a:rPr lang="en-US" dirty="0"/>
              <a:t>Responsive sampling combines snowball sampling with a mathematical model to weight the sample and reduce the non-random bias of the samples</a:t>
            </a:r>
            <a:r>
              <a:rPr lang="en-US" dirty="0" smtClean="0"/>
              <a:t>.</a:t>
            </a:r>
          </a:p>
          <a:p>
            <a:r>
              <a:rPr lang="en-US" dirty="0"/>
              <a:t>This method is a subset of adaptive sampling and follow-up of links.</a:t>
            </a:r>
          </a:p>
          <a:p>
            <a:r>
              <a:rPr lang="en-US" dirty="0"/>
              <a:t>It is used in situations where common sampling methods are unused</a:t>
            </a:r>
            <a:r>
              <a:rPr lang="en-US" dirty="0" smtClean="0"/>
              <a:t>.</a:t>
            </a:r>
          </a:p>
          <a:p>
            <a:endParaRPr lang="en-US" dirty="0" smtClean="0"/>
          </a:p>
        </p:txBody>
      </p:sp>
    </p:spTree>
    <p:extLst>
      <p:ext uri="{BB962C8B-B14F-4D97-AF65-F5344CB8AC3E}">
        <p14:creationId xmlns:p14="http://schemas.microsoft.com/office/powerpoint/2010/main" val="2595071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1" y="592183"/>
            <a:ext cx="10668000" cy="1271329"/>
          </a:xfrm>
        </p:spPr>
        <p:txBody>
          <a:bodyPr/>
          <a:lstStyle/>
          <a:p>
            <a:r>
              <a:rPr lang="en-US" dirty="0"/>
              <a:t>Comparison of advantages and disadvantages of sampling methods for hidden communities:</a:t>
            </a:r>
          </a:p>
        </p:txBody>
      </p:sp>
      <p:sp>
        <p:nvSpPr>
          <p:cNvPr id="3" name="Content Placeholder 2"/>
          <p:cNvSpPr>
            <a:spLocks noGrp="1"/>
          </p:cNvSpPr>
          <p:nvPr>
            <p:ph idx="1"/>
          </p:nvPr>
        </p:nvSpPr>
        <p:spPr>
          <a:xfrm>
            <a:off x="1105989" y="2272937"/>
            <a:ext cx="8961119" cy="4066903"/>
          </a:xfrm>
        </p:spPr>
        <p:txBody>
          <a:bodyPr/>
          <a:lstStyle/>
          <a:p>
            <a:r>
              <a:rPr lang="en-US" dirty="0"/>
              <a:t>Purposive </a:t>
            </a:r>
            <a:r>
              <a:rPr lang="en-US" dirty="0" smtClean="0"/>
              <a:t>sampling</a:t>
            </a:r>
            <a:endParaRPr lang="fa-IR" dirty="0" smtClean="0"/>
          </a:p>
          <a:p>
            <a:r>
              <a:rPr lang="en-US" dirty="0"/>
              <a:t>Place-time based on the occurrence of the </a:t>
            </a:r>
            <a:r>
              <a:rPr lang="en-US" dirty="0" smtClean="0"/>
              <a:t>event</a:t>
            </a:r>
            <a:endParaRPr lang="fa-IR" dirty="0" smtClean="0"/>
          </a:p>
          <a:p>
            <a:r>
              <a:rPr lang="en-US" dirty="0"/>
              <a:t>snowball</a:t>
            </a:r>
            <a:endParaRPr lang="en-US" dirty="0" smtClean="0"/>
          </a:p>
        </p:txBody>
      </p:sp>
      <p:pic>
        <p:nvPicPr>
          <p:cNvPr id="4" name="Picture 3"/>
          <p:cNvPicPr>
            <a:picLocks noChangeAspect="1"/>
          </p:cNvPicPr>
          <p:nvPr/>
        </p:nvPicPr>
        <p:blipFill>
          <a:blip r:embed="rId2"/>
          <a:stretch>
            <a:fillRect/>
          </a:stretch>
        </p:blipFill>
        <p:spPr>
          <a:xfrm>
            <a:off x="507751" y="3504907"/>
            <a:ext cx="4797968" cy="3353091"/>
          </a:xfrm>
          <a:prstGeom prst="rect">
            <a:avLst/>
          </a:prstGeom>
        </p:spPr>
      </p:pic>
      <p:pic>
        <p:nvPicPr>
          <p:cNvPr id="5" name="Picture 4"/>
          <p:cNvPicPr>
            <a:picLocks noChangeAspect="1"/>
          </p:cNvPicPr>
          <p:nvPr/>
        </p:nvPicPr>
        <p:blipFill>
          <a:blip r:embed="rId3"/>
          <a:stretch>
            <a:fillRect/>
          </a:stretch>
        </p:blipFill>
        <p:spPr>
          <a:xfrm>
            <a:off x="7015854" y="3586927"/>
            <a:ext cx="4644923" cy="3271073"/>
          </a:xfrm>
          <a:prstGeom prst="rect">
            <a:avLst/>
          </a:prstGeom>
        </p:spPr>
      </p:pic>
    </p:spTree>
    <p:extLst>
      <p:ext uri="{BB962C8B-B14F-4D97-AF65-F5344CB8AC3E}">
        <p14:creationId xmlns:p14="http://schemas.microsoft.com/office/powerpoint/2010/main" val="3123722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852" y="956251"/>
            <a:ext cx="9922349" cy="706964"/>
          </a:xfrm>
        </p:spPr>
        <p:txBody>
          <a:bodyPr/>
          <a:lstStyle/>
          <a:p>
            <a:r>
              <a:rPr lang="en-US" dirty="0"/>
              <a:t>Advantages of </a:t>
            </a:r>
            <a:r>
              <a:rPr lang="en-US" dirty="0" smtClean="0"/>
              <a:t>RDS compared </a:t>
            </a:r>
            <a:r>
              <a:rPr lang="en-US" dirty="0"/>
              <a:t>to other </a:t>
            </a:r>
            <a:r>
              <a:rPr lang="en-US" dirty="0" smtClean="0"/>
              <a:t>methods: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a:t>Generates probabilistic samples and useful estimates of the target population</a:t>
            </a:r>
            <a:r>
              <a:rPr lang="en-US" dirty="0" smtClean="0"/>
              <a:t>.</a:t>
            </a:r>
          </a:p>
          <a:p>
            <a:pPr>
              <a:buFont typeface="+mj-lt"/>
              <a:buAutoNum type="arabicPeriod"/>
            </a:pPr>
            <a:r>
              <a:rPr lang="en-US" dirty="0"/>
              <a:t>It has significant external </a:t>
            </a:r>
            <a:r>
              <a:rPr lang="en-US" dirty="0" smtClean="0"/>
              <a:t>credibility</a:t>
            </a:r>
            <a:endParaRPr lang="fa-IR" dirty="0" smtClean="0"/>
          </a:p>
          <a:p>
            <a:pPr>
              <a:buFont typeface="+mj-lt"/>
              <a:buAutoNum type="arabicPeriod"/>
            </a:pPr>
            <a:r>
              <a:rPr lang="en-US" dirty="0"/>
              <a:t>Compared to other methods, it requires less </a:t>
            </a:r>
            <a:r>
              <a:rPr lang="en-US" dirty="0" smtClean="0"/>
              <a:t>formative assessment / </a:t>
            </a:r>
            <a:r>
              <a:rPr lang="en-US" dirty="0"/>
              <a:t>ethnographic evaluation</a:t>
            </a:r>
            <a:r>
              <a:rPr lang="en-US" dirty="0" smtClean="0"/>
              <a:t>.</a:t>
            </a:r>
          </a:p>
          <a:p>
            <a:pPr>
              <a:buFont typeface="+mj-lt"/>
              <a:buAutoNum type="arabicPeriod"/>
            </a:pPr>
            <a:r>
              <a:rPr lang="en-US" dirty="0"/>
              <a:t>More position control and creating a safe space for plan employees</a:t>
            </a:r>
          </a:p>
        </p:txBody>
      </p:sp>
    </p:spTree>
    <p:extLst>
      <p:ext uri="{BB962C8B-B14F-4D97-AF65-F5344CB8AC3E}">
        <p14:creationId xmlns:p14="http://schemas.microsoft.com/office/powerpoint/2010/main" val="3734596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Responsive sampling method combines snowball sampling with mathematical models that assign weights to samples that eliminate biases due to non-random selections in the prototypes</a:t>
            </a:r>
            <a:r>
              <a:rPr lang="en-US" dirty="0" smtClean="0"/>
              <a:t>.</a:t>
            </a:r>
          </a:p>
          <a:p>
            <a:r>
              <a:rPr lang="en-US" dirty="0"/>
              <a:t>As a result, </a:t>
            </a:r>
            <a:r>
              <a:rPr lang="en-US" dirty="0" smtClean="0"/>
              <a:t>estimators </a:t>
            </a:r>
            <a:r>
              <a:rPr lang="en-US" dirty="0"/>
              <a:t>with lower prevalence are generated. And confidence intervals are created for these </a:t>
            </a:r>
            <a:r>
              <a:rPr lang="en-US" dirty="0" smtClean="0"/>
              <a:t>estimators.</a:t>
            </a:r>
          </a:p>
          <a:p>
            <a:r>
              <a:rPr lang="en-US" dirty="0"/>
              <a:t>Given the benefits of this method, it is necessary to use this method for hidden and high-risk communities.</a:t>
            </a:r>
          </a:p>
        </p:txBody>
      </p:sp>
    </p:spTree>
    <p:extLst>
      <p:ext uri="{BB962C8B-B14F-4D97-AF65-F5344CB8AC3E}">
        <p14:creationId xmlns:p14="http://schemas.microsoft.com/office/powerpoint/2010/main" val="550659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articles:</a:t>
            </a:r>
          </a:p>
        </p:txBody>
      </p:sp>
      <p:sp>
        <p:nvSpPr>
          <p:cNvPr id="3" name="Content Placeholder 2"/>
          <p:cNvSpPr>
            <a:spLocks noGrp="1"/>
          </p:cNvSpPr>
          <p:nvPr>
            <p:ph idx="1"/>
          </p:nvPr>
        </p:nvSpPr>
        <p:spPr>
          <a:xfrm>
            <a:off x="1154954" y="2603499"/>
            <a:ext cx="8833777" cy="3753757"/>
          </a:xfrm>
        </p:spPr>
        <p:txBody>
          <a:bodyPr/>
          <a:lstStyle/>
          <a:p>
            <a:r>
              <a:rPr lang="en-US" dirty="0">
                <a:hlinkClick r:id="rId2"/>
              </a:rPr>
              <a:t>Sampling hard-to-reach populations with respondent driven sampling Lisa G. </a:t>
            </a:r>
            <a:r>
              <a:rPr lang="en-US" dirty="0" err="1">
                <a:hlinkClick r:id="rId2"/>
              </a:rPr>
              <a:t>Johnstona</a:t>
            </a:r>
            <a:r>
              <a:rPr lang="en-US" dirty="0">
                <a:hlinkClick r:id="rId2"/>
              </a:rPr>
              <a:t> and Keith </a:t>
            </a:r>
            <a:r>
              <a:rPr lang="en-US" dirty="0" err="1" smtClean="0">
                <a:hlinkClick r:id="rId2"/>
              </a:rPr>
              <a:t>Sabinb</a:t>
            </a:r>
            <a:endParaRPr lang="en-US" dirty="0" smtClean="0"/>
          </a:p>
          <a:p>
            <a:r>
              <a:rPr lang="en-US" dirty="0">
                <a:hlinkClick r:id="rId3"/>
              </a:rPr>
              <a:t>How to Implement Respondent-Driven Sampling in Practice: Insights from Surveying 24-Hour Migrant Home Care </a:t>
            </a:r>
            <a:r>
              <a:rPr lang="en-US" dirty="0" smtClean="0">
                <a:hlinkClick r:id="rId3"/>
              </a:rPr>
              <a:t>Workers</a:t>
            </a:r>
            <a:endParaRPr lang="en-US" dirty="0" smtClean="0"/>
          </a:p>
          <a:p>
            <a:r>
              <a:rPr lang="en-US" dirty="0">
                <a:hlinkClick r:id="rId4"/>
              </a:rPr>
              <a:t>EFFICIENCY OF RESPONDENT DRIVEN SAMPLING TO STUDY STREET CHILDREN(BAGHERI </a:t>
            </a:r>
            <a:r>
              <a:rPr lang="en-US" dirty="0" smtClean="0">
                <a:hlinkClick r:id="rId4"/>
              </a:rPr>
              <a:t>AREZOO)</a:t>
            </a:r>
            <a:endParaRPr lang="en-US" dirty="0" smtClean="0"/>
          </a:p>
          <a:p>
            <a:r>
              <a:rPr lang="en-US" dirty="0">
                <a:hlinkClick r:id="rId5"/>
              </a:rPr>
              <a:t>FACTORS AFFECTING THE DESIGNING OF SAMPLING METHOD FOR HIDDEN POPULATIONS EXPOSED TO HIGH RISK DISEASES(SAADATI MAHSA, BAGHERI </a:t>
            </a:r>
            <a:r>
              <a:rPr lang="en-US" dirty="0" smtClean="0">
                <a:hlinkClick r:id="rId5"/>
              </a:rPr>
              <a:t>AREZOO)</a:t>
            </a:r>
            <a:endParaRPr lang="en-US" dirty="0" smtClean="0"/>
          </a:p>
        </p:txBody>
      </p:sp>
    </p:spTree>
    <p:extLst>
      <p:ext uri="{BB962C8B-B14F-4D97-AF65-F5344CB8AC3E}">
        <p14:creationId xmlns:p14="http://schemas.microsoft.com/office/powerpoint/2010/main" val="450174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5" name="Subtitle 14"/>
          <p:cNvSpPr txBox="1">
            <a:spLocks/>
          </p:cNvSpPr>
          <p:nvPr/>
        </p:nvSpPr>
        <p:spPr>
          <a:xfrm>
            <a:off x="566057" y="2333896"/>
            <a:ext cx="8804365" cy="49844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57200" indent="-457200">
              <a:buFont typeface="+mj-lt"/>
              <a:buAutoNum type="arabicPeriod"/>
            </a:pPr>
            <a:r>
              <a:rPr lang="en-US" dirty="0" smtClean="0">
                <a:hlinkClick r:id="rId2"/>
              </a:rPr>
              <a:t>https://sociology.cornell.edu/douglas-heckathorn</a:t>
            </a:r>
            <a:endParaRPr lang="en-US" dirty="0" smtClean="0"/>
          </a:p>
          <a:p>
            <a:pPr marL="457200" indent="-457200">
              <a:buFont typeface="+mj-lt"/>
              <a:buAutoNum type="arabicPeriod"/>
            </a:pPr>
            <a:r>
              <a:rPr lang="en-US" dirty="0" smtClean="0">
                <a:hlinkClick r:id="rId3"/>
              </a:rPr>
              <a:t>http://www.respondentdrivensampling.org</a:t>
            </a:r>
            <a:endParaRPr lang="en-US" dirty="0" smtClean="0"/>
          </a:p>
          <a:p>
            <a:pPr marL="457200" indent="-457200">
              <a:buFont typeface="+mj-lt"/>
              <a:buAutoNum type="arabicPeriod"/>
            </a:pPr>
            <a:r>
              <a:rPr lang="en-US" dirty="0" smtClean="0">
                <a:hlinkClick r:id="rId4"/>
              </a:rPr>
              <a:t>https://researchforevidence.fhi360.org/emojis-convey-language-why-not-sampling-lesson</a:t>
            </a:r>
            <a:endParaRPr lang="en-US" dirty="0" smtClean="0"/>
          </a:p>
          <a:p>
            <a:pPr marL="457200" indent="-457200">
              <a:buFont typeface="+mj-lt"/>
              <a:buAutoNum type="arabicPeriod"/>
            </a:pPr>
            <a:r>
              <a:rPr lang="en-US" dirty="0" smtClean="0">
                <a:hlinkClick r:id="rId5"/>
              </a:rPr>
              <a:t>https://www.sid.ir/fa/journal/ViewPaper.aspx?ID=319496</a:t>
            </a:r>
            <a:endParaRPr lang="en-US" dirty="0" smtClean="0"/>
          </a:p>
          <a:p>
            <a:pPr marL="457200" indent="-457200">
              <a:buFont typeface="+mj-lt"/>
              <a:buAutoNum type="arabicPeriod"/>
            </a:pPr>
            <a:r>
              <a:rPr lang="en-US" dirty="0" smtClean="0">
                <a:hlinkClick r:id="rId6"/>
              </a:rPr>
              <a:t>https://www.sid.ir/fa/journal/ViewPaper.aspx?ID=319260</a:t>
            </a:r>
            <a:endParaRPr lang="en-US" dirty="0" smtClean="0"/>
          </a:p>
          <a:p>
            <a:pPr marL="457200" indent="-457200">
              <a:buFont typeface="+mj-lt"/>
              <a:buAutoNum type="arabicPeriod"/>
            </a:pPr>
            <a:r>
              <a:rPr lang="en-US" dirty="0" smtClean="0">
                <a:hlinkClick r:id="rId7"/>
              </a:rPr>
              <a:t>https://www.sid.ir/fa/journal/ViewPaper.aspx?ID=305091</a:t>
            </a:r>
            <a:endParaRPr lang="en-US" dirty="0" smtClean="0"/>
          </a:p>
          <a:p>
            <a:pPr marL="457200" indent="-457200">
              <a:buFont typeface="+mj-lt"/>
              <a:buAutoNum type="arabicPeriod"/>
            </a:pPr>
            <a:r>
              <a:rPr lang="en-US" dirty="0" smtClean="0">
                <a:hlinkClick r:id="rId8"/>
              </a:rPr>
              <a:t>https://journals.sagepub.com/doi/pdf/10.4256/mio.2010.0017</a:t>
            </a:r>
            <a:endParaRPr lang="en-US" dirty="0" smtClean="0"/>
          </a:p>
          <a:p>
            <a:pPr marL="457200" indent="-457200">
              <a:buFont typeface="+mj-lt"/>
              <a:buAutoNum type="arabicPeriod"/>
            </a:pPr>
            <a:r>
              <a:rPr lang="en-US" dirty="0" smtClean="0">
                <a:hlinkClick r:id="rId9"/>
              </a:rPr>
              <a:t>https://www.jhsph.edu/departments/population-family-and-reproductive-health/_docs/seminar-2012-10-31-rds.pdf</a:t>
            </a:r>
            <a:endParaRPr lang="fa-IR" dirty="0" smtClean="0"/>
          </a:p>
          <a:p>
            <a:pPr marL="457200" indent="-457200">
              <a:buFont typeface="+mj-lt"/>
              <a:buAutoNum type="arabicPeriod"/>
            </a:pPr>
            <a:r>
              <a:rPr lang="en-US" dirty="0" smtClean="0">
                <a:hlinkClick r:id="rId10"/>
              </a:rPr>
              <a:t>http://hivhub.ir/wp-content/uploads/2018/07/Respondent-Driven-Sampling.pdf</a:t>
            </a:r>
            <a:endParaRPr lang="en-US" dirty="0" smtClean="0"/>
          </a:p>
          <a:p>
            <a:pPr marL="457200" indent="-457200">
              <a:buFont typeface="+mj-lt"/>
              <a:buAutoNum type="arabicPeriod"/>
            </a:pPr>
            <a:endParaRPr lang="en-US" dirty="0"/>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1654182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Respondent Driven Sampling</a:t>
            </a:r>
          </a:p>
        </p:txBody>
      </p:sp>
      <p:sp>
        <p:nvSpPr>
          <p:cNvPr id="3" name="Content Placeholder 2"/>
          <p:cNvSpPr>
            <a:spLocks noGrp="1"/>
          </p:cNvSpPr>
          <p:nvPr>
            <p:ph idx="1"/>
          </p:nvPr>
        </p:nvSpPr>
        <p:spPr/>
        <p:txBody>
          <a:bodyPr/>
          <a:lstStyle/>
          <a:p>
            <a:pPr marL="0" indent="0">
              <a:buNone/>
            </a:pPr>
            <a:r>
              <a:rPr lang="en-US" dirty="0"/>
              <a:t>Suitable for communities</a:t>
            </a:r>
            <a:r>
              <a:rPr lang="en-US" dirty="0" smtClean="0"/>
              <a:t>:</a:t>
            </a:r>
            <a:endParaRPr lang="fa-IR" dirty="0" smtClean="0"/>
          </a:p>
          <a:p>
            <a:r>
              <a:rPr lang="en-US" dirty="0"/>
              <a:t>Immigrants in a country</a:t>
            </a:r>
          </a:p>
          <a:p>
            <a:r>
              <a:rPr lang="en-US" dirty="0" smtClean="0"/>
              <a:t>Child labor</a:t>
            </a:r>
            <a:endParaRPr lang="en-US" dirty="0"/>
          </a:p>
          <a:p>
            <a:r>
              <a:rPr lang="en-US" dirty="0"/>
              <a:t>Drug users</a:t>
            </a:r>
          </a:p>
          <a:p>
            <a:r>
              <a:rPr lang="en-US" dirty="0"/>
              <a:t>People living with HIV</a:t>
            </a:r>
          </a:p>
          <a:p>
            <a:r>
              <a:rPr lang="en-US" dirty="0"/>
              <a:t>Jazz musicians</a:t>
            </a:r>
          </a:p>
        </p:txBody>
      </p:sp>
      <p:pic>
        <p:nvPicPr>
          <p:cNvPr id="4" name="Picture 3"/>
          <p:cNvPicPr>
            <a:picLocks noChangeAspect="1"/>
          </p:cNvPicPr>
          <p:nvPr/>
        </p:nvPicPr>
        <p:blipFill>
          <a:blip r:embed="rId2"/>
          <a:stretch>
            <a:fillRect/>
          </a:stretch>
        </p:blipFill>
        <p:spPr>
          <a:xfrm>
            <a:off x="7520590" y="2603500"/>
            <a:ext cx="3072650" cy="2042337"/>
          </a:xfrm>
          <a:prstGeom prst="rect">
            <a:avLst/>
          </a:prstGeom>
        </p:spPr>
      </p:pic>
      <p:pic>
        <p:nvPicPr>
          <p:cNvPr id="5" name="Picture 4"/>
          <p:cNvPicPr>
            <a:picLocks noChangeAspect="1"/>
          </p:cNvPicPr>
          <p:nvPr/>
        </p:nvPicPr>
        <p:blipFill>
          <a:blip r:embed="rId3"/>
          <a:stretch>
            <a:fillRect/>
          </a:stretch>
        </p:blipFill>
        <p:spPr>
          <a:xfrm>
            <a:off x="7520590" y="4768086"/>
            <a:ext cx="3072650" cy="1938696"/>
          </a:xfrm>
          <a:prstGeom prst="rect">
            <a:avLst/>
          </a:prstGeom>
        </p:spPr>
      </p:pic>
    </p:spTree>
    <p:extLst>
      <p:ext uri="{BB962C8B-B14F-4D97-AF65-F5344CB8AC3E}">
        <p14:creationId xmlns:p14="http://schemas.microsoft.com/office/powerpoint/2010/main" val="2362357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Respondent Driven Sampling</a:t>
            </a:r>
          </a:p>
        </p:txBody>
      </p:sp>
      <p:sp>
        <p:nvSpPr>
          <p:cNvPr id="3" name="Content Placeholder 2"/>
          <p:cNvSpPr>
            <a:spLocks noGrp="1"/>
          </p:cNvSpPr>
          <p:nvPr>
            <p:ph idx="1"/>
          </p:nvPr>
        </p:nvSpPr>
        <p:spPr/>
        <p:txBody>
          <a:bodyPr/>
          <a:lstStyle/>
          <a:p>
            <a:pPr marL="0" indent="0">
              <a:buNone/>
            </a:pPr>
            <a:r>
              <a:rPr lang="en-US" dirty="0"/>
              <a:t>Unsuitable for communities with known sampling </a:t>
            </a:r>
            <a:r>
              <a:rPr lang="en-US" dirty="0" smtClean="0"/>
              <a:t>frame:</a:t>
            </a:r>
          </a:p>
          <a:p>
            <a:r>
              <a:rPr lang="en-US" dirty="0"/>
              <a:t>Students </a:t>
            </a:r>
            <a:r>
              <a:rPr lang="en-US" dirty="0" smtClean="0"/>
              <a:t>in </a:t>
            </a:r>
            <a:r>
              <a:rPr lang="en-US" dirty="0"/>
              <a:t>a school</a:t>
            </a:r>
          </a:p>
          <a:p>
            <a:r>
              <a:rPr lang="en-US" dirty="0"/>
              <a:t>People who have received the flu vaccine.</a:t>
            </a:r>
          </a:p>
          <a:p>
            <a:r>
              <a:rPr lang="en-US" dirty="0"/>
              <a:t>Households below the poverty </a:t>
            </a:r>
            <a:r>
              <a:rPr lang="en-US" dirty="0" smtClean="0"/>
              <a:t>line</a:t>
            </a:r>
            <a:r>
              <a:rPr lang="fa-IR" dirty="0" smtClean="0"/>
              <a:t>)</a:t>
            </a:r>
            <a:r>
              <a:rPr lang="en-US" dirty="0"/>
              <a:t> Poverty </a:t>
            </a:r>
            <a:r>
              <a:rPr lang="en-US" dirty="0" smtClean="0"/>
              <a:t>threshold)</a:t>
            </a:r>
          </a:p>
          <a:p>
            <a:endParaRPr lang="en-US" dirty="0" smtClean="0"/>
          </a:p>
          <a:p>
            <a:pPr marL="0" indent="0">
              <a:buNone/>
            </a:pPr>
            <a:r>
              <a:rPr lang="en-US" dirty="0"/>
              <a:t>This sampling method consists of two parts: membership recruitment strategy and components analysis.</a:t>
            </a:r>
          </a:p>
        </p:txBody>
      </p:sp>
    </p:spTree>
    <p:extLst>
      <p:ext uri="{BB962C8B-B14F-4D97-AF65-F5344CB8AC3E}">
        <p14:creationId xmlns:p14="http://schemas.microsoft.com/office/powerpoint/2010/main" val="3172701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a:solidFill>
                  <a:schemeClr val="accent1">
                    <a:lumMod val="75000"/>
                  </a:schemeClr>
                </a:solidFill>
              </a:rPr>
              <a:t>Recruiter: </a:t>
            </a:r>
            <a:r>
              <a:rPr lang="en-US" dirty="0"/>
              <a:t>In the recruitment process, all sample members are recruits, because they can introduce and recruit another person to the project</a:t>
            </a:r>
            <a:r>
              <a:rPr lang="en-US" dirty="0" smtClean="0"/>
              <a:t>.</a:t>
            </a:r>
          </a:p>
          <a:p>
            <a:pPr>
              <a:buFont typeface="+mj-lt"/>
              <a:buAutoNum type="arabicPeriod"/>
            </a:pPr>
            <a:r>
              <a:rPr lang="en-US" dirty="0">
                <a:solidFill>
                  <a:schemeClr val="accent1">
                    <a:lumMod val="75000"/>
                  </a:schemeClr>
                </a:solidFill>
              </a:rPr>
              <a:t>Recruit</a:t>
            </a:r>
            <a:r>
              <a:rPr lang="en-US" dirty="0">
                <a:solidFill>
                  <a:schemeClr val="accent1">
                    <a:lumMod val="50000"/>
                  </a:schemeClr>
                </a:solidFill>
              </a:rPr>
              <a:t>:</a:t>
            </a:r>
            <a:r>
              <a:rPr lang="en-US" dirty="0">
                <a:solidFill>
                  <a:schemeClr val="tx1"/>
                </a:solidFill>
              </a:rPr>
              <a:t> </a:t>
            </a:r>
            <a:r>
              <a:rPr lang="en-US" dirty="0" smtClean="0"/>
              <a:t>In </a:t>
            </a:r>
            <a:r>
              <a:rPr lang="en-US" dirty="0"/>
              <a:t>the recruitment process, all sample members, except for the nuclei, which are introduced to the project by their member, are called members</a:t>
            </a:r>
            <a:r>
              <a:rPr lang="en-US" dirty="0" smtClean="0"/>
              <a:t>.</a:t>
            </a:r>
          </a:p>
          <a:p>
            <a:pPr>
              <a:buFont typeface="+mj-lt"/>
              <a:buAutoNum type="arabicPeriod"/>
            </a:pPr>
            <a:r>
              <a:rPr lang="en-US" dirty="0" smtClean="0">
                <a:solidFill>
                  <a:schemeClr val="accent1">
                    <a:lumMod val="75000"/>
                  </a:schemeClr>
                </a:solidFill>
              </a:rPr>
              <a:t>Seeds</a:t>
            </a:r>
            <a:r>
              <a:rPr lang="en-US" dirty="0">
                <a:solidFill>
                  <a:schemeClr val="accent1">
                    <a:lumMod val="75000"/>
                  </a:schemeClr>
                </a:solidFill>
              </a:rPr>
              <a:t>: </a:t>
            </a:r>
            <a:r>
              <a:rPr lang="en-US" dirty="0"/>
              <a:t>These are the prototypes that researchers randomly select from the statistical population, and the first stage of recruiting a responsive sampling scheme from them begins. In this sampling method, the number of cores is often between 3 and 15 and in many hard-to-reach communities, this number reaches 29 cores.</a:t>
            </a:r>
          </a:p>
          <a:p>
            <a:pPr>
              <a:buFont typeface="+mj-lt"/>
              <a:buAutoNum type="arabicPeriod"/>
            </a:pPr>
            <a:endParaRPr lang="en-US" dirty="0" smtClean="0">
              <a:solidFill>
                <a:schemeClr val="tx1"/>
              </a:solidFill>
            </a:endParaRPr>
          </a:p>
          <a:p>
            <a:pPr>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1143511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a:xfrm>
            <a:off x="1154954" y="2360023"/>
            <a:ext cx="9391125" cy="4258491"/>
          </a:xfrm>
        </p:spPr>
        <p:txBody>
          <a:bodyPr>
            <a:normAutofit/>
          </a:bodyPr>
          <a:lstStyle/>
          <a:p>
            <a:pPr>
              <a:buFont typeface="+mj-lt"/>
              <a:buAutoNum type="arabicPeriod" startAt="4"/>
            </a:pPr>
            <a:r>
              <a:rPr lang="en-US" dirty="0" smtClean="0">
                <a:solidFill>
                  <a:schemeClr val="accent1">
                    <a:lumMod val="75000"/>
                  </a:schemeClr>
                </a:solidFill>
              </a:rPr>
              <a:t>Formative </a:t>
            </a:r>
            <a:r>
              <a:rPr lang="en-US" dirty="0">
                <a:solidFill>
                  <a:schemeClr val="accent1">
                    <a:lumMod val="75000"/>
                  </a:schemeClr>
                </a:solidFill>
              </a:rPr>
              <a:t>Assessment : </a:t>
            </a:r>
            <a:r>
              <a:rPr lang="en-US" dirty="0"/>
              <a:t>It is an assessment that researchers make before conducting a quantitative interview with in-depth interviews, mapping, and observing the target population in order to gather the necessary information for the implementation of the project</a:t>
            </a:r>
            <a:r>
              <a:rPr lang="en-US" dirty="0" smtClean="0"/>
              <a:t>.</a:t>
            </a:r>
            <a:endParaRPr lang="fa-IR" dirty="0" smtClean="0"/>
          </a:p>
          <a:p>
            <a:pPr>
              <a:buFont typeface="+mj-lt"/>
              <a:buAutoNum type="arabicPeriod" startAt="4"/>
            </a:pPr>
            <a:r>
              <a:rPr lang="en-US" dirty="0">
                <a:solidFill>
                  <a:schemeClr val="accent1">
                    <a:lumMod val="75000"/>
                  </a:schemeClr>
                </a:solidFill>
              </a:rPr>
              <a:t>Social </a:t>
            </a:r>
            <a:r>
              <a:rPr lang="en-US" dirty="0" smtClean="0">
                <a:solidFill>
                  <a:schemeClr val="accent1">
                    <a:lumMod val="75000"/>
                  </a:schemeClr>
                </a:solidFill>
              </a:rPr>
              <a:t>Networks</a:t>
            </a:r>
            <a:r>
              <a:rPr lang="en-US" dirty="0">
                <a:solidFill>
                  <a:schemeClr val="accent1">
                    <a:lumMod val="75000"/>
                  </a:schemeClr>
                </a:solidFill>
              </a:rPr>
              <a:t>: </a:t>
            </a:r>
            <a:r>
              <a:rPr lang="en-US" dirty="0"/>
              <a:t>Social network is a social structure of people who are connected through one or two factors of dependence such as type of work, drug addiction, friendship, kinship, having similar interests, etc</a:t>
            </a:r>
            <a:r>
              <a:rPr lang="en-US" dirty="0" smtClean="0"/>
              <a:t>.</a:t>
            </a:r>
            <a:endParaRPr lang="fa-IR" dirty="0" smtClean="0"/>
          </a:p>
          <a:p>
            <a:pPr>
              <a:buFont typeface="+mj-lt"/>
              <a:buAutoNum type="arabicPeriod" startAt="4"/>
            </a:pPr>
            <a:r>
              <a:rPr lang="en-US" dirty="0">
                <a:solidFill>
                  <a:schemeClr val="accent1">
                    <a:lumMod val="75000"/>
                  </a:schemeClr>
                </a:solidFill>
              </a:rPr>
              <a:t>Degree or size of social </a:t>
            </a:r>
            <a:r>
              <a:rPr lang="en-US" dirty="0" smtClean="0">
                <a:solidFill>
                  <a:schemeClr val="accent1">
                    <a:lumMod val="75000"/>
                  </a:schemeClr>
                </a:solidFill>
              </a:rPr>
              <a:t>network</a:t>
            </a:r>
            <a:r>
              <a:rPr lang="en-US" dirty="0">
                <a:solidFill>
                  <a:schemeClr val="accent1">
                    <a:lumMod val="75000"/>
                  </a:schemeClr>
                </a:solidFill>
              </a:rPr>
              <a:t>: </a:t>
            </a:r>
            <a:r>
              <a:rPr lang="en-US" dirty="0"/>
              <a:t>This size is obtained by asking each participant about the number of people who are eligible to participate in the project and have seen these people in the time period specified in the project</a:t>
            </a:r>
            <a:r>
              <a:rPr lang="en-US" dirty="0" smtClean="0"/>
              <a:t>.</a:t>
            </a:r>
          </a:p>
          <a:p>
            <a:pPr>
              <a:buFont typeface="+mj-lt"/>
              <a:buAutoNum type="arabicPeriod" startAt="4"/>
            </a:pPr>
            <a:endParaRPr lang="en-US" dirty="0" smtClean="0"/>
          </a:p>
          <a:p>
            <a:pPr>
              <a:buFont typeface="Wingdings" panose="05000000000000000000" pitchFamily="2" charset="2"/>
              <a:buChar char="v"/>
            </a:pPr>
            <a:r>
              <a:rPr lang="en-US" dirty="0"/>
              <a:t>The probability of selection for each participant is proportional to that person's degree.</a:t>
            </a:r>
          </a:p>
        </p:txBody>
      </p:sp>
    </p:spTree>
    <p:extLst>
      <p:ext uri="{BB962C8B-B14F-4D97-AF65-F5344CB8AC3E}">
        <p14:creationId xmlns:p14="http://schemas.microsoft.com/office/powerpoint/2010/main" val="2066885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a:xfrm>
            <a:off x="1154953" y="2325189"/>
            <a:ext cx="10140063" cy="3971108"/>
          </a:xfrm>
        </p:spPr>
        <p:txBody>
          <a:bodyPr/>
          <a:lstStyle/>
          <a:p>
            <a:pPr>
              <a:buFont typeface="+mj-lt"/>
              <a:buAutoNum type="arabicPeriod" startAt="7"/>
            </a:pPr>
            <a:r>
              <a:rPr lang="en-US" dirty="0" smtClean="0">
                <a:solidFill>
                  <a:schemeClr val="accent1">
                    <a:lumMod val="75000"/>
                  </a:schemeClr>
                </a:solidFill>
              </a:rPr>
              <a:t>Coupon</a:t>
            </a:r>
            <a:r>
              <a:rPr lang="en-US" dirty="0">
                <a:solidFill>
                  <a:schemeClr val="accent1">
                    <a:lumMod val="75000"/>
                  </a:schemeClr>
                </a:solidFill>
              </a:rPr>
              <a:t>: </a:t>
            </a:r>
            <a:r>
              <a:rPr lang="en-US" dirty="0"/>
              <a:t>Coupons are </a:t>
            </a:r>
            <a:r>
              <a:rPr lang="en-US" dirty="0" smtClean="0"/>
              <a:t>,in fact, </a:t>
            </a:r>
            <a:r>
              <a:rPr lang="en-US" dirty="0"/>
              <a:t>the quota of each person to join their counterparts in the plan, in which method often three coupons are delivered to each member. Coupons contain information about the design, working time and location of the survey staff, linking the recruiter and the member by assigning a unique identification number, assisting in the recruitment process and managing the allocation of incentives</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479628" y="4130354"/>
            <a:ext cx="4962574" cy="2810500"/>
          </a:xfrm>
          <a:prstGeom prst="rect">
            <a:avLst/>
          </a:prstGeom>
        </p:spPr>
      </p:pic>
      <p:pic>
        <p:nvPicPr>
          <p:cNvPr id="5" name="Picture 4"/>
          <p:cNvPicPr>
            <a:picLocks noChangeAspect="1"/>
          </p:cNvPicPr>
          <p:nvPr/>
        </p:nvPicPr>
        <p:blipFill>
          <a:blip r:embed="rId3"/>
          <a:stretch>
            <a:fillRect/>
          </a:stretch>
        </p:blipFill>
        <p:spPr>
          <a:xfrm>
            <a:off x="6590744" y="4118161"/>
            <a:ext cx="4359018" cy="2822693"/>
          </a:xfrm>
          <a:prstGeom prst="rect">
            <a:avLst/>
          </a:prstGeom>
        </p:spPr>
      </p:pic>
    </p:spTree>
    <p:extLst>
      <p:ext uri="{BB962C8B-B14F-4D97-AF65-F5344CB8AC3E}">
        <p14:creationId xmlns:p14="http://schemas.microsoft.com/office/powerpoint/2010/main" val="3899489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a:xfrm>
            <a:off x="1154954" y="2603500"/>
            <a:ext cx="9243080" cy="3640546"/>
          </a:xfrm>
        </p:spPr>
        <p:txBody>
          <a:bodyPr/>
          <a:lstStyle/>
          <a:p>
            <a:pPr>
              <a:buFont typeface="+mj-lt"/>
              <a:buAutoNum type="arabicPeriod" startAt="8"/>
            </a:pPr>
            <a:r>
              <a:rPr lang="en-US" dirty="0" smtClean="0">
                <a:solidFill>
                  <a:schemeClr val="accent1">
                    <a:lumMod val="75000"/>
                  </a:schemeClr>
                </a:solidFill>
              </a:rPr>
              <a:t>Incentives</a:t>
            </a:r>
            <a:r>
              <a:rPr lang="en-US" dirty="0">
                <a:solidFill>
                  <a:schemeClr val="accent1">
                    <a:lumMod val="75000"/>
                  </a:schemeClr>
                </a:solidFill>
              </a:rPr>
              <a:t>: </a:t>
            </a:r>
            <a:r>
              <a:rPr lang="en-US" dirty="0"/>
              <a:t>Incentives in </a:t>
            </a:r>
            <a:r>
              <a:rPr lang="en-US" dirty="0" smtClean="0"/>
              <a:t>RDS are </a:t>
            </a:r>
            <a:r>
              <a:rPr lang="en-US" dirty="0"/>
              <a:t>a reward for respecting the time and effort that </a:t>
            </a:r>
            <a:r>
              <a:rPr lang="en-US" dirty="0" smtClean="0"/>
              <a:t>participants </a:t>
            </a:r>
            <a:r>
              <a:rPr lang="en-US" dirty="0"/>
              <a:t>devote to recruiting and participating in the </a:t>
            </a:r>
            <a:r>
              <a:rPr lang="en-US" dirty="0" err="1" smtClean="0"/>
              <a:t>project.There</a:t>
            </a:r>
            <a:r>
              <a:rPr lang="en-US" dirty="0" smtClean="0"/>
              <a:t> </a:t>
            </a:r>
            <a:r>
              <a:rPr lang="en-US" dirty="0"/>
              <a:t>are two types of incentives</a:t>
            </a:r>
            <a:r>
              <a:rPr lang="en-US" dirty="0" smtClean="0"/>
              <a:t>:</a:t>
            </a:r>
          </a:p>
          <a:p>
            <a:pPr>
              <a:buFont typeface="+mj-lt"/>
              <a:buAutoNum type="alphaLcPeriod"/>
            </a:pPr>
            <a:r>
              <a:rPr lang="en-US" dirty="0">
                <a:solidFill>
                  <a:schemeClr val="accent1">
                    <a:lumMod val="75000"/>
                  </a:schemeClr>
                </a:solidFill>
              </a:rPr>
              <a:t>Primary incentive: </a:t>
            </a:r>
            <a:r>
              <a:rPr lang="en-US" dirty="0"/>
              <a:t>Incentives paid to the participant for participating in the sampling</a:t>
            </a:r>
            <a:r>
              <a:rPr lang="en-US" dirty="0" smtClean="0"/>
              <a:t>.</a:t>
            </a:r>
          </a:p>
          <a:p>
            <a:pPr>
              <a:buFont typeface="+mj-lt"/>
              <a:buAutoNum type="alphaLcPeriod"/>
            </a:pPr>
            <a:r>
              <a:rPr lang="en-US" dirty="0">
                <a:solidFill>
                  <a:schemeClr val="accent1">
                    <a:lumMod val="75000"/>
                  </a:schemeClr>
                </a:solidFill>
              </a:rPr>
              <a:t>Secondary incentive: </a:t>
            </a:r>
            <a:r>
              <a:rPr lang="en-US" dirty="0"/>
              <a:t>It is another incentive that the recruiter receives after joining the peers to participate in the project</a:t>
            </a:r>
            <a:r>
              <a:rPr lang="en-US" dirty="0" smtClean="0"/>
              <a:t>.</a:t>
            </a:r>
          </a:p>
          <a:p>
            <a:pPr marL="0" indent="0">
              <a:buNone/>
            </a:pPr>
            <a:r>
              <a:rPr lang="en-US" dirty="0"/>
              <a:t>incentives such as food, clothing, etc. can be paid to the participants in </a:t>
            </a:r>
            <a:r>
              <a:rPr lang="en-US"/>
              <a:t>the </a:t>
            </a:r>
            <a:r>
              <a:rPr lang="en-US" smtClean="0"/>
              <a:t>project.</a:t>
            </a:r>
            <a:endParaRPr lang="en-US" dirty="0"/>
          </a:p>
        </p:txBody>
      </p:sp>
      <p:pic>
        <p:nvPicPr>
          <p:cNvPr id="4" name="Picture 3"/>
          <p:cNvPicPr>
            <a:picLocks noChangeAspect="1"/>
          </p:cNvPicPr>
          <p:nvPr/>
        </p:nvPicPr>
        <p:blipFill>
          <a:blip r:embed="rId2"/>
          <a:stretch>
            <a:fillRect/>
          </a:stretch>
        </p:blipFill>
        <p:spPr>
          <a:xfrm>
            <a:off x="8831478" y="5347778"/>
            <a:ext cx="3360522" cy="1584246"/>
          </a:xfrm>
          <a:prstGeom prst="rect">
            <a:avLst/>
          </a:prstGeom>
        </p:spPr>
      </p:pic>
    </p:spTree>
    <p:extLst>
      <p:ext uri="{BB962C8B-B14F-4D97-AF65-F5344CB8AC3E}">
        <p14:creationId xmlns:p14="http://schemas.microsoft.com/office/powerpoint/2010/main" val="2013301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764</TotalTime>
  <Words>2513</Words>
  <Application>Microsoft Office PowerPoint</Application>
  <PresentationFormat>Widescreen</PresentationFormat>
  <Paragraphs>160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Wingdings</vt:lpstr>
      <vt:lpstr>Wingdings 3</vt:lpstr>
      <vt:lpstr>Ion Boardroom</vt:lpstr>
      <vt:lpstr>Paper: RESPONDENT DRIVEN SAMPLING: A NEW APPROACH TO SAMPLING RARE AND HIDDEN DISEASES Author(s): Arezoo Bagheri    </vt:lpstr>
      <vt:lpstr>Introduction</vt:lpstr>
      <vt:lpstr>What is Respondent Driven Sampling?</vt:lpstr>
      <vt:lpstr>Respondent Driven Sampling</vt:lpstr>
      <vt:lpstr>Respondent Driven Sampling</vt:lpstr>
      <vt:lpstr>Definitions:</vt:lpstr>
      <vt:lpstr>Definitions:</vt:lpstr>
      <vt:lpstr>Definitions:</vt:lpstr>
      <vt:lpstr>Definitions:</vt:lpstr>
      <vt:lpstr>Definitions:</vt:lpstr>
      <vt:lpstr>Recruitment steps in RDS method:</vt:lpstr>
      <vt:lpstr>Recruitment steps in RDS method:</vt:lpstr>
      <vt:lpstr>Recruitment steps in RDS method:</vt:lpstr>
      <vt:lpstr>The purpose of RDS:</vt:lpstr>
      <vt:lpstr>How to choose the sample size?</vt:lpstr>
      <vt:lpstr>How to choose the sample size?</vt:lpstr>
      <vt:lpstr>Software:</vt:lpstr>
      <vt:lpstr>Hurwits-hansen estimator:</vt:lpstr>
      <vt:lpstr>Hurwits-hansen estimator:</vt:lpstr>
      <vt:lpstr>Hurwits-hansen estimator:</vt:lpstr>
      <vt:lpstr>Markov equilibrium:</vt:lpstr>
      <vt:lpstr>Markov equilibrium:</vt:lpstr>
      <vt:lpstr>Implementation of RDS method in Iran:</vt:lpstr>
      <vt:lpstr>Implementation of RDS method in Iran:</vt:lpstr>
      <vt:lpstr>Implementation of RDS method in Iran:</vt:lpstr>
      <vt:lpstr>Implementation of RDS method in Iran:</vt:lpstr>
      <vt:lpstr>Implementation of RDS method in Iran:</vt:lpstr>
      <vt:lpstr>Implementation of RDS method in Iran:</vt:lpstr>
      <vt:lpstr>Implementation of RDS method in Iran:</vt:lpstr>
      <vt:lpstr>Comparison of advantages and disadvantages of sampling methods for hidden communities:</vt:lpstr>
      <vt:lpstr>Advantages of RDS compared to other methods:</vt:lpstr>
      <vt:lpstr>Conclusion:</vt:lpstr>
      <vt:lpstr>Other articles: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40</cp:revision>
  <dcterms:created xsi:type="dcterms:W3CDTF">2021-11-06T10:00:32Z</dcterms:created>
  <dcterms:modified xsi:type="dcterms:W3CDTF">2021-11-08T14:34:56Z</dcterms:modified>
</cp:coreProperties>
</file>