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71" r:id="rId10"/>
    <p:sldId id="272" r:id="rId11"/>
    <p:sldId id="262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989-9319-0935-FBD0-F487A4D82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D98E7-BFA4-480C-22A9-81881C701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D434-F16B-A566-76A9-9A216CD1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11E5-EA13-7F01-46E9-1FBD7FF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D9A1-6D3B-AC7F-7502-E300B6AF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DF25-D025-857A-DE30-DE174199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4EBB7-F657-B8B1-DA69-2F1260DC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959F-13EB-D406-C25E-55BD47A0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AD73-CD00-CC65-E080-2669DD87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70F2-662A-129C-2BA7-12F64DC3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E6617-4F76-4940-8FB2-D42FA7E98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E15CF-A1B8-BA55-E4A1-D0E51E2AD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49CC2-D33D-F806-C192-014FEA7E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A59D-2258-5C24-3D98-403477D2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9FA7-A952-105B-42CA-63BB0F9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AEE0-0914-E8F8-7DCD-F49F7091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AA052-503C-8657-2BD2-3303E663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5989-4504-0D42-2BDA-E48B37D1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0961-89D1-4809-CB10-40881BFE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BDB8-2B88-F8E3-FB7D-CC7910CB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95CC-E0BA-778B-707D-0C44CC75D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1DC78-A9EB-52A6-E154-0DBA03598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E1A9-ACEB-5E2B-2990-6DC0C512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7DAF-C1EF-71A0-24AF-A0FDE91E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5DE61-36B7-5497-B8F9-49A22735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1E95-136F-74BF-A282-1BC7222C1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D71D-B3DA-723B-F73A-32C44F2BE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B022-5D07-8AD5-19ED-70920E61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44918-A7B9-686D-2B0B-ACCCD8BC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F4A4-C13C-389E-F9CC-B127EA2C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03D6E-82C2-6615-4466-C24B8302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E081-804D-94D9-62AF-211B74B1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BAE7-2089-8AA2-72AD-B71DBBF9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C601D-61F2-5F78-7CD9-2FF56D9B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5F0D2-FED0-A30C-5D57-55B9B976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1F11E-487D-94C4-5A0A-04AF15D3F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CC2F7-1215-02DF-CA61-FC48DD4A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086C7-468A-AC48-8C3B-D9BB0FB2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53686-A1D5-8A1B-13C2-44734995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E969-8D2E-D951-C955-DC14CF40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E1DC9-3971-2C70-E104-0E3E2015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0F879-BEDB-53F4-22EC-FCFA1BC0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2D7E1-0A99-A194-8A4B-B4BA150C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3154B-B8F2-4129-7104-D775BA66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01573-C02E-D358-C6FB-9D7B7167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C7153-34C1-19F6-3291-3815D8E6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C97A-E662-E11E-E6BD-31A3853A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4CED-A6C0-DFB8-1E95-20B99C54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24CF-7D3C-FEB4-150D-DFFA457E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42CB-7662-B2E4-B780-644A4D81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7CB02-2CD6-B682-0840-952846B3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D5419-88AA-5201-F267-E15E5752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B21B-21FE-D769-4CF5-200C16F8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BF604-1D6A-007C-4A61-1D02D324F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BC67F-1C79-FE90-E85D-7B912FFFD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50649-F821-13A9-9F4E-5C1EC323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B3CB-1C24-1B17-1B3F-06D8FE2A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72044-A7EA-F5C5-7B77-FA3606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5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FCB5F-9CB4-2009-EBA0-1C0438C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D1140-0EA1-72F1-C0AD-F7789E59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4489-329C-007B-46CB-BF047BF53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DF0AA-1084-6641-AD51-D36F48071C0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8BD7-8E46-DFC4-9437-FD7FBD761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B85C-987D-5502-C8F9-602BB526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DF576-2AB4-C245-A4F7-2F44F59E2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jpeg" /><Relationship Id="rId5" Type="http://schemas.openxmlformats.org/officeDocument/2006/relationships/image" Target="../media/image16.jpeg" /><Relationship Id="rId4" Type="http://schemas.openxmlformats.org/officeDocument/2006/relationships/image" Target="../media/image15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jpeg" /><Relationship Id="rId4" Type="http://schemas.openxmlformats.org/officeDocument/2006/relationships/image" Target="../media/image19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8FB8C-4541-45A0-8CFC-62D9E70CD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9" y="0"/>
            <a:ext cx="120778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987FF-E137-FC5B-4DF1-2F7F46708C79}"/>
              </a:ext>
            </a:extLst>
          </p:cNvPr>
          <p:cNvSpPr txBox="1"/>
          <p:nvPr/>
        </p:nvSpPr>
        <p:spPr>
          <a:xfrm>
            <a:off x="365343" y="2705725"/>
            <a:ext cx="1176958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400" b="1" dirty="0">
                <a:latin typeface="Algerian" pitchFamily="82" charset="0"/>
                <a:ea typeface="Algerian" panose="02000000000000000000" pitchFamily="2" charset="0"/>
              </a:rPr>
              <a:t>TITLE –  SOIL  NUTRIENTS MONITING AND MANAGEMENT </a:t>
            </a:r>
            <a:endParaRPr lang="en-US" sz="4400" b="1" dirty="0">
              <a:latin typeface="Algerian" pitchFamily="82" charset="0"/>
              <a:ea typeface="Algerian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63EA5-C167-44D1-916B-E5F031610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22" y="110190"/>
            <a:ext cx="2191208" cy="155461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324F3-9EB2-6E9D-028E-C0FD2A752F7E}"/>
              </a:ext>
            </a:extLst>
          </p:cNvPr>
          <p:cNvSpPr txBox="1"/>
          <p:nvPr/>
        </p:nvSpPr>
        <p:spPr>
          <a:xfrm>
            <a:off x="5179529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0D6237-13A9-9E7E-34DD-BB449C4F7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3" y="341366"/>
            <a:ext cx="2279953" cy="13234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6BBCC-E2E7-98B2-D88C-EA837B3DD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16825"/>
            <a:ext cx="1441174" cy="14411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B2297-AAFF-91D9-268D-D3C1E8ADCCEF}"/>
              </a:ext>
            </a:extLst>
          </p:cNvPr>
          <p:cNvSpPr txBox="1"/>
          <p:nvPr/>
        </p:nvSpPr>
        <p:spPr>
          <a:xfrm>
            <a:off x="1050107" y="6137412"/>
            <a:ext cx="436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Algerian" pitchFamily="82" charset="0"/>
              </a:rPr>
              <a:t>By   TEAM  -  AVENGERS </a:t>
            </a:r>
            <a:endParaRPr lang="en-US" sz="24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3983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8B2FE5-E06E-B2C4-AD98-3F4B16E2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"/>
            <a:ext cx="12202099" cy="6852329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0408E4A-D5DF-129B-731E-2D5A14CFA4D3}"/>
              </a:ext>
            </a:extLst>
          </p:cNvPr>
          <p:cNvSpPr/>
          <p:nvPr/>
        </p:nvSpPr>
        <p:spPr>
          <a:xfrm>
            <a:off x="3396696" y="406112"/>
            <a:ext cx="4815509" cy="87355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8AEF6-0B6D-9036-F034-36C321F5AF42}"/>
              </a:ext>
            </a:extLst>
          </p:cNvPr>
          <p:cNvSpPr txBox="1"/>
          <p:nvPr/>
        </p:nvSpPr>
        <p:spPr>
          <a:xfrm>
            <a:off x="3483664" y="530360"/>
            <a:ext cx="46167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latin typeface="Algerian" pitchFamily="82" charset="0"/>
              </a:rPr>
              <a:t>FARM -PA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2B3D-6125-3897-6DA2-6182C9D66B0A}"/>
              </a:ext>
            </a:extLst>
          </p:cNvPr>
          <p:cNvSpPr txBox="1"/>
          <p:nvPr/>
        </p:nvSpPr>
        <p:spPr>
          <a:xfrm>
            <a:off x="5185741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4EB24-A7FA-00E0-F581-00F34F3D395C}"/>
              </a:ext>
            </a:extLst>
          </p:cNvPr>
          <p:cNvSpPr txBox="1"/>
          <p:nvPr/>
        </p:nvSpPr>
        <p:spPr>
          <a:xfrm>
            <a:off x="3319788" y="6251833"/>
            <a:ext cx="534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Algerian" pitchFamily="82" charset="0"/>
              </a:rPr>
              <a:t>USER INTERFACE OF THE APPLICATION </a:t>
            </a:r>
            <a:endParaRPr lang="en-US" sz="2000" b="1" dirty="0">
              <a:latin typeface="Algerian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68CC6-E263-5F56-BA8D-EE3B0C5CD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5" y="1448636"/>
            <a:ext cx="3249532" cy="459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EE241-7CF6-1E87-32EF-AB5C6820C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23" y="1568043"/>
            <a:ext cx="5349738" cy="43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6F805-5758-EBA4-3648-6A17E613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267AA5-3A7F-F584-CF60-26E3B7261FF6}"/>
              </a:ext>
            </a:extLst>
          </p:cNvPr>
          <p:cNvSpPr txBox="1"/>
          <p:nvPr/>
        </p:nvSpPr>
        <p:spPr>
          <a:xfrm>
            <a:off x="1387337" y="477078"/>
            <a:ext cx="941732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latin typeface="Algerian" pitchFamily="82" charset="0"/>
              </a:rPr>
              <a:t>BENIFITS OF USING OUR PROJECT 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856AC-26B0-5F59-10CB-F4AF50028BFB}"/>
              </a:ext>
            </a:extLst>
          </p:cNvPr>
          <p:cNvSpPr txBox="1"/>
          <p:nvPr/>
        </p:nvSpPr>
        <p:spPr>
          <a:xfrm>
            <a:off x="463826" y="1076979"/>
            <a:ext cx="11728174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IN" sz="2400" b="1" dirty="0">
                <a:latin typeface="Algerian" pitchFamily="82" charset="0"/>
              </a:rPr>
              <a:t>
1. Better Crop Growth – Ensures plants get the right nutrients and water.
2. Efficient Fertilizer Use – Reduces waste and saves cost.
3. Smart Irrigation – Prevents over- or under-watering.
4. Healthy Soil – Maintains long-term fertility and balance.
5. Higher Yield – Improves productivity and crop quality.
6. Environmental Protection – Reduces pollution and supports sustainability.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7A6F9-23A6-4CB5-4611-6C4CB4C54933}"/>
              </a:ext>
            </a:extLst>
          </p:cNvPr>
          <p:cNvSpPr txBox="1"/>
          <p:nvPr/>
        </p:nvSpPr>
        <p:spPr>
          <a:xfrm>
            <a:off x="5179529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071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6F805-5758-EBA4-3648-6A17E613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9068A-34FD-35CB-F182-AD9C2D3A47EF}"/>
              </a:ext>
            </a:extLst>
          </p:cNvPr>
          <p:cNvSpPr txBox="1"/>
          <p:nvPr/>
        </p:nvSpPr>
        <p:spPr>
          <a:xfrm rot="10800000" flipV="1">
            <a:off x="3144699" y="399186"/>
            <a:ext cx="590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lgerian" pitchFamily="82" charset="0"/>
              </a:rPr>
              <a:t>USE CASES 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522A5-D51C-4423-22BC-3ECD3A5D12D1}"/>
              </a:ext>
            </a:extLst>
          </p:cNvPr>
          <p:cNvSpPr txBox="1"/>
          <p:nvPr/>
        </p:nvSpPr>
        <p:spPr>
          <a:xfrm>
            <a:off x="5179529" y="2514600"/>
            <a:ext cx="6151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  <a:p>
            <a:pPr algn="l"/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A9A46-F573-2C12-6582-80A99D2CCFDC}"/>
              </a:ext>
            </a:extLst>
          </p:cNvPr>
          <p:cNvSpPr txBox="1"/>
          <p:nvPr/>
        </p:nvSpPr>
        <p:spPr>
          <a:xfrm>
            <a:off x="1010479" y="1536174"/>
            <a:ext cx="11330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Algerian" pitchFamily="82" charset="0"/>
              </a:rPr>
              <a:t>1. Check soil nutrients – Measures NPK (Nitrogen, Phosphorus, Potassium) in real-time.
2. Monitor soil moisture – Helps avoid overwatering or </a:t>
            </a:r>
            <a:r>
              <a:rPr lang="en-IN" sz="2400" b="1" dirty="0" err="1">
                <a:latin typeface="Algerian" pitchFamily="82" charset="0"/>
              </a:rPr>
              <a:t>underwatering</a:t>
            </a:r>
            <a:r>
              <a:rPr lang="en-IN" sz="2400" b="1" dirty="0">
                <a:latin typeface="Algerian" pitchFamily="82" charset="0"/>
              </a:rPr>
              <a:t>.
3. Suggest best crops – Recommends crops based on soil condition.
4. Send alerts – Notifies farmers when nutrients or moisture are too low or too high.</a:t>
            </a:r>
            <a:endParaRPr lang="en-US" sz="2400" b="1" dirty="0">
              <a:latin typeface="Algerian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762E91-F9CF-751A-A283-CAF672055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81348"/>
            <a:ext cx="1441174" cy="14282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89615-D743-5210-0CC5-D7564A674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189" y="-70548"/>
            <a:ext cx="1720840" cy="17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63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6F805-5758-EBA4-3648-6A17E613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76932B-7A8F-FEDC-F970-6BA89AD30517}"/>
              </a:ext>
            </a:extLst>
          </p:cNvPr>
          <p:cNvSpPr txBox="1"/>
          <p:nvPr/>
        </p:nvSpPr>
        <p:spPr>
          <a:xfrm>
            <a:off x="0" y="2204003"/>
            <a:ext cx="3566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6600" b="1" dirty="0">
                <a:latin typeface="Algerian" pitchFamily="82" charset="0"/>
              </a:rPr>
              <a:t>DRAW BACK </a:t>
            </a:r>
            <a:endParaRPr lang="en-US" sz="6600" b="1" dirty="0">
              <a:latin typeface="Algerian" pitchFamily="8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03CDF2-767C-D88A-A2B3-EBD0DE42FC4B}"/>
              </a:ext>
            </a:extLst>
          </p:cNvPr>
          <p:cNvSpPr/>
          <p:nvPr/>
        </p:nvSpPr>
        <p:spPr>
          <a:xfrm>
            <a:off x="3566905" y="301378"/>
            <a:ext cx="8384691" cy="5928908"/>
          </a:xfrm>
          <a:prstGeom prst="roundRect">
            <a:avLst>
              <a:gd name="adj" fmla="val 6966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B866F-8896-BA79-CB6A-EE5719C75706}"/>
              </a:ext>
            </a:extLst>
          </p:cNvPr>
          <p:cNvSpPr txBox="1"/>
          <p:nvPr/>
        </p:nvSpPr>
        <p:spPr>
          <a:xfrm>
            <a:off x="4038287" y="627714"/>
            <a:ext cx="76277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Algerian" pitchFamily="82" charset="0"/>
                <a:ea typeface="Aharoni" panose="02000000000000000000" pitchFamily="2" charset="0"/>
              </a:rPr>
              <a:t>1. Expensive Setup – High cost for devices and installation.
2. Poor Internet – Hard to use in areas with weak connectivity.
3. Sensor Issues – Sensors need regular care and calibration.
4. Too Much Data – Hard for farmers to understand all the data.
5. Power Problems – Needs constant power, tough in remote areas.</a:t>
            </a:r>
            <a:endParaRPr lang="en-US" sz="2400" b="1" dirty="0">
              <a:latin typeface="Algerian" pitchFamily="82" charset="0"/>
              <a:ea typeface="Aharoni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B4065-156F-4005-69DD-3BD6AC163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23545" flipH="1" flipV="1">
            <a:off x="-114593" y="5679456"/>
            <a:ext cx="1281078" cy="12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68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6F805-5758-EBA4-3648-6A17E613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FB162-09EC-4B07-37C2-D6701D4C8F84}"/>
              </a:ext>
            </a:extLst>
          </p:cNvPr>
          <p:cNvSpPr txBox="1"/>
          <p:nvPr/>
        </p:nvSpPr>
        <p:spPr>
          <a:xfrm>
            <a:off x="5179529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498A0-E49C-47DA-9A04-CEC4A79BFF13}"/>
              </a:ext>
            </a:extLst>
          </p:cNvPr>
          <p:cNvSpPr txBox="1"/>
          <p:nvPr/>
        </p:nvSpPr>
        <p:spPr>
          <a:xfrm>
            <a:off x="3478075" y="385359"/>
            <a:ext cx="580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latin typeface="Algerian" pitchFamily="82" charset="0"/>
              </a:rPr>
              <a:t>Future  Improvements</a:t>
            </a:r>
            <a:endParaRPr lang="en-US" sz="3200" b="1" dirty="0">
              <a:latin typeface="Algerian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43CBD-453B-5857-B6EA-A6C5161AAED5}"/>
              </a:ext>
            </a:extLst>
          </p:cNvPr>
          <p:cNvSpPr txBox="1"/>
          <p:nvPr/>
        </p:nvSpPr>
        <p:spPr>
          <a:xfrm>
            <a:off x="571501" y="1561205"/>
            <a:ext cx="11864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latin typeface="Algerian" pitchFamily="82" charset="0"/>
              </a:rPr>
              <a:t>Cloud Monitoring: Access soil data remotely via the internet.</a:t>
            </a:r>
          </a:p>
          <a:p>
            <a:pPr marL="342900" indent="-342900">
              <a:buAutoNum type="arabicPeriod"/>
            </a:pPr>
            <a:endParaRPr lang="en-IN" sz="2400" b="1" dirty="0">
              <a:latin typeface="Algerian" pitchFamily="82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lgerian" pitchFamily="82" charset="0"/>
              </a:rPr>
              <a:t>Weather Integration: Adjust irrigation based on weather forecasts.</a:t>
            </a:r>
          </a:p>
          <a:p>
            <a:pPr marL="342900" indent="-342900">
              <a:buAutoNum type="arabicPeriod"/>
            </a:pPr>
            <a:endParaRPr lang="en-IN" sz="2400" b="1" dirty="0">
              <a:latin typeface="Algerian" pitchFamily="82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lgerian" pitchFamily="82" charset="0"/>
              </a:rPr>
              <a:t>Web Dashboard: Let experts view and </a:t>
            </a:r>
            <a:r>
              <a:rPr lang="en-IN" sz="2400" b="1" dirty="0" err="1">
                <a:latin typeface="Algerian" pitchFamily="82" charset="0"/>
              </a:rPr>
              <a:t>analyze</a:t>
            </a:r>
            <a:r>
              <a:rPr lang="en-IN" sz="2400" b="1" dirty="0">
                <a:latin typeface="Algerian" pitchFamily="82" charset="0"/>
              </a:rPr>
              <a:t> data online.</a:t>
            </a:r>
          </a:p>
          <a:p>
            <a:pPr marL="342900" indent="-342900">
              <a:buAutoNum type="arabicPeriod"/>
            </a:pPr>
            <a:endParaRPr lang="en-IN" sz="2400" b="1" dirty="0">
              <a:latin typeface="Algerian" pitchFamily="82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lgerian" pitchFamily="82" charset="0"/>
              </a:rPr>
              <a:t>Weather Integration: Adjust irrigation based on weather forecasts.</a:t>
            </a:r>
          </a:p>
          <a:p>
            <a:pPr marL="342900" indent="-342900">
              <a:buAutoNum type="arabicPeriod"/>
            </a:pPr>
            <a:endParaRPr lang="en-IN" sz="2400" b="1" dirty="0">
              <a:latin typeface="Algerian" pitchFamily="82" charset="0"/>
            </a:endParaRPr>
          </a:p>
          <a:p>
            <a:pPr marL="342900" indent="-342900">
              <a:buAutoNum type="arabicPeriod"/>
            </a:pPr>
            <a:r>
              <a:rPr lang="en-IN" sz="2400" b="1" dirty="0">
                <a:latin typeface="Algerian" pitchFamily="82" charset="0"/>
              </a:rPr>
              <a:t>Automated Fertilizer Control: Dispense nutrients based on NPK levels.</a:t>
            </a:r>
            <a:endParaRPr lang="en-US" sz="24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6F805-5758-EBA4-3648-6A17E613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0EBA74-CC59-7B7E-5346-0AF5B3B99F28}"/>
              </a:ext>
            </a:extLst>
          </p:cNvPr>
          <p:cNvSpPr txBox="1"/>
          <p:nvPr/>
        </p:nvSpPr>
        <p:spPr>
          <a:xfrm>
            <a:off x="3908770" y="2705725"/>
            <a:ext cx="4374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8800" b="1" dirty="0">
                <a:latin typeface="Blackadder ITC" panose="02000000000000000000" pitchFamily="2" charset="0"/>
                <a:ea typeface="Blackadder ITC" panose="02000000000000000000" pitchFamily="2" charset="0"/>
              </a:rPr>
              <a:t>Thank you</a:t>
            </a:r>
            <a:endParaRPr lang="en-US" sz="8800" b="1" dirty="0">
              <a:latin typeface="Blackadder ITC" panose="02000000000000000000" pitchFamily="2" charset="0"/>
              <a:ea typeface="Blackadder ITC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52297-FAC8-F9D5-3BB3-18034267A1F0}"/>
              </a:ext>
            </a:extLst>
          </p:cNvPr>
          <p:cNvSpPr txBox="1"/>
          <p:nvPr/>
        </p:nvSpPr>
        <p:spPr>
          <a:xfrm>
            <a:off x="5179529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AEA8E-9C28-736D-C5CA-82C2C319522A}"/>
              </a:ext>
            </a:extLst>
          </p:cNvPr>
          <p:cNvSpPr txBox="1"/>
          <p:nvPr/>
        </p:nvSpPr>
        <p:spPr>
          <a:xfrm>
            <a:off x="94007" y="5588194"/>
            <a:ext cx="980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Algerian" pitchFamily="82" charset="0"/>
              </a:rPr>
              <a:t>Team :</a:t>
            </a:r>
          </a:p>
          <a:p>
            <a:pPr algn="l"/>
            <a:r>
              <a:rPr lang="en-IN" sz="2400" b="1" dirty="0">
                <a:latin typeface="Algerian" pitchFamily="82" charset="0"/>
              </a:rPr>
              <a:t>G </a:t>
            </a:r>
            <a:r>
              <a:rPr lang="en-IN" sz="2400" b="1" dirty="0" err="1">
                <a:latin typeface="Algerian" pitchFamily="82" charset="0"/>
              </a:rPr>
              <a:t>ParasuRaman</a:t>
            </a:r>
            <a:r>
              <a:rPr lang="en-IN" sz="2400" b="1" dirty="0">
                <a:latin typeface="Algerian" pitchFamily="82" charset="0"/>
              </a:rPr>
              <a:t>  </a:t>
            </a:r>
            <a:r>
              <a:rPr lang="en-IN" sz="2400" b="1" dirty="0" err="1">
                <a:latin typeface="Algerian" pitchFamily="82" charset="0"/>
              </a:rPr>
              <a:t>M.Manikandan</a:t>
            </a:r>
            <a:r>
              <a:rPr lang="en-IN" sz="2400" b="1" dirty="0">
                <a:latin typeface="Algerian" pitchFamily="82" charset="0"/>
              </a:rPr>
              <a:t>   </a:t>
            </a:r>
            <a:r>
              <a:rPr lang="en-IN" sz="2400" b="1" dirty="0" err="1">
                <a:latin typeface="Algerian" pitchFamily="82" charset="0"/>
              </a:rPr>
              <a:t>K.Saravanakumar</a:t>
            </a:r>
            <a:r>
              <a:rPr lang="en-IN" sz="2400" b="1" dirty="0">
                <a:latin typeface="Algerian" pitchFamily="82" charset="0"/>
              </a:rPr>
              <a:t>    </a:t>
            </a:r>
            <a:r>
              <a:rPr lang="en-IN" sz="2400" b="1" dirty="0" err="1">
                <a:latin typeface="Algerian" pitchFamily="82" charset="0"/>
              </a:rPr>
              <a:t>R.Selvam</a:t>
            </a:r>
            <a:r>
              <a:rPr lang="en-IN" sz="2400" b="1" dirty="0">
                <a:latin typeface="Algerian" pitchFamily="82" charset="0"/>
              </a:rPr>
              <a:t>    </a:t>
            </a:r>
            <a:r>
              <a:rPr lang="en-IN" sz="2400" b="1" dirty="0" err="1">
                <a:latin typeface="Algerian" pitchFamily="82" charset="0"/>
              </a:rPr>
              <a:t>K.Azhagu</a:t>
            </a:r>
            <a:r>
              <a:rPr lang="en-IN" sz="2400" b="1" dirty="0">
                <a:latin typeface="Algerian" pitchFamily="82" charset="0"/>
              </a:rPr>
              <a:t> </a:t>
            </a:r>
            <a:r>
              <a:rPr lang="en-IN" sz="2400" b="1" dirty="0" err="1">
                <a:latin typeface="Algerian" pitchFamily="82" charset="0"/>
              </a:rPr>
              <a:t>velan</a:t>
            </a:r>
            <a:r>
              <a:rPr lang="en-IN" sz="2400" b="1" dirty="0">
                <a:latin typeface="Algerian" pitchFamily="82" charset="0"/>
              </a:rPr>
              <a:t> </a:t>
            </a:r>
            <a:endParaRPr lang="en-US" sz="24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1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6F805-5758-EBA4-3648-6A17E613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7CD374-4DB7-3F34-A87C-DF7CFDFC9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07" t="10680" r="-485"/>
          <a:stretch/>
        </p:blipFill>
        <p:spPr>
          <a:xfrm>
            <a:off x="-1470254" y="0"/>
            <a:ext cx="13672351" cy="6857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DCB9B-17F6-82A0-0D7C-D68452359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6596" y="0"/>
            <a:ext cx="1590261" cy="1590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791CA1-CE63-1573-8586-D901A5636340}"/>
              </a:ext>
            </a:extLst>
          </p:cNvPr>
          <p:cNvSpPr txBox="1"/>
          <p:nvPr/>
        </p:nvSpPr>
        <p:spPr>
          <a:xfrm>
            <a:off x="385143" y="627546"/>
            <a:ext cx="465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Algerian" pitchFamily="82" charset="0"/>
              </a:rPr>
              <a:t>INTRODUCTION 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A2935-4516-E5B3-0FCE-3AF3D30A1760}"/>
              </a:ext>
            </a:extLst>
          </p:cNvPr>
          <p:cNvSpPr txBox="1"/>
          <p:nvPr/>
        </p:nvSpPr>
        <p:spPr>
          <a:xfrm>
            <a:off x="385143" y="1829249"/>
            <a:ext cx="8237053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masis MT Pro Black" panose="02040A04050005020304" pitchFamily="18" charset="0"/>
                <a:ea typeface="Cambria Math" panose="02040503050406030204" pitchFamily="18" charset="0"/>
              </a:rPr>
              <a:t>Better Crop Growth: Monitoring these values ensures plants get the right conditions to grow strong and healthy.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latin typeface="Amasis MT Pro Black" panose="02040A040500050203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masis MT Pro Black" panose="02040A04050005020304" pitchFamily="18" charset="0"/>
                <a:ea typeface="Cambria Math" panose="02040503050406030204" pitchFamily="18" charset="0"/>
              </a:rPr>
              <a:t>Efficient Water Use: Soil moisture data helps avoid over- or under-watering, saving water and protecting roots.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latin typeface="Amasis MT Pro Black" panose="02040A040500050203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masis MT Pro Black" panose="02040A04050005020304" pitchFamily="18" charset="0"/>
                <a:ea typeface="Cambria Math" panose="02040503050406030204" pitchFamily="18" charset="0"/>
              </a:rPr>
              <a:t>Balanced Nutrition: NPK sensors guide proper fertilizer use, ensuring plants get the nutrients they need without </a:t>
            </a:r>
            <a:r>
              <a:rPr lang="en-IN" sz="2000" b="1" dirty="0" err="1">
                <a:latin typeface="Amasis MT Pro Black" panose="02040A04050005020304" pitchFamily="18" charset="0"/>
                <a:ea typeface="Cambria Math" panose="02040503050406030204" pitchFamily="18" charset="0"/>
              </a:rPr>
              <a:t>wast</a:t>
            </a:r>
            <a:endParaRPr lang="en-IN" sz="2000" b="1" dirty="0">
              <a:latin typeface="Amasis MT Pro Black" panose="02040A040500050203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latin typeface="Amasis MT Pro Black" panose="02040A040500050203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masis MT Pro Black" panose="02040A04050005020304" pitchFamily="18" charset="0"/>
                <a:ea typeface="Cambria Math" panose="02040503050406030204" pitchFamily="18" charset="0"/>
              </a:rPr>
              <a:t> Smart Farming Decisions: Real-time soil data helps farmers choose the best time for planting, watering, and fertilizing.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Amasis MT Pro Black" panose="02040A04050005020304" pitchFamily="18" charset="0"/>
              <a:ea typeface="Cambria Math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ADE8DD-2666-BB87-1DE1-4501F8D75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40" y="1456429"/>
            <a:ext cx="3195012" cy="45191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4558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443EBF-4A65-5F67-2618-65EB384F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14" t="17489" r="-82"/>
          <a:stretch/>
        </p:blipFill>
        <p:spPr>
          <a:xfrm>
            <a:off x="-2598553" y="0"/>
            <a:ext cx="14800654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390C12-CD1B-98B3-F54B-D4587AC9478B}"/>
              </a:ext>
            </a:extLst>
          </p:cNvPr>
          <p:cNvSpPr txBox="1"/>
          <p:nvPr/>
        </p:nvSpPr>
        <p:spPr>
          <a:xfrm>
            <a:off x="5179529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825ED-A248-F1F3-085D-A1070440A71E}"/>
              </a:ext>
            </a:extLst>
          </p:cNvPr>
          <p:cNvSpPr txBox="1"/>
          <p:nvPr/>
        </p:nvSpPr>
        <p:spPr>
          <a:xfrm>
            <a:off x="1291529" y="374569"/>
            <a:ext cx="9604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Algerian" pitchFamily="82" charset="0"/>
              </a:rPr>
              <a:t>KEY FEATURES OF THE OUR PROJECT 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EDDAB8D-5BC0-D3F0-2B52-962B885C5335}"/>
              </a:ext>
            </a:extLst>
          </p:cNvPr>
          <p:cNvSpPr/>
          <p:nvPr/>
        </p:nvSpPr>
        <p:spPr>
          <a:xfrm>
            <a:off x="434838" y="2080397"/>
            <a:ext cx="4287492" cy="173749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10BEF3-3E9C-9B70-3D18-F84D6A54C1F4}"/>
              </a:ext>
            </a:extLst>
          </p:cNvPr>
          <p:cNvSpPr txBox="1"/>
          <p:nvPr/>
        </p:nvSpPr>
        <p:spPr>
          <a:xfrm>
            <a:off x="563709" y="2348977"/>
            <a:ext cx="408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latin typeface="Arial Black" panose="020B0604020202020204" pitchFamily="34" charset="0"/>
                <a:cs typeface="Arial Black" panose="020B0604020202020204" pitchFamily="34" charset="0"/>
              </a:rPr>
              <a:t>“REAL TIME CONTROL OF IRRIGATION SYSTEM IN THE FARMING AREA USING THE APPLICATION 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444864D-E516-1E85-FB00-5EA0695D94B2}"/>
              </a:ext>
            </a:extLst>
          </p:cNvPr>
          <p:cNvSpPr/>
          <p:nvPr/>
        </p:nvSpPr>
        <p:spPr>
          <a:xfrm>
            <a:off x="7607832" y="1536833"/>
            <a:ext cx="4287492" cy="14579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1E77B4-CB66-A7BB-A0D7-3EBE67D1DA9F}"/>
              </a:ext>
            </a:extLst>
          </p:cNvPr>
          <p:cNvSpPr txBox="1"/>
          <p:nvPr/>
        </p:nvSpPr>
        <p:spPr>
          <a:xfrm>
            <a:off x="7843965" y="1749063"/>
            <a:ext cx="408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Arial Black" panose="020B0604020202020204" pitchFamily="34" charset="0"/>
                <a:cs typeface="Arial Black" panose="020B0604020202020204" pitchFamily="34" charset="0"/>
              </a:rPr>
              <a:t>It’s Calculate the NPK Values to determine the suitable crop for the field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2DCE6A4F-0D24-DDDF-5EED-238C828C3E73}"/>
              </a:ext>
            </a:extLst>
          </p:cNvPr>
          <p:cNvSpPr/>
          <p:nvPr/>
        </p:nvSpPr>
        <p:spPr>
          <a:xfrm>
            <a:off x="6093928" y="3863203"/>
            <a:ext cx="4464538" cy="145796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EF596-216E-80E7-A99E-155BBB6A4C96}"/>
              </a:ext>
            </a:extLst>
          </p:cNvPr>
          <p:cNvSpPr txBox="1"/>
          <p:nvPr/>
        </p:nvSpPr>
        <p:spPr>
          <a:xfrm>
            <a:off x="6139852" y="4086793"/>
            <a:ext cx="408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Arial Black" panose="020B0604020202020204" pitchFamily="34" charset="0"/>
                <a:cs typeface="Arial Black" panose="020B0604020202020204" pitchFamily="34" charset="0"/>
              </a:rPr>
              <a:t>WITH THE NPK VALUES ,WE CAN DETERMINE THE FERTILIZER REQUIRED 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5F049CF-5A0A-5AB8-7EBF-A85E8E97ACC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722330" y="2949143"/>
            <a:ext cx="1399538" cy="1394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9625A9C-EA5B-3440-B6AF-213E3D98DC2B}"/>
              </a:ext>
            </a:extLst>
          </p:cNvPr>
          <p:cNvCxnSpPr>
            <a:cxnSpLocks/>
          </p:cNvCxnSpPr>
          <p:nvPr/>
        </p:nvCxnSpPr>
        <p:spPr>
          <a:xfrm rot="5400000">
            <a:off x="4458235" y="2105769"/>
            <a:ext cx="192773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02D82DF-CAA9-9097-5665-40D45944B3D9}"/>
              </a:ext>
            </a:extLst>
          </p:cNvPr>
          <p:cNvCxnSpPr>
            <a:cxnSpLocks/>
          </p:cNvCxnSpPr>
          <p:nvPr/>
        </p:nvCxnSpPr>
        <p:spPr>
          <a:xfrm>
            <a:off x="5440154" y="2080397"/>
            <a:ext cx="2131569" cy="3684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18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5A46A-1C9F-A11D-E724-7D8E07045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8" y="0"/>
            <a:ext cx="122121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6BF11D-D121-BBFF-95CA-19082DACF5AB}"/>
              </a:ext>
            </a:extLst>
          </p:cNvPr>
          <p:cNvSpPr txBox="1"/>
          <p:nvPr/>
        </p:nvSpPr>
        <p:spPr>
          <a:xfrm>
            <a:off x="2408995" y="427731"/>
            <a:ext cx="8089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>
                <a:latin typeface="Algerian" pitchFamily="82" charset="0"/>
              </a:rPr>
              <a:t>KEY MODULE OF THE PROJECT 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6B313-ED94-39FA-21BD-1812E5D438B5}"/>
              </a:ext>
            </a:extLst>
          </p:cNvPr>
          <p:cNvSpPr/>
          <p:nvPr/>
        </p:nvSpPr>
        <p:spPr>
          <a:xfrm>
            <a:off x="4410317" y="2003808"/>
            <a:ext cx="3274402" cy="2750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7A142F-966D-F457-EF56-95CDE88DFC9D}"/>
              </a:ext>
            </a:extLst>
          </p:cNvPr>
          <p:cNvSpPr/>
          <p:nvPr/>
        </p:nvSpPr>
        <p:spPr>
          <a:xfrm>
            <a:off x="8524030" y="2003807"/>
            <a:ext cx="3274402" cy="2750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8966D-E76D-0E67-5500-E26BBC788D70}"/>
              </a:ext>
            </a:extLst>
          </p:cNvPr>
          <p:cNvSpPr/>
          <p:nvPr/>
        </p:nvSpPr>
        <p:spPr>
          <a:xfrm>
            <a:off x="296604" y="2053505"/>
            <a:ext cx="3274402" cy="2750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32DDB7-6D5D-5AF8-C3D1-D06189D9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0" y="2078353"/>
            <a:ext cx="3730512" cy="27012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302486-3095-CDE9-9F23-F4788C819D78}"/>
              </a:ext>
            </a:extLst>
          </p:cNvPr>
          <p:cNvSpPr txBox="1"/>
          <p:nvPr/>
        </p:nvSpPr>
        <p:spPr>
          <a:xfrm>
            <a:off x="-134066" y="5414603"/>
            <a:ext cx="40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IN" b="1" dirty="0">
                <a:latin typeface="Algerian" pitchFamily="82" charset="0"/>
              </a:rPr>
              <a:t>MOISTURE AND TEMPERATURE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79B075-2AE9-B352-4179-D0A338EB6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317" y="1952782"/>
            <a:ext cx="3274402" cy="2952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1842E-88C7-8BBA-4F58-59D69D482993}"/>
              </a:ext>
            </a:extLst>
          </p:cNvPr>
          <p:cNvSpPr txBox="1"/>
          <p:nvPr/>
        </p:nvSpPr>
        <p:spPr>
          <a:xfrm>
            <a:off x="3990662" y="5414602"/>
            <a:ext cx="40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itchFamily="82" charset="0"/>
              </a:rPr>
              <a:t>2. IRRIGATION CONTROL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53A72-8746-D3D4-91EF-FB8D7A7C4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30" y="2053505"/>
            <a:ext cx="3274402" cy="2679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4A0AE9-7906-6C45-3D03-379F15ABE74A}"/>
              </a:ext>
            </a:extLst>
          </p:cNvPr>
          <p:cNvSpPr txBox="1"/>
          <p:nvPr/>
        </p:nvSpPr>
        <p:spPr>
          <a:xfrm>
            <a:off x="7903822" y="5389754"/>
            <a:ext cx="40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lgerian" pitchFamily="82" charset="0"/>
              </a:rPr>
              <a:t>3.NPK SENSOR</a:t>
            </a:r>
          </a:p>
        </p:txBody>
      </p:sp>
    </p:spTree>
    <p:extLst>
      <p:ext uri="{BB962C8B-B14F-4D97-AF65-F5344CB8AC3E}">
        <p14:creationId xmlns:p14="http://schemas.microsoft.com/office/powerpoint/2010/main" val="3898624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E776D0-B053-914E-AB44-AFEADDEC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0098" y="0"/>
            <a:ext cx="12202098" cy="6852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1C7A9-03BD-0E0A-2C0F-05C960B4D82B}"/>
              </a:ext>
            </a:extLst>
          </p:cNvPr>
          <p:cNvSpPr txBox="1"/>
          <p:nvPr/>
        </p:nvSpPr>
        <p:spPr>
          <a:xfrm>
            <a:off x="3014791" y="293869"/>
            <a:ext cx="5660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dirty="0">
                <a:latin typeface="Algerian" pitchFamily="82" charset="0"/>
              </a:rPr>
              <a:t>COMPONENTS   USED   </a:t>
            </a:r>
            <a:endParaRPr lang="en-US" sz="4400" b="1" dirty="0">
              <a:latin typeface="Algerian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1E0DC-6E08-53B3-4FE7-D3F73F65980F}"/>
              </a:ext>
            </a:extLst>
          </p:cNvPr>
          <p:cNvSpPr txBox="1"/>
          <p:nvPr/>
        </p:nvSpPr>
        <p:spPr>
          <a:xfrm rot="10800000" flipH="1" flipV="1">
            <a:off x="1497389" y="2342240"/>
            <a:ext cx="7531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Bluetooth sensor  - HM10 ( BLUETOOTH -4.1)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Arduino UNO micro-controller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929F5-34B3-1383-5816-29CD8F395E8C}"/>
              </a:ext>
            </a:extLst>
          </p:cNvPr>
          <p:cNvSpPr txBox="1"/>
          <p:nvPr/>
        </p:nvSpPr>
        <p:spPr>
          <a:xfrm>
            <a:off x="669460" y="1786562"/>
            <a:ext cx="406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Algerian" pitchFamily="82" charset="0"/>
              </a:rPr>
              <a:t>MAIN COMPONENTS  : 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13895-6D20-141D-85CB-F136BD60D79C}"/>
              </a:ext>
            </a:extLst>
          </p:cNvPr>
          <p:cNvSpPr txBox="1"/>
          <p:nvPr/>
        </p:nvSpPr>
        <p:spPr>
          <a:xfrm>
            <a:off x="1497389" y="4091380"/>
            <a:ext cx="89650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Temperature sensor -  TMP36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Soil sensor – MS 01 with RJ11 Adapter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LCD Display  I2C Series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Soil  NPK sensor -  JXBS-3001 with MAX485 Module 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DDFB7-DB67-35B5-CA9D-9EB4496611AA}"/>
              </a:ext>
            </a:extLst>
          </p:cNvPr>
          <p:cNvSpPr txBox="1"/>
          <p:nvPr/>
        </p:nvSpPr>
        <p:spPr>
          <a:xfrm>
            <a:off x="669460" y="3490574"/>
            <a:ext cx="406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Algerian" pitchFamily="82" charset="0"/>
              </a:rPr>
              <a:t>OTHER COMPONENTS : </a:t>
            </a:r>
            <a:endParaRPr lang="en-US" sz="2400" b="1" dirty="0">
              <a:latin typeface="Algerian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575C53-D71D-DB14-A35D-3590EEDC4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t="21340" r="11404" b="21111"/>
          <a:stretch/>
        </p:blipFill>
        <p:spPr>
          <a:xfrm>
            <a:off x="9193696" y="1068280"/>
            <a:ext cx="2506319" cy="1972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C05B2A-3879-1A7F-8871-B2E9968EF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696" y="3195421"/>
            <a:ext cx="2162653" cy="182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6F805-5758-EBA4-3648-6A17E613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AC4797-7272-D3ED-5CB1-A0B48C2D4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79" y="181242"/>
            <a:ext cx="6674119" cy="6495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AC34E-4788-8828-5AE4-4E61D6520340}"/>
              </a:ext>
            </a:extLst>
          </p:cNvPr>
          <p:cNvSpPr txBox="1"/>
          <p:nvPr/>
        </p:nvSpPr>
        <p:spPr>
          <a:xfrm>
            <a:off x="451402" y="2274838"/>
            <a:ext cx="3702736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lgerian" pitchFamily="82" charset="0"/>
              </a:rPr>
              <a:t>Work flow of the project </a:t>
            </a:r>
            <a:endParaRPr lang="en-US" sz="48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90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34F23-5DFA-F660-361B-0E879F780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78D09-C769-DFE7-7ADE-DF3DF3E600A4}"/>
              </a:ext>
            </a:extLst>
          </p:cNvPr>
          <p:cNvSpPr txBox="1"/>
          <p:nvPr/>
        </p:nvSpPr>
        <p:spPr>
          <a:xfrm>
            <a:off x="2119726" y="551623"/>
            <a:ext cx="7952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lgerian" pitchFamily="82" charset="0"/>
              </a:rPr>
              <a:t>Programming ENVIRONMENT 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63381-F68A-C975-8316-181CE31C4A07}"/>
              </a:ext>
            </a:extLst>
          </p:cNvPr>
          <p:cNvSpPr txBox="1"/>
          <p:nvPr/>
        </p:nvSpPr>
        <p:spPr>
          <a:xfrm>
            <a:off x="2022716" y="1811131"/>
            <a:ext cx="81465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For Virtual Simulation –</a:t>
            </a:r>
            <a:r>
              <a:rPr lang="en-IN" sz="2400" b="1" dirty="0">
                <a:solidFill>
                  <a:srgbClr val="FF0000"/>
                </a:solidFill>
                <a:latin typeface="Algerian" pitchFamily="82" charset="0"/>
              </a:rPr>
              <a:t>TINKERCAD</a:t>
            </a:r>
            <a:r>
              <a:rPr lang="en-IN" sz="2400" b="1" dirty="0">
                <a:latin typeface="Algerian" pitchFamily="82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b="1" dirty="0">
              <a:latin typeface="Algerian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Use </a:t>
            </a:r>
            <a:r>
              <a:rPr lang="en-IN" sz="2400" b="1" dirty="0">
                <a:solidFill>
                  <a:srgbClr val="0070C0"/>
                </a:solidFill>
                <a:latin typeface="Algerian" pitchFamily="82" charset="0"/>
              </a:rPr>
              <a:t>ARDUINO IDE </a:t>
            </a:r>
            <a:r>
              <a:rPr lang="en-IN" sz="2400" b="1" dirty="0">
                <a:latin typeface="Algerian" pitchFamily="82" charset="0"/>
              </a:rPr>
              <a:t> for writing, compiling, uploading codes to ARDUINO micro-controller .</a:t>
            </a:r>
          </a:p>
          <a:p>
            <a:pPr algn="l"/>
            <a:endParaRPr lang="en-IN" sz="2400" b="1" dirty="0">
              <a:latin typeface="Algerian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The  </a:t>
            </a:r>
            <a:r>
              <a:rPr lang="en-IN" sz="2400" b="1" dirty="0">
                <a:solidFill>
                  <a:srgbClr val="0070C0"/>
                </a:solidFill>
                <a:latin typeface="Algerian" pitchFamily="82" charset="0"/>
              </a:rPr>
              <a:t>SPCK EDITOR</a:t>
            </a:r>
            <a:r>
              <a:rPr lang="en-IN" sz="2400" b="1" dirty="0">
                <a:latin typeface="Algerian" pitchFamily="82" charset="0"/>
              </a:rPr>
              <a:t>  is used for  compiling  the  HTML, CSS AND JAVASCRIPT for APPLICATION DEVELOPMENT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400" b="1" dirty="0">
              <a:latin typeface="Algerian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400" b="1" dirty="0">
                <a:latin typeface="Algerian" pitchFamily="82" charset="0"/>
              </a:rPr>
              <a:t>Bluetooth connectivity is handled using the </a:t>
            </a:r>
            <a:r>
              <a:rPr lang="en-IN" sz="2400" b="1" dirty="0">
                <a:solidFill>
                  <a:schemeClr val="accent5"/>
                </a:solidFill>
                <a:latin typeface="Algerian" pitchFamily="82" charset="0"/>
              </a:rPr>
              <a:t>Web Bluetooth API</a:t>
            </a:r>
            <a:r>
              <a:rPr lang="en-IN" sz="2400" b="1" dirty="0">
                <a:latin typeface="Algerian" pitchFamily="82" charset="0"/>
              </a:rPr>
              <a:t> for local host.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CAD0D6-0B77-B86D-6F26-DA6214593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4" y="432810"/>
            <a:ext cx="2055912" cy="1231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9F4D9-5E1C-79B7-B0A0-1F7CE515B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764" y="5603185"/>
            <a:ext cx="1372581" cy="125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B3D543-E19C-201D-EDB7-308D9312D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1" y="5654913"/>
            <a:ext cx="940589" cy="921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5D70F2-4FFD-D880-60EA-65D534401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1304506" y="2371746"/>
            <a:ext cx="481223" cy="7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8B2FE5-E06E-B2C4-AD98-3F4B16E2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"/>
            <a:ext cx="12202099" cy="6852329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0408E4A-D5DF-129B-731E-2D5A14CFA4D3}"/>
              </a:ext>
            </a:extLst>
          </p:cNvPr>
          <p:cNvSpPr/>
          <p:nvPr/>
        </p:nvSpPr>
        <p:spPr>
          <a:xfrm>
            <a:off x="3396696" y="406112"/>
            <a:ext cx="4815509" cy="87355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8AEF6-0B6D-9036-F034-36C321F5AF42}"/>
              </a:ext>
            </a:extLst>
          </p:cNvPr>
          <p:cNvSpPr txBox="1"/>
          <p:nvPr/>
        </p:nvSpPr>
        <p:spPr>
          <a:xfrm>
            <a:off x="3483664" y="530360"/>
            <a:ext cx="46167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latin typeface="Algerian" pitchFamily="82" charset="0"/>
              </a:rPr>
              <a:t>FARM -PA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2B3D-6125-3897-6DA2-6182C9D66B0A}"/>
              </a:ext>
            </a:extLst>
          </p:cNvPr>
          <p:cNvSpPr txBox="1"/>
          <p:nvPr/>
        </p:nvSpPr>
        <p:spPr>
          <a:xfrm>
            <a:off x="5185741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E83DF-7B1B-CA99-B334-66175D4DA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8" y="1869157"/>
            <a:ext cx="2842966" cy="4021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F7C8C-9E75-DC68-60ED-47DC1F05C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1" y="1869157"/>
            <a:ext cx="2842966" cy="4021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4EB24-A7FA-00E0-F581-00F34F3D395C}"/>
              </a:ext>
            </a:extLst>
          </p:cNvPr>
          <p:cNvSpPr txBox="1"/>
          <p:nvPr/>
        </p:nvSpPr>
        <p:spPr>
          <a:xfrm>
            <a:off x="3319788" y="6251833"/>
            <a:ext cx="534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Algerian" pitchFamily="82" charset="0"/>
              </a:rPr>
              <a:t>USER INTERFACE OF THE APPLICATION </a:t>
            </a:r>
            <a:endParaRPr lang="en-US" sz="2000" b="1" dirty="0">
              <a:latin typeface="Algerian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D85B8-55A8-4AC9-AE58-B3384280D6E8}"/>
              </a:ext>
            </a:extLst>
          </p:cNvPr>
          <p:cNvSpPr txBox="1"/>
          <p:nvPr/>
        </p:nvSpPr>
        <p:spPr>
          <a:xfrm>
            <a:off x="5185741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96CE3-DFDE-736A-F3A9-38F20D12B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41" y="2312327"/>
            <a:ext cx="4815509" cy="31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8B2FE5-E06E-B2C4-AD98-3F4B16E2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1"/>
            <a:ext cx="12202099" cy="6852329"/>
          </a:xfrm>
          <a:prstGeom prst="rect">
            <a:avLst/>
          </a:prstGeom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C0408E4A-D5DF-129B-731E-2D5A14CFA4D3}"/>
              </a:ext>
            </a:extLst>
          </p:cNvPr>
          <p:cNvSpPr/>
          <p:nvPr/>
        </p:nvSpPr>
        <p:spPr>
          <a:xfrm>
            <a:off x="3396696" y="406112"/>
            <a:ext cx="4815509" cy="873550"/>
          </a:xfrm>
          <a:prstGeom prst="flowChartAlternate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8AEF6-0B6D-9036-F034-36C321F5AF42}"/>
              </a:ext>
            </a:extLst>
          </p:cNvPr>
          <p:cNvSpPr txBox="1"/>
          <p:nvPr/>
        </p:nvSpPr>
        <p:spPr>
          <a:xfrm>
            <a:off x="3483664" y="530360"/>
            <a:ext cx="461672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latin typeface="Algerian" pitchFamily="82" charset="0"/>
              </a:rPr>
              <a:t>FARM -PA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D2B3D-6125-3897-6DA2-6182C9D66B0A}"/>
              </a:ext>
            </a:extLst>
          </p:cNvPr>
          <p:cNvSpPr txBox="1"/>
          <p:nvPr/>
        </p:nvSpPr>
        <p:spPr>
          <a:xfrm>
            <a:off x="5185741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E7FFB-C125-3595-C483-E890E1C91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2" y="1534265"/>
            <a:ext cx="3081697" cy="44629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F4EB24-A7FA-00E0-F581-00F34F3D395C}"/>
              </a:ext>
            </a:extLst>
          </p:cNvPr>
          <p:cNvSpPr txBox="1"/>
          <p:nvPr/>
        </p:nvSpPr>
        <p:spPr>
          <a:xfrm>
            <a:off x="3319788" y="6251833"/>
            <a:ext cx="5349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Algerian" pitchFamily="82" charset="0"/>
              </a:rPr>
              <a:t>USER INTERFACE OF THE APPLICATION </a:t>
            </a:r>
            <a:endParaRPr lang="en-US" sz="2000" b="1" dirty="0">
              <a:latin typeface="Algerian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AFCD93-079E-FB5F-E303-72ED1850E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02" y="1688879"/>
            <a:ext cx="5349738" cy="415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parasuraman2005@outlook.com</dc:creator>
  <cp:lastModifiedBy>parasuraman2005@outlook.com</cp:lastModifiedBy>
  <cp:revision>16</cp:revision>
  <dcterms:created xsi:type="dcterms:W3CDTF">2025-05-20T16:13:29Z</dcterms:created>
  <dcterms:modified xsi:type="dcterms:W3CDTF">2025-05-30T18:34:41Z</dcterms:modified>
</cp:coreProperties>
</file>