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0"/>
  </p:notesMasterIdLst>
  <p:handoutMasterIdLst>
    <p:handoutMasterId r:id="rId31"/>
  </p:handoutMasterIdLst>
  <p:sldIdLst>
    <p:sldId id="1259" r:id="rId5"/>
    <p:sldId id="1260" r:id="rId6"/>
    <p:sldId id="1221" r:id="rId7"/>
    <p:sldId id="1270" r:id="rId8"/>
    <p:sldId id="1271" r:id="rId9"/>
    <p:sldId id="1263" r:id="rId10"/>
    <p:sldId id="1272" r:id="rId11"/>
    <p:sldId id="1275" r:id="rId12"/>
    <p:sldId id="1273" r:id="rId13"/>
    <p:sldId id="1281" r:id="rId14"/>
    <p:sldId id="1278" r:id="rId15"/>
    <p:sldId id="1280" r:id="rId16"/>
    <p:sldId id="1265" r:id="rId17"/>
    <p:sldId id="1279" r:id="rId18"/>
    <p:sldId id="1267" r:id="rId19"/>
    <p:sldId id="1282" r:id="rId20"/>
    <p:sldId id="1283" r:id="rId21"/>
    <p:sldId id="1261" r:id="rId22"/>
    <p:sldId id="1284" r:id="rId23"/>
    <p:sldId id="1286" r:id="rId24"/>
    <p:sldId id="1262" r:id="rId25"/>
    <p:sldId id="1285" r:id="rId26"/>
    <p:sldId id="1287" r:id="rId27"/>
    <p:sldId id="1266" r:id="rId28"/>
    <p:sldId id="1288"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I" id="{8019A7B9-2C2F-45DD-AE64-1C09D9A0D004}">
          <p14:sldIdLst>
            <p14:sldId id="1259"/>
            <p14:sldId id="1260"/>
            <p14:sldId id="1221"/>
            <p14:sldId id="1270"/>
            <p14:sldId id="1271"/>
            <p14:sldId id="1263"/>
            <p14:sldId id="1272"/>
            <p14:sldId id="1275"/>
            <p14:sldId id="1273"/>
            <p14:sldId id="1281"/>
            <p14:sldId id="1278"/>
            <p14:sldId id="1280"/>
            <p14:sldId id="1265"/>
            <p14:sldId id="1279"/>
            <p14:sldId id="1267"/>
            <p14:sldId id="1282"/>
            <p14:sldId id="1283"/>
            <p14:sldId id="1261"/>
            <p14:sldId id="1284"/>
            <p14:sldId id="1286"/>
            <p14:sldId id="1262"/>
            <p14:sldId id="1285"/>
            <p14:sldId id="1287"/>
            <p14:sldId id="1266"/>
            <p14:sldId id="1288"/>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1419"/>
    <a:srgbClr val="000000"/>
    <a:srgbClr val="FFFFFF"/>
    <a:srgbClr val="33CCCC"/>
    <a:srgbClr val="CC00CC"/>
    <a:srgbClr val="00FFFF"/>
    <a:srgbClr val="442359"/>
    <a:srgbClr val="333333"/>
    <a:srgbClr val="50505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2" autoAdjust="0"/>
    <p:restoredTop sz="86621" autoAdjust="0"/>
  </p:normalViewPr>
  <p:slideViewPr>
    <p:cSldViewPr snapToGrid="0">
      <p:cViewPr varScale="1">
        <p:scale>
          <a:sx n="82" d="100"/>
          <a:sy n="82" d="100"/>
        </p:scale>
        <p:origin x="91" y="173"/>
      </p:cViewPr>
      <p:guideLst>
        <p:guide orient="horz" pos="2203"/>
        <p:guide pos="3917"/>
      </p:guideLst>
    </p:cSldViewPr>
  </p:slideViewPr>
  <p:outlineViewPr>
    <p:cViewPr>
      <p:scale>
        <a:sx n="33" d="100"/>
        <a:sy n="33" d="100"/>
      </p:scale>
      <p:origin x="0" y="17724"/>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4/2/2014 4:02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4/2/2014 4:02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Internal Documentation – CSR process documentation, system setup documentation, canned responses</a:t>
            </a:r>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4/2/2014 4:02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95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4/2/2014 4:02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5365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4/2/2014 5:15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86407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smtClean="0">
                <a:gradFill>
                  <a:gsLst>
                    <a:gs pos="2917">
                      <a:schemeClr val="bg1"/>
                    </a:gs>
                    <a:gs pos="100000">
                      <a:schemeClr val="bg1"/>
                    </a:gs>
                  </a:gsLst>
                  <a:lin ang="5400000" scaled="0"/>
                </a:gradFill>
              </a:rPr>
              <a:t>March 4 – 7, 2014</a:t>
            </a:r>
            <a:br>
              <a:rPr lang="en-US" sz="2400" baseline="0" dirty="0" smtClean="0">
                <a:gradFill>
                  <a:gsLst>
                    <a:gs pos="2917">
                      <a:schemeClr val="bg1"/>
                    </a:gs>
                    <a:gs pos="100000">
                      <a:schemeClr val="bg1"/>
                    </a:gs>
                  </a:gsLst>
                  <a:lin ang="5400000" scaled="0"/>
                </a:gradFill>
              </a:rPr>
            </a:br>
            <a:r>
              <a:rPr lang="en-US" sz="2400" dirty="0" smtClean="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852" y="296897"/>
            <a:ext cx="11541032" cy="917575"/>
          </a:xfrm>
        </p:spPr>
        <p:txBody>
          <a:bodyPr/>
          <a:lstStyle/>
          <a:p>
            <a:r>
              <a:rPr lang="en-US" dirty="0" smtClean="0"/>
              <a:t>Click to edit Master title style</a:t>
            </a:r>
            <a:endParaRPr lang="en-US" dirty="0"/>
          </a:p>
        </p:txBody>
      </p:sp>
      <p:sp>
        <p:nvSpPr>
          <p:cNvPr id="3" name="Rectangle 2"/>
          <p:cNvSpPr/>
          <p:nvPr userDrawn="1"/>
        </p:nvSpPr>
        <p:spPr bwMode="auto">
          <a:xfrm>
            <a:off x="0" y="0"/>
            <a:ext cx="622852" cy="6994525"/>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274637" y="212566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1</a:t>
            </a:r>
            <a:endParaRPr lang="en-US" sz="4000" dirty="0">
              <a:gradFill>
                <a:gsLst>
                  <a:gs pos="0">
                    <a:srgbClr val="FFFFFF"/>
                  </a:gs>
                  <a:gs pos="100000">
                    <a:srgbClr val="FFFFFF"/>
                  </a:gs>
                </a:gsLst>
                <a:lin ang="5400000" scaled="0"/>
              </a:gradFill>
              <a:latin typeface="+mj-lt"/>
            </a:endParaRPr>
          </a:p>
        </p:txBody>
      </p:sp>
      <p:sp>
        <p:nvSpPr>
          <p:cNvPr id="5" name="Rectangle 4"/>
          <p:cNvSpPr/>
          <p:nvPr userDrawn="1"/>
        </p:nvSpPr>
        <p:spPr bwMode="auto">
          <a:xfrm>
            <a:off x="274637" y="3041126"/>
            <a:ext cx="731520" cy="86868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2</a:t>
            </a:r>
            <a:endParaRPr lang="en-US" sz="4000" dirty="0">
              <a:gradFill>
                <a:gsLst>
                  <a:gs pos="0">
                    <a:srgbClr val="FFFFFF"/>
                  </a:gs>
                  <a:gs pos="100000">
                    <a:srgbClr val="FFFFFF"/>
                  </a:gs>
                </a:gsLst>
                <a:lin ang="5400000" scaled="0"/>
              </a:gradFill>
              <a:latin typeface="+mj-lt"/>
            </a:endParaRPr>
          </a:p>
        </p:txBody>
      </p:sp>
      <p:sp>
        <p:nvSpPr>
          <p:cNvPr id="6" name="Rectangle 5"/>
          <p:cNvSpPr/>
          <p:nvPr userDrawn="1"/>
        </p:nvSpPr>
        <p:spPr bwMode="auto">
          <a:xfrm>
            <a:off x="274637" y="3956589"/>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3</a:t>
            </a:r>
            <a:endParaRPr lang="en-US" sz="4000" dirty="0">
              <a:gradFill>
                <a:gsLst>
                  <a:gs pos="0">
                    <a:srgbClr val="FFFFFF"/>
                  </a:gs>
                  <a:gs pos="100000">
                    <a:srgbClr val="FFFFFF"/>
                  </a:gs>
                </a:gsLst>
                <a:lin ang="5400000" scaled="0"/>
              </a:gradFill>
              <a:latin typeface="+mj-lt"/>
            </a:endParaRPr>
          </a:p>
        </p:txBody>
      </p:sp>
      <p:sp>
        <p:nvSpPr>
          <p:cNvPr id="7" name="Rectangle 6"/>
          <p:cNvSpPr/>
          <p:nvPr userDrawn="1"/>
        </p:nvSpPr>
        <p:spPr bwMode="auto">
          <a:xfrm>
            <a:off x="274637" y="4872052"/>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4</a:t>
            </a:r>
            <a:endParaRPr lang="en-US" sz="4000" dirty="0">
              <a:gradFill>
                <a:gsLst>
                  <a:gs pos="0">
                    <a:srgbClr val="FFFFFF"/>
                  </a:gs>
                  <a:gs pos="100000">
                    <a:srgbClr val="FFFFFF"/>
                  </a:gs>
                </a:gsLst>
                <a:lin ang="5400000" scaled="0"/>
              </a:gradFill>
              <a:latin typeface="+mj-lt"/>
            </a:endParaRPr>
          </a:p>
        </p:txBody>
      </p:sp>
      <p:sp>
        <p:nvSpPr>
          <p:cNvPr id="8" name="Rectangle 7"/>
          <p:cNvSpPr/>
          <p:nvPr userDrawn="1"/>
        </p:nvSpPr>
        <p:spPr bwMode="auto">
          <a:xfrm>
            <a:off x="274637" y="578751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5</a:t>
            </a:r>
            <a:endParaRPr lang="en-US" sz="4000" dirty="0">
              <a:gradFill>
                <a:gsLst>
                  <a:gs pos="0">
                    <a:srgbClr val="FFFFFF"/>
                  </a:gs>
                  <a:gs pos="100000">
                    <a:srgbClr val="FFFFFF"/>
                  </a:gs>
                </a:gsLst>
                <a:lin ang="5400000" scaled="0"/>
              </a:gradFill>
              <a:latin typeface="+mj-lt"/>
            </a:endParaRPr>
          </a:p>
        </p:txBody>
      </p:sp>
      <p:sp>
        <p:nvSpPr>
          <p:cNvPr id="9" name="TextBox 8"/>
          <p:cNvSpPr txBox="1"/>
          <p:nvPr userDrawn="1"/>
        </p:nvSpPr>
        <p:spPr>
          <a:xfrm rot="16200000">
            <a:off x="-966133" y="1404025"/>
            <a:ext cx="2582387" cy="387798"/>
          </a:xfrm>
          <a:prstGeom prst="rect">
            <a:avLst/>
          </a:prstGeom>
          <a:noFill/>
        </p:spPr>
        <p:txBody>
          <a:bodyPr wrap="square" lIns="0" tIns="0" rIns="0" bIns="0" rtlCol="0" anchor="ctr" anchorCtr="0">
            <a:spAutoFit/>
          </a:bodyPr>
          <a:lstStyle/>
          <a:p>
            <a:pPr marL="0" algn="r" defTabSz="932742" rtl="0" eaLnBrk="1" latinLnBrk="0" hangingPunct="1">
              <a:lnSpc>
                <a:spcPct val="90000"/>
              </a:lnSpc>
              <a:spcAft>
                <a:spcPts val="600"/>
              </a:spcAft>
            </a:pPr>
            <a:r>
              <a:rPr lang="en-US" sz="1400" b="1" kern="1200" dirty="0" smtClean="0">
                <a:gradFill>
                  <a:gsLst>
                    <a:gs pos="2917">
                      <a:schemeClr val="tx1"/>
                    </a:gs>
                    <a:gs pos="30000">
                      <a:schemeClr val="tx1"/>
                    </a:gs>
                  </a:gsLst>
                  <a:lin ang="5400000" scaled="0"/>
                </a:gradFill>
                <a:latin typeface="+mn-lt"/>
                <a:ea typeface="+mn-ea"/>
                <a:cs typeface="Segoe UI Semilight" panose="020B0402040204020203" pitchFamily="34" charset="0"/>
              </a:rPr>
              <a:t>KNOWLEDGEBASE</a:t>
            </a:r>
            <a:r>
              <a:rPr lang="en-US" sz="1400" b="1" kern="1200" baseline="0" dirty="0" smtClean="0">
                <a:gradFill>
                  <a:gsLst>
                    <a:gs pos="2917">
                      <a:schemeClr val="tx1"/>
                    </a:gs>
                    <a:gs pos="30000">
                      <a:schemeClr val="tx1"/>
                    </a:gs>
                  </a:gsLst>
                  <a:lin ang="5400000" scaled="0"/>
                </a:gradFill>
                <a:latin typeface="+mn-lt"/>
                <a:ea typeface="+mn-ea"/>
                <a:cs typeface="Segoe UI Semilight" panose="020B0402040204020203" pitchFamily="34" charset="0"/>
              </a:rPr>
              <a:t> MANAGEMENT</a:t>
            </a:r>
            <a:endParaRPr lang="en-US" sz="1400" b="1" kern="1200" dirty="0">
              <a:gradFill>
                <a:gsLst>
                  <a:gs pos="2917">
                    <a:schemeClr val="tx1"/>
                  </a:gs>
                  <a:gs pos="30000">
                    <a:schemeClr val="tx1"/>
                  </a:gs>
                </a:gsLst>
                <a:lin ang="5400000" scaled="0"/>
              </a:gradFill>
              <a:latin typeface="+mn-lt"/>
              <a:ea typeface="+mn-ea"/>
              <a:cs typeface="Segoe UI Semilight" panose="020B0402040204020203" pitchFamily="34" charset="0"/>
            </a:endParaRPr>
          </a:p>
        </p:txBody>
      </p:sp>
    </p:spTree>
    <p:extLst>
      <p:ext uri="{BB962C8B-B14F-4D97-AF65-F5344CB8AC3E}">
        <p14:creationId xmlns:p14="http://schemas.microsoft.com/office/powerpoint/2010/main" val="139905564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852" y="296897"/>
            <a:ext cx="11541032" cy="917575"/>
          </a:xfrm>
        </p:spPr>
        <p:txBody>
          <a:bodyPr/>
          <a:lstStyle/>
          <a:p>
            <a:r>
              <a:rPr lang="en-US" dirty="0" smtClean="0"/>
              <a:t>Click to edit Master title style</a:t>
            </a:r>
            <a:endParaRPr lang="en-US" dirty="0"/>
          </a:p>
        </p:txBody>
      </p:sp>
      <p:sp>
        <p:nvSpPr>
          <p:cNvPr id="3" name="Rectangle 2"/>
          <p:cNvSpPr/>
          <p:nvPr userDrawn="1"/>
        </p:nvSpPr>
        <p:spPr bwMode="auto">
          <a:xfrm>
            <a:off x="0" y="0"/>
            <a:ext cx="622852" cy="6994525"/>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274637" y="212566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1</a:t>
            </a:r>
            <a:endParaRPr lang="en-US" sz="4000" dirty="0">
              <a:gradFill>
                <a:gsLst>
                  <a:gs pos="0">
                    <a:srgbClr val="FFFFFF"/>
                  </a:gs>
                  <a:gs pos="100000">
                    <a:srgbClr val="FFFFFF"/>
                  </a:gs>
                </a:gsLst>
                <a:lin ang="5400000" scaled="0"/>
              </a:gradFill>
              <a:latin typeface="+mj-lt"/>
            </a:endParaRPr>
          </a:p>
        </p:txBody>
      </p:sp>
      <p:sp>
        <p:nvSpPr>
          <p:cNvPr id="5" name="Rectangle 4"/>
          <p:cNvSpPr/>
          <p:nvPr userDrawn="1"/>
        </p:nvSpPr>
        <p:spPr bwMode="auto">
          <a:xfrm>
            <a:off x="274637" y="3041126"/>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2</a:t>
            </a:r>
            <a:endParaRPr lang="en-US" sz="4000" dirty="0">
              <a:gradFill>
                <a:gsLst>
                  <a:gs pos="0">
                    <a:srgbClr val="FFFFFF"/>
                  </a:gs>
                  <a:gs pos="100000">
                    <a:srgbClr val="FFFFFF"/>
                  </a:gs>
                </a:gsLst>
                <a:lin ang="5400000" scaled="0"/>
              </a:gradFill>
              <a:latin typeface="+mj-lt"/>
            </a:endParaRPr>
          </a:p>
        </p:txBody>
      </p:sp>
      <p:sp>
        <p:nvSpPr>
          <p:cNvPr id="6" name="Rectangle 5"/>
          <p:cNvSpPr/>
          <p:nvPr userDrawn="1"/>
        </p:nvSpPr>
        <p:spPr bwMode="auto">
          <a:xfrm>
            <a:off x="274637" y="3956589"/>
            <a:ext cx="731520" cy="86868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3</a:t>
            </a:r>
            <a:endParaRPr lang="en-US" sz="4000" dirty="0">
              <a:gradFill>
                <a:gsLst>
                  <a:gs pos="0">
                    <a:srgbClr val="FFFFFF"/>
                  </a:gs>
                  <a:gs pos="100000">
                    <a:srgbClr val="FFFFFF"/>
                  </a:gs>
                </a:gsLst>
                <a:lin ang="5400000" scaled="0"/>
              </a:gradFill>
              <a:latin typeface="+mj-lt"/>
            </a:endParaRPr>
          </a:p>
        </p:txBody>
      </p:sp>
      <p:sp>
        <p:nvSpPr>
          <p:cNvPr id="7" name="Rectangle 6"/>
          <p:cNvSpPr/>
          <p:nvPr userDrawn="1"/>
        </p:nvSpPr>
        <p:spPr bwMode="auto">
          <a:xfrm>
            <a:off x="274637" y="4872052"/>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4</a:t>
            </a:r>
            <a:endParaRPr lang="en-US" sz="4000" dirty="0">
              <a:gradFill>
                <a:gsLst>
                  <a:gs pos="0">
                    <a:srgbClr val="FFFFFF"/>
                  </a:gs>
                  <a:gs pos="100000">
                    <a:srgbClr val="FFFFFF"/>
                  </a:gs>
                </a:gsLst>
                <a:lin ang="5400000" scaled="0"/>
              </a:gradFill>
              <a:latin typeface="+mj-lt"/>
            </a:endParaRPr>
          </a:p>
        </p:txBody>
      </p:sp>
      <p:sp>
        <p:nvSpPr>
          <p:cNvPr id="8" name="Rectangle 7"/>
          <p:cNvSpPr/>
          <p:nvPr userDrawn="1"/>
        </p:nvSpPr>
        <p:spPr bwMode="auto">
          <a:xfrm>
            <a:off x="274637" y="578751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5</a:t>
            </a:r>
            <a:endParaRPr lang="en-US" sz="4000" dirty="0">
              <a:gradFill>
                <a:gsLst>
                  <a:gs pos="0">
                    <a:srgbClr val="FFFFFF"/>
                  </a:gs>
                  <a:gs pos="100000">
                    <a:srgbClr val="FFFFFF"/>
                  </a:gs>
                </a:gsLst>
                <a:lin ang="5400000" scaled="0"/>
              </a:gradFill>
              <a:latin typeface="+mj-lt"/>
            </a:endParaRPr>
          </a:p>
        </p:txBody>
      </p:sp>
      <p:sp>
        <p:nvSpPr>
          <p:cNvPr id="9" name="TextBox 8"/>
          <p:cNvSpPr txBox="1"/>
          <p:nvPr userDrawn="1"/>
        </p:nvSpPr>
        <p:spPr>
          <a:xfrm rot="16200000">
            <a:off x="-1394442" y="1987651"/>
            <a:ext cx="3555742" cy="193899"/>
          </a:xfrm>
          <a:prstGeom prst="rect">
            <a:avLst/>
          </a:prstGeom>
          <a:noFill/>
        </p:spPr>
        <p:txBody>
          <a:bodyPr wrap="square" lIns="0" tIns="0" rIns="0" bIns="0" rtlCol="0" anchor="ctr" anchorCtr="0">
            <a:spAutoFit/>
          </a:bodyPr>
          <a:lstStyle/>
          <a:p>
            <a:pPr algn="r">
              <a:lnSpc>
                <a:spcPct val="90000"/>
              </a:lnSpc>
              <a:spcAft>
                <a:spcPts val="600"/>
              </a:spcAft>
            </a:pPr>
            <a:r>
              <a:rPr lang="en-US" sz="1400" b="1" dirty="0" smtClean="0">
                <a:gradFill>
                  <a:gsLst>
                    <a:gs pos="2917">
                      <a:schemeClr val="tx1"/>
                    </a:gs>
                    <a:gs pos="30000">
                      <a:schemeClr val="tx1"/>
                    </a:gs>
                  </a:gsLst>
                  <a:lin ang="5400000" scaled="0"/>
                </a:gradFill>
                <a:cs typeface="Segoe UI Semilight" panose="020B0402040204020203" pitchFamily="34" charset="0"/>
              </a:rPr>
              <a:t>KNOWLEDGEBASE OVERVIEW</a:t>
            </a:r>
            <a:endParaRPr lang="en-US" sz="1400" b="1" dirty="0">
              <a:gradFill>
                <a:gsLst>
                  <a:gs pos="2917">
                    <a:schemeClr val="tx1"/>
                  </a:gs>
                  <a:gs pos="3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358075681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852" y="296897"/>
            <a:ext cx="11541032" cy="917575"/>
          </a:xfrm>
        </p:spPr>
        <p:txBody>
          <a:bodyPr/>
          <a:lstStyle/>
          <a:p>
            <a:r>
              <a:rPr lang="en-US" dirty="0" smtClean="0"/>
              <a:t>Click to edit Master title style</a:t>
            </a:r>
            <a:endParaRPr lang="en-US" dirty="0"/>
          </a:p>
        </p:txBody>
      </p:sp>
      <p:sp>
        <p:nvSpPr>
          <p:cNvPr id="3" name="Rectangle 2"/>
          <p:cNvSpPr/>
          <p:nvPr userDrawn="1"/>
        </p:nvSpPr>
        <p:spPr bwMode="auto">
          <a:xfrm>
            <a:off x="0" y="0"/>
            <a:ext cx="622852" cy="6994525"/>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274637" y="212566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1</a:t>
            </a:r>
            <a:endParaRPr lang="en-US" sz="4000" dirty="0">
              <a:gradFill>
                <a:gsLst>
                  <a:gs pos="0">
                    <a:srgbClr val="FFFFFF"/>
                  </a:gs>
                  <a:gs pos="100000">
                    <a:srgbClr val="FFFFFF"/>
                  </a:gs>
                </a:gsLst>
                <a:lin ang="5400000" scaled="0"/>
              </a:gradFill>
              <a:latin typeface="+mj-lt"/>
            </a:endParaRPr>
          </a:p>
        </p:txBody>
      </p:sp>
      <p:sp>
        <p:nvSpPr>
          <p:cNvPr id="5" name="Rectangle 4"/>
          <p:cNvSpPr/>
          <p:nvPr userDrawn="1"/>
        </p:nvSpPr>
        <p:spPr bwMode="auto">
          <a:xfrm>
            <a:off x="274637" y="3041126"/>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2</a:t>
            </a:r>
            <a:endParaRPr lang="en-US" sz="4000" dirty="0">
              <a:gradFill>
                <a:gsLst>
                  <a:gs pos="0">
                    <a:srgbClr val="FFFFFF"/>
                  </a:gs>
                  <a:gs pos="100000">
                    <a:srgbClr val="FFFFFF"/>
                  </a:gs>
                </a:gsLst>
                <a:lin ang="5400000" scaled="0"/>
              </a:gradFill>
              <a:latin typeface="+mj-lt"/>
            </a:endParaRPr>
          </a:p>
        </p:txBody>
      </p:sp>
      <p:sp>
        <p:nvSpPr>
          <p:cNvPr id="6" name="Rectangle 5"/>
          <p:cNvSpPr/>
          <p:nvPr userDrawn="1"/>
        </p:nvSpPr>
        <p:spPr bwMode="auto">
          <a:xfrm>
            <a:off x="274637" y="3956589"/>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3</a:t>
            </a:r>
            <a:endParaRPr lang="en-US" sz="4000" dirty="0">
              <a:gradFill>
                <a:gsLst>
                  <a:gs pos="0">
                    <a:srgbClr val="FFFFFF"/>
                  </a:gs>
                  <a:gs pos="100000">
                    <a:srgbClr val="FFFFFF"/>
                  </a:gs>
                </a:gsLst>
                <a:lin ang="5400000" scaled="0"/>
              </a:gradFill>
              <a:latin typeface="+mj-lt"/>
            </a:endParaRPr>
          </a:p>
        </p:txBody>
      </p:sp>
      <p:sp>
        <p:nvSpPr>
          <p:cNvPr id="7" name="Rectangle 6"/>
          <p:cNvSpPr/>
          <p:nvPr userDrawn="1"/>
        </p:nvSpPr>
        <p:spPr bwMode="auto">
          <a:xfrm>
            <a:off x="274637" y="4872052"/>
            <a:ext cx="731520" cy="86868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4</a:t>
            </a:r>
            <a:endParaRPr lang="en-US" sz="4000" dirty="0">
              <a:gradFill>
                <a:gsLst>
                  <a:gs pos="0">
                    <a:srgbClr val="FFFFFF"/>
                  </a:gs>
                  <a:gs pos="100000">
                    <a:srgbClr val="FFFFFF"/>
                  </a:gs>
                </a:gsLst>
                <a:lin ang="5400000" scaled="0"/>
              </a:gradFill>
              <a:latin typeface="+mj-lt"/>
            </a:endParaRPr>
          </a:p>
        </p:txBody>
      </p:sp>
      <p:sp>
        <p:nvSpPr>
          <p:cNvPr id="8" name="Rectangle 7"/>
          <p:cNvSpPr/>
          <p:nvPr userDrawn="1"/>
        </p:nvSpPr>
        <p:spPr bwMode="auto">
          <a:xfrm>
            <a:off x="274637" y="578751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5</a:t>
            </a:r>
            <a:endParaRPr lang="en-US" sz="4000" dirty="0">
              <a:gradFill>
                <a:gsLst>
                  <a:gs pos="0">
                    <a:srgbClr val="FFFFFF"/>
                  </a:gs>
                  <a:gs pos="100000">
                    <a:srgbClr val="FFFFFF"/>
                  </a:gs>
                </a:gsLst>
                <a:lin ang="5400000" scaled="0"/>
              </a:gradFill>
              <a:latin typeface="+mj-lt"/>
            </a:endParaRPr>
          </a:p>
        </p:txBody>
      </p:sp>
      <p:sp>
        <p:nvSpPr>
          <p:cNvPr id="9" name="TextBox 8"/>
          <p:cNvSpPr txBox="1"/>
          <p:nvPr userDrawn="1"/>
        </p:nvSpPr>
        <p:spPr>
          <a:xfrm rot="16200000">
            <a:off x="-1394442" y="1987651"/>
            <a:ext cx="3555742" cy="193899"/>
          </a:xfrm>
          <a:prstGeom prst="rect">
            <a:avLst/>
          </a:prstGeom>
          <a:noFill/>
        </p:spPr>
        <p:txBody>
          <a:bodyPr wrap="square" lIns="0" tIns="0" rIns="0" bIns="0" rtlCol="0" anchor="ctr" anchorCtr="0">
            <a:spAutoFit/>
          </a:bodyPr>
          <a:lstStyle/>
          <a:p>
            <a:pPr algn="r">
              <a:lnSpc>
                <a:spcPct val="90000"/>
              </a:lnSpc>
              <a:spcAft>
                <a:spcPts val="600"/>
              </a:spcAft>
            </a:pPr>
            <a:r>
              <a:rPr lang="en-US" sz="1400" b="1" dirty="0" smtClean="0">
                <a:gradFill>
                  <a:gsLst>
                    <a:gs pos="2917">
                      <a:schemeClr val="tx1"/>
                    </a:gs>
                    <a:gs pos="30000">
                      <a:schemeClr val="tx1"/>
                    </a:gs>
                  </a:gsLst>
                  <a:lin ang="5400000" scaled="0"/>
                </a:gradFill>
                <a:cs typeface="Segoe UI Semilight" panose="020B0402040204020203" pitchFamily="34" charset="0"/>
              </a:rPr>
              <a:t>PORTAL OVERVIEW</a:t>
            </a:r>
            <a:endParaRPr lang="en-US" sz="1400" b="1" dirty="0">
              <a:gradFill>
                <a:gsLst>
                  <a:gs pos="2917">
                    <a:schemeClr val="tx1"/>
                  </a:gs>
                  <a:gs pos="3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356210338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smtClean="0"/>
              <a:t>Concurrent Session Code</a:t>
            </a:r>
            <a:endParaRPr lang="en-US" dirty="0"/>
          </a:p>
        </p:txBody>
      </p:sp>
    </p:spTree>
    <p:extLst>
      <p:ext uri="{BB962C8B-B14F-4D97-AF65-F5344CB8AC3E}">
        <p14:creationId xmlns:p14="http://schemas.microsoft.com/office/powerpoint/2010/main" val="1341244791"/>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852" y="296897"/>
            <a:ext cx="11541032" cy="917575"/>
          </a:xfrm>
        </p:spPr>
        <p:txBody>
          <a:bodyPr/>
          <a:lstStyle/>
          <a:p>
            <a:r>
              <a:rPr lang="en-US" dirty="0" smtClean="0"/>
              <a:t>Click to edit Master title style</a:t>
            </a:r>
            <a:endParaRPr lang="en-US" dirty="0"/>
          </a:p>
        </p:txBody>
      </p:sp>
      <p:sp>
        <p:nvSpPr>
          <p:cNvPr id="3" name="Rectangle 2"/>
          <p:cNvSpPr/>
          <p:nvPr userDrawn="1"/>
        </p:nvSpPr>
        <p:spPr bwMode="auto">
          <a:xfrm>
            <a:off x="0" y="0"/>
            <a:ext cx="622852" cy="6994525"/>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274637" y="2125663"/>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1</a:t>
            </a:r>
            <a:endParaRPr lang="en-US" sz="4000" dirty="0">
              <a:gradFill>
                <a:gsLst>
                  <a:gs pos="0">
                    <a:srgbClr val="FFFFFF"/>
                  </a:gs>
                  <a:gs pos="100000">
                    <a:srgbClr val="FFFFFF"/>
                  </a:gs>
                </a:gsLst>
                <a:lin ang="5400000" scaled="0"/>
              </a:gradFill>
              <a:latin typeface="+mj-lt"/>
            </a:endParaRPr>
          </a:p>
        </p:txBody>
      </p:sp>
      <p:sp>
        <p:nvSpPr>
          <p:cNvPr id="5" name="Rectangle 4"/>
          <p:cNvSpPr/>
          <p:nvPr userDrawn="1"/>
        </p:nvSpPr>
        <p:spPr bwMode="auto">
          <a:xfrm>
            <a:off x="274637" y="3041126"/>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2</a:t>
            </a:r>
            <a:endParaRPr lang="en-US" sz="4000" dirty="0">
              <a:gradFill>
                <a:gsLst>
                  <a:gs pos="0">
                    <a:srgbClr val="FFFFFF"/>
                  </a:gs>
                  <a:gs pos="100000">
                    <a:srgbClr val="FFFFFF"/>
                  </a:gs>
                </a:gsLst>
                <a:lin ang="5400000" scaled="0"/>
              </a:gradFill>
              <a:latin typeface="+mj-lt"/>
            </a:endParaRPr>
          </a:p>
        </p:txBody>
      </p:sp>
      <p:sp>
        <p:nvSpPr>
          <p:cNvPr id="6" name="Rectangle 5"/>
          <p:cNvSpPr/>
          <p:nvPr userDrawn="1"/>
        </p:nvSpPr>
        <p:spPr bwMode="auto">
          <a:xfrm>
            <a:off x="274637" y="3956589"/>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3</a:t>
            </a:r>
            <a:endParaRPr lang="en-US" sz="4000" dirty="0">
              <a:gradFill>
                <a:gsLst>
                  <a:gs pos="0">
                    <a:srgbClr val="FFFFFF"/>
                  </a:gs>
                  <a:gs pos="100000">
                    <a:srgbClr val="FFFFFF"/>
                  </a:gs>
                </a:gsLst>
                <a:lin ang="5400000" scaled="0"/>
              </a:gradFill>
              <a:latin typeface="+mj-lt"/>
            </a:endParaRPr>
          </a:p>
        </p:txBody>
      </p:sp>
      <p:sp>
        <p:nvSpPr>
          <p:cNvPr id="7" name="Rectangle 6"/>
          <p:cNvSpPr/>
          <p:nvPr userDrawn="1"/>
        </p:nvSpPr>
        <p:spPr bwMode="auto">
          <a:xfrm>
            <a:off x="274637" y="4872052"/>
            <a:ext cx="731520" cy="868680"/>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4</a:t>
            </a:r>
            <a:endParaRPr lang="en-US" sz="4000" dirty="0">
              <a:gradFill>
                <a:gsLst>
                  <a:gs pos="0">
                    <a:srgbClr val="FFFFFF"/>
                  </a:gs>
                  <a:gs pos="100000">
                    <a:srgbClr val="FFFFFF"/>
                  </a:gs>
                </a:gsLst>
                <a:lin ang="5400000" scaled="0"/>
              </a:gradFill>
              <a:latin typeface="+mj-lt"/>
            </a:endParaRPr>
          </a:p>
        </p:txBody>
      </p:sp>
      <p:sp>
        <p:nvSpPr>
          <p:cNvPr id="8" name="Rectangle 7"/>
          <p:cNvSpPr/>
          <p:nvPr userDrawn="1"/>
        </p:nvSpPr>
        <p:spPr bwMode="auto">
          <a:xfrm>
            <a:off x="274637" y="5787513"/>
            <a:ext cx="731520" cy="86868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0">
                      <a:srgbClr val="FFFFFF"/>
                    </a:gs>
                    <a:gs pos="100000">
                      <a:srgbClr val="FFFFFF"/>
                    </a:gs>
                  </a:gsLst>
                  <a:lin ang="5400000" scaled="0"/>
                </a:gradFill>
                <a:latin typeface="+mj-lt"/>
              </a:rPr>
              <a:t>5</a:t>
            </a:r>
            <a:endParaRPr lang="en-US" sz="4000" dirty="0">
              <a:gradFill>
                <a:gsLst>
                  <a:gs pos="0">
                    <a:srgbClr val="FFFFFF"/>
                  </a:gs>
                  <a:gs pos="100000">
                    <a:srgbClr val="FFFFFF"/>
                  </a:gs>
                </a:gsLst>
                <a:lin ang="5400000" scaled="0"/>
              </a:gradFill>
              <a:latin typeface="+mj-lt"/>
            </a:endParaRPr>
          </a:p>
        </p:txBody>
      </p:sp>
      <p:sp>
        <p:nvSpPr>
          <p:cNvPr id="9" name="TextBox 8"/>
          <p:cNvSpPr txBox="1"/>
          <p:nvPr userDrawn="1"/>
        </p:nvSpPr>
        <p:spPr>
          <a:xfrm rot="16200000">
            <a:off x="-1394442" y="1987651"/>
            <a:ext cx="3555742" cy="193899"/>
          </a:xfrm>
          <a:prstGeom prst="rect">
            <a:avLst/>
          </a:prstGeom>
          <a:noFill/>
        </p:spPr>
        <p:txBody>
          <a:bodyPr wrap="square" lIns="0" tIns="0" rIns="0" bIns="0" rtlCol="0" anchor="ctr" anchorCtr="0">
            <a:spAutoFit/>
          </a:bodyPr>
          <a:lstStyle/>
          <a:p>
            <a:pPr algn="r">
              <a:lnSpc>
                <a:spcPct val="90000"/>
              </a:lnSpc>
              <a:spcAft>
                <a:spcPts val="600"/>
              </a:spcAft>
            </a:pPr>
            <a:r>
              <a:rPr lang="en-US" sz="1400" b="1" dirty="0" smtClean="0">
                <a:gradFill>
                  <a:gsLst>
                    <a:gs pos="2917">
                      <a:schemeClr val="tx1"/>
                    </a:gs>
                    <a:gs pos="30000">
                      <a:schemeClr val="tx1"/>
                    </a:gs>
                  </a:gsLst>
                  <a:lin ang="5400000" scaled="0"/>
                </a:gradFill>
                <a:cs typeface="Segoe UI Semilight" panose="020B0402040204020203" pitchFamily="34" charset="0"/>
              </a:rPr>
              <a:t>PORTAL DEMOS</a:t>
            </a:r>
            <a:endParaRPr lang="en-US" sz="1400" b="1" dirty="0">
              <a:gradFill>
                <a:gsLst>
                  <a:gs pos="2917">
                    <a:schemeClr val="tx1"/>
                  </a:gs>
                  <a:gs pos="3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894519212"/>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14071" cy="2400657"/>
          </a:xfrm>
        </p:spPr>
        <p:txBody>
          <a:bodyPr wrap="square">
            <a:spAutoFit/>
          </a:bodyPr>
          <a:lstStyle>
            <a:lvl1pPr>
              <a:defRPr sz="8000">
                <a:gradFill>
                  <a:gsLst>
                    <a:gs pos="35897">
                      <a:schemeClr val="bg1"/>
                    </a:gs>
                    <a:gs pos="56000">
                      <a:schemeClr val="bg1"/>
                    </a:gs>
                  </a:gsLst>
                  <a:lin ang="5400000" scaled="0"/>
                </a:gradFill>
              </a:defRPr>
            </a:lvl1pPr>
          </a:lstStyle>
          <a:p>
            <a:r>
              <a:rPr lang="en-US" dirty="0" smtClean="0"/>
              <a:t>Click to edit Master title style</a:t>
            </a:r>
            <a:endParaRPr lang="en-US" dirty="0"/>
          </a:p>
        </p:txBody>
      </p:sp>
      <p:sp>
        <p:nvSpPr>
          <p:cNvPr id="3" name="Rectangle 2"/>
          <p:cNvSpPr/>
          <p:nvPr userDrawn="1"/>
        </p:nvSpPr>
        <p:spPr bwMode="auto">
          <a:xfrm>
            <a:off x="0" y="0"/>
            <a:ext cx="622852" cy="6994525"/>
          </a:xfrm>
          <a:prstGeom prst="rect">
            <a:avLst/>
          </a:prstGeom>
          <a:solidFill>
            <a:srgbClr val="93141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endParaRPr lang="en-US" sz="4000" dirty="0">
              <a:gradFill>
                <a:gsLst>
                  <a:gs pos="34188">
                    <a:schemeClr val="accent3"/>
                  </a:gs>
                  <a:gs pos="54000">
                    <a:schemeClr val="accent3"/>
                  </a:gs>
                </a:gsLst>
                <a:lin ang="5400000" scaled="0"/>
              </a:gradFill>
              <a:latin typeface="+mj-lt"/>
            </a:endParaRPr>
          </a:p>
        </p:txBody>
      </p:sp>
      <p:sp>
        <p:nvSpPr>
          <p:cNvPr id="8" name="Rectangle 7"/>
          <p:cNvSpPr/>
          <p:nvPr userDrawn="1"/>
        </p:nvSpPr>
        <p:spPr bwMode="auto">
          <a:xfrm>
            <a:off x="274637" y="5787513"/>
            <a:ext cx="731520" cy="86868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51282">
                      <a:schemeClr val="accent3"/>
                    </a:gs>
                    <a:gs pos="74000">
                      <a:schemeClr val="accent3"/>
                    </a:gs>
                  </a:gsLst>
                  <a:lin ang="5400000" scaled="0"/>
                </a:gradFill>
                <a:latin typeface="+mj-lt"/>
              </a:rPr>
              <a:t>5</a:t>
            </a:r>
            <a:endParaRPr lang="en-US" sz="4000" dirty="0">
              <a:gradFill>
                <a:gsLst>
                  <a:gs pos="51282">
                    <a:schemeClr val="accent3"/>
                  </a:gs>
                  <a:gs pos="74000">
                    <a:schemeClr val="accent3"/>
                  </a:gs>
                </a:gsLst>
                <a:lin ang="5400000" scaled="0"/>
              </a:gradFill>
              <a:latin typeface="+mj-lt"/>
            </a:endParaRPr>
          </a:p>
        </p:txBody>
      </p:sp>
      <p:sp>
        <p:nvSpPr>
          <p:cNvPr id="9" name="TextBox 8"/>
          <p:cNvSpPr txBox="1"/>
          <p:nvPr userDrawn="1"/>
        </p:nvSpPr>
        <p:spPr>
          <a:xfrm rot="16200000">
            <a:off x="-1394442" y="1987651"/>
            <a:ext cx="3555742" cy="193899"/>
          </a:xfrm>
          <a:prstGeom prst="rect">
            <a:avLst/>
          </a:prstGeom>
          <a:noFill/>
        </p:spPr>
        <p:txBody>
          <a:bodyPr wrap="square" lIns="0" tIns="0" rIns="0" bIns="0" rtlCol="0" anchor="ctr" anchorCtr="0">
            <a:spAutoFit/>
          </a:bodyPr>
          <a:lstStyle/>
          <a:p>
            <a:pPr algn="r">
              <a:lnSpc>
                <a:spcPct val="90000"/>
              </a:lnSpc>
              <a:spcAft>
                <a:spcPts val="600"/>
              </a:spcAft>
            </a:pPr>
            <a:r>
              <a:rPr lang="en-US" sz="1400" b="1" dirty="0" smtClean="0">
                <a:gradFill>
                  <a:gsLst>
                    <a:gs pos="80342">
                      <a:schemeClr val="bg1"/>
                    </a:gs>
                    <a:gs pos="65000">
                      <a:schemeClr val="bg1"/>
                    </a:gs>
                  </a:gsLst>
                  <a:lin ang="5400000" scaled="0"/>
                </a:gradFill>
                <a:cs typeface="Segoe UI Semilight" panose="020B0402040204020203" pitchFamily="34" charset="0"/>
              </a:rPr>
              <a:t>PORTAL DEMOS</a:t>
            </a:r>
            <a:endParaRPr lang="en-US" sz="1400" b="1" dirty="0">
              <a:gradFill>
                <a:gsLst>
                  <a:gs pos="80342">
                    <a:schemeClr val="bg1"/>
                  </a:gs>
                  <a:gs pos="65000">
                    <a:schemeClr val="bg1"/>
                  </a:gs>
                </a:gsLst>
                <a:lin ang="5400000" scaled="0"/>
              </a:gradFill>
              <a:cs typeface="Segoe UI Semilight" panose="020B0402040204020203" pitchFamily="34" charset="0"/>
            </a:endParaRPr>
          </a:p>
        </p:txBody>
      </p:sp>
      <p:sp>
        <p:nvSpPr>
          <p:cNvPr id="4" name="Rectangle 3"/>
          <p:cNvSpPr/>
          <p:nvPr userDrawn="1"/>
        </p:nvSpPr>
        <p:spPr bwMode="auto">
          <a:xfrm>
            <a:off x="274637" y="2125663"/>
            <a:ext cx="731520" cy="868680"/>
          </a:xfrm>
          <a:prstGeom prst="rect">
            <a:avLst/>
          </a:prstGeom>
          <a:solidFill>
            <a:srgbClr val="93141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34188">
                      <a:schemeClr val="accent3"/>
                    </a:gs>
                    <a:gs pos="54000">
                      <a:schemeClr val="accent3"/>
                    </a:gs>
                  </a:gsLst>
                  <a:lin ang="5400000" scaled="0"/>
                </a:gradFill>
                <a:latin typeface="+mj-lt"/>
              </a:rPr>
              <a:t>1</a:t>
            </a:r>
            <a:endParaRPr lang="en-US" sz="4000" dirty="0">
              <a:gradFill>
                <a:gsLst>
                  <a:gs pos="34188">
                    <a:schemeClr val="accent3"/>
                  </a:gs>
                  <a:gs pos="54000">
                    <a:schemeClr val="accent3"/>
                  </a:gs>
                </a:gsLst>
                <a:lin ang="5400000" scaled="0"/>
              </a:gradFill>
              <a:latin typeface="+mj-lt"/>
            </a:endParaRPr>
          </a:p>
        </p:txBody>
      </p:sp>
      <p:sp>
        <p:nvSpPr>
          <p:cNvPr id="5" name="Rectangle 4"/>
          <p:cNvSpPr/>
          <p:nvPr userDrawn="1"/>
        </p:nvSpPr>
        <p:spPr bwMode="auto">
          <a:xfrm>
            <a:off x="274637" y="3041126"/>
            <a:ext cx="731520" cy="868680"/>
          </a:xfrm>
          <a:prstGeom prst="rect">
            <a:avLst/>
          </a:prstGeom>
          <a:solidFill>
            <a:srgbClr val="93141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algn="r" defTabSz="932472" fontAlgn="base">
              <a:lnSpc>
                <a:spcPct val="90000"/>
              </a:lnSpc>
              <a:spcBef>
                <a:spcPct val="0"/>
              </a:spcBef>
              <a:spcAft>
                <a:spcPct val="0"/>
              </a:spcAft>
            </a:pPr>
            <a:r>
              <a:rPr lang="en-US" sz="4000" dirty="0" smtClean="0">
                <a:gradFill>
                  <a:gsLst>
                    <a:gs pos="34188">
                      <a:schemeClr val="accent3"/>
                    </a:gs>
                    <a:gs pos="54000">
                      <a:schemeClr val="accent3"/>
                    </a:gs>
                  </a:gsLst>
                  <a:lin ang="5400000" scaled="0"/>
                </a:gradFill>
                <a:latin typeface="+mj-lt"/>
              </a:rPr>
              <a:t>2</a:t>
            </a:r>
            <a:endParaRPr lang="en-US" sz="4000" dirty="0">
              <a:gradFill>
                <a:gsLst>
                  <a:gs pos="34188">
                    <a:schemeClr val="accent3"/>
                  </a:gs>
                  <a:gs pos="54000">
                    <a:schemeClr val="accent3"/>
                  </a:gs>
                </a:gsLst>
                <a:lin ang="5400000" scaled="0"/>
              </a:gradFill>
              <a:latin typeface="+mj-lt"/>
            </a:endParaRPr>
          </a:p>
        </p:txBody>
      </p:sp>
      <p:sp>
        <p:nvSpPr>
          <p:cNvPr id="6" name="Rectangle 5"/>
          <p:cNvSpPr/>
          <p:nvPr userDrawn="1"/>
        </p:nvSpPr>
        <p:spPr bwMode="auto">
          <a:xfrm>
            <a:off x="274637" y="3956589"/>
            <a:ext cx="731520" cy="868680"/>
          </a:xfrm>
          <a:prstGeom prst="rect">
            <a:avLst/>
          </a:prstGeom>
          <a:solidFill>
            <a:srgbClr val="93141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r>
              <a:rPr lang="en-US" sz="4000" dirty="0" smtClean="0">
                <a:gradFill>
                  <a:gsLst>
                    <a:gs pos="34188">
                      <a:schemeClr val="accent3"/>
                    </a:gs>
                    <a:gs pos="54000">
                      <a:schemeClr val="accent3"/>
                    </a:gs>
                  </a:gsLst>
                  <a:lin ang="5400000" scaled="0"/>
                </a:gradFill>
                <a:latin typeface="+mj-lt"/>
              </a:rPr>
              <a:t>3</a:t>
            </a:r>
            <a:endParaRPr lang="en-US" sz="4000" dirty="0">
              <a:gradFill>
                <a:gsLst>
                  <a:gs pos="34188">
                    <a:schemeClr val="accent3"/>
                  </a:gs>
                  <a:gs pos="54000">
                    <a:schemeClr val="accent3"/>
                  </a:gs>
                </a:gsLst>
                <a:lin ang="5400000" scaled="0"/>
              </a:gradFill>
              <a:latin typeface="+mj-lt"/>
            </a:endParaRPr>
          </a:p>
        </p:txBody>
      </p:sp>
      <p:sp>
        <p:nvSpPr>
          <p:cNvPr id="7" name="Rectangle 6"/>
          <p:cNvSpPr/>
          <p:nvPr userDrawn="1"/>
        </p:nvSpPr>
        <p:spPr bwMode="auto">
          <a:xfrm>
            <a:off x="274637" y="4872052"/>
            <a:ext cx="731520" cy="868680"/>
          </a:xfrm>
          <a:prstGeom prst="rect">
            <a:avLst/>
          </a:prstGeom>
          <a:solidFill>
            <a:srgbClr val="93141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146304" bIns="91440" numCol="1" rtlCol="0" anchor="ctr" anchorCtr="0" compatLnSpc="1">
            <a:prstTxWarp prst="textNoShape">
              <a:avLst/>
            </a:prstTxWarp>
          </a:bodyPr>
          <a:lstStyle/>
          <a:p>
            <a:pPr lvl="0" algn="r" defTabSz="932472" fontAlgn="base">
              <a:lnSpc>
                <a:spcPct val="90000"/>
              </a:lnSpc>
              <a:spcBef>
                <a:spcPct val="0"/>
              </a:spcBef>
              <a:spcAft>
                <a:spcPct val="0"/>
              </a:spcAft>
            </a:pPr>
            <a:r>
              <a:rPr lang="en-US" sz="4000" dirty="0" smtClean="0">
                <a:gradFill>
                  <a:gsLst>
                    <a:gs pos="34188">
                      <a:schemeClr val="accent3"/>
                    </a:gs>
                    <a:gs pos="54000">
                      <a:schemeClr val="accent3"/>
                    </a:gs>
                  </a:gsLst>
                  <a:lin ang="5400000" scaled="0"/>
                </a:gradFill>
                <a:latin typeface="+mj-lt"/>
              </a:rPr>
              <a:t>4</a:t>
            </a:r>
            <a:endParaRPr lang="en-US" sz="4000" dirty="0">
              <a:gradFill>
                <a:gsLst>
                  <a:gs pos="34188">
                    <a:schemeClr val="accent3"/>
                  </a:gs>
                  <a:gs pos="54000">
                    <a:schemeClr val="accent3"/>
                  </a:gs>
                </a:gsLst>
                <a:lin ang="5400000" scaled="0"/>
              </a:gradFill>
              <a:latin typeface="+mj-lt"/>
            </a:endParaRPr>
          </a:p>
        </p:txBody>
      </p:sp>
    </p:spTree>
    <p:extLst>
      <p:ext uri="{BB962C8B-B14F-4D97-AF65-F5344CB8AC3E}">
        <p14:creationId xmlns:p14="http://schemas.microsoft.com/office/powerpoint/2010/main" val="24866583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smtClean="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smtClean="0"/>
              <a:t>Video</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193" r:id="rId17"/>
    <p:sldLayoutId id="2147484190" r:id="rId18"/>
    <p:sldLayoutId id="2147484191" r:id="rId19"/>
    <p:sldLayoutId id="2147484192" r:id="rId20"/>
    <p:sldLayoutId id="2147484194" r:id="rId21"/>
    <p:sldLayoutId id="2147484093" r:id="rId22"/>
    <p:sldLayoutId id="2147484127" r:id="rId23"/>
    <p:sldLayoutId id="2147484128" r:id="rId24"/>
    <p:sldLayoutId id="2147484129" r:id="rId25"/>
    <p:sldLayoutId id="2147484094" r:id="rId26"/>
    <p:sldLayoutId id="2147484096" r:id="rId2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hyperlink" Target="https://support.parature.com/public/doc/api.html" TargetMode="Externa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Parature APIs</a:t>
            </a:r>
            <a:endParaRPr lang="en-US" dirty="0"/>
          </a:p>
        </p:txBody>
      </p:sp>
    </p:spTree>
    <p:extLst>
      <p:ext uri="{BB962C8B-B14F-4D97-AF65-F5344CB8AC3E}">
        <p14:creationId xmlns:p14="http://schemas.microsoft.com/office/powerpoint/2010/main" val="218106748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4: List KB Folders</a:t>
            </a:r>
            <a:endParaRPr lang="en-US" dirty="0"/>
          </a:p>
        </p:txBody>
      </p:sp>
      <p:sp>
        <p:nvSpPr>
          <p:cNvPr id="3" name="Content Placeholder 2"/>
          <p:cNvSpPr>
            <a:spLocks noGrp="1"/>
          </p:cNvSpPr>
          <p:nvPr>
            <p:ph sz="quarter" idx="10"/>
          </p:nvPr>
        </p:nvSpPr>
        <p:spPr>
          <a:xfrm>
            <a:off x="274638" y="1214438"/>
            <a:ext cx="11887200" cy="2092881"/>
          </a:xfrm>
        </p:spPr>
        <p:txBody>
          <a:bodyPr/>
          <a:lstStyle/>
          <a:p>
            <a:r>
              <a:rPr lang="en-US" dirty="0" smtClean="0"/>
              <a:t>Get all Private folders</a:t>
            </a:r>
          </a:p>
          <a:p>
            <a:r>
              <a:rPr lang="en-US" dirty="0" smtClean="0"/>
              <a:t>Get all Folders that are in a Particular Folder</a:t>
            </a:r>
          </a:p>
          <a:p>
            <a:r>
              <a:rPr lang="en-US" dirty="0" smtClean="0"/>
              <a:t>Find a folder by Name</a:t>
            </a:r>
            <a:endParaRPr lang="en-US" dirty="0"/>
          </a:p>
        </p:txBody>
      </p:sp>
    </p:spTree>
    <p:extLst>
      <p:ext uri="{BB962C8B-B14F-4D97-AF65-F5344CB8AC3E}">
        <p14:creationId xmlns:p14="http://schemas.microsoft.com/office/powerpoint/2010/main" val="26414046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5: List KB Articles</a:t>
            </a:r>
            <a:endParaRPr lang="en-US" dirty="0"/>
          </a:p>
        </p:txBody>
      </p:sp>
      <p:sp>
        <p:nvSpPr>
          <p:cNvPr id="3" name="Content Placeholder 2"/>
          <p:cNvSpPr>
            <a:spLocks noGrp="1"/>
          </p:cNvSpPr>
          <p:nvPr>
            <p:ph sz="quarter" idx="10"/>
          </p:nvPr>
        </p:nvSpPr>
        <p:spPr>
          <a:xfrm>
            <a:off x="274638" y="1214438"/>
            <a:ext cx="11887200" cy="4678204"/>
          </a:xfrm>
        </p:spPr>
        <p:txBody>
          <a:bodyPr/>
          <a:lstStyle/>
          <a:p>
            <a:r>
              <a:rPr lang="en-US" dirty="0" smtClean="0"/>
              <a:t>List the total count of articles</a:t>
            </a:r>
          </a:p>
          <a:p>
            <a:r>
              <a:rPr lang="en-US" dirty="0" smtClean="0"/>
              <a:t>List all articles</a:t>
            </a:r>
          </a:p>
          <a:p>
            <a:r>
              <a:rPr lang="en-US" dirty="0" smtClean="0"/>
              <a:t>List all published articles</a:t>
            </a:r>
          </a:p>
          <a:p>
            <a:r>
              <a:rPr lang="en-US" dirty="0" smtClean="0"/>
              <a:t>List all articles in a particular folder</a:t>
            </a:r>
          </a:p>
          <a:p>
            <a:r>
              <a:rPr lang="en-US" dirty="0" smtClean="0"/>
              <a:t>List all articles that contain a certain string in the body</a:t>
            </a:r>
          </a:p>
          <a:p>
            <a:r>
              <a:rPr lang="en-US" dirty="0" smtClean="0"/>
              <a:t>List all articles that contain a certain string the </a:t>
            </a:r>
            <a:r>
              <a:rPr lang="en-US" dirty="0" smtClean="0"/>
              <a:t>title</a:t>
            </a:r>
            <a:endParaRPr lang="en-US" dirty="0"/>
          </a:p>
        </p:txBody>
      </p:sp>
    </p:spTree>
    <p:extLst>
      <p:ext uri="{BB962C8B-B14F-4D97-AF65-F5344CB8AC3E}">
        <p14:creationId xmlns:p14="http://schemas.microsoft.com/office/powerpoint/2010/main" val="29213999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Retrieve and Schema Operations</a:t>
            </a:r>
            <a:endParaRPr lang="en-US" dirty="0"/>
          </a:p>
        </p:txBody>
      </p:sp>
    </p:spTree>
    <p:extLst>
      <p:ext uri="{BB962C8B-B14F-4D97-AF65-F5344CB8AC3E}">
        <p14:creationId xmlns:p14="http://schemas.microsoft.com/office/powerpoint/2010/main" val="1460568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Retrieve Operation (GET)</a:t>
            </a:r>
            <a:endParaRPr lang="en-US" dirty="0"/>
          </a:p>
        </p:txBody>
      </p:sp>
      <p:sp>
        <p:nvSpPr>
          <p:cNvPr id="4" name="Content Placeholder 3"/>
          <p:cNvSpPr>
            <a:spLocks noGrp="1"/>
          </p:cNvSpPr>
          <p:nvPr>
            <p:ph type="body" sz="quarter" idx="10"/>
          </p:nvPr>
        </p:nvSpPr>
        <p:spPr>
          <a:xfrm>
            <a:off x="274639" y="1212849"/>
            <a:ext cx="5486399" cy="4598182"/>
          </a:xfrm>
        </p:spPr>
        <p:txBody>
          <a:bodyPr/>
          <a:lstStyle/>
          <a:p>
            <a:r>
              <a:rPr lang="en-US" dirty="0" smtClean="0"/>
              <a:t>Account</a:t>
            </a:r>
          </a:p>
          <a:p>
            <a:r>
              <a:rPr lang="en-US" dirty="0" smtClean="0"/>
              <a:t>Customer</a:t>
            </a:r>
          </a:p>
          <a:p>
            <a:r>
              <a:rPr lang="en-US" dirty="0" smtClean="0"/>
              <a:t>Customer Status</a:t>
            </a:r>
          </a:p>
          <a:p>
            <a:r>
              <a:rPr lang="en-US" dirty="0" smtClean="0"/>
              <a:t>Ticket</a:t>
            </a:r>
          </a:p>
          <a:p>
            <a:r>
              <a:rPr lang="en-US" dirty="0" smtClean="0"/>
              <a:t>Product</a:t>
            </a:r>
          </a:p>
          <a:p>
            <a:r>
              <a:rPr lang="en-US" dirty="0" smtClean="0"/>
              <a:t>Asset</a:t>
            </a:r>
          </a:p>
          <a:p>
            <a:r>
              <a:rPr lang="en-US" dirty="0" smtClean="0"/>
              <a:t>SLA</a:t>
            </a:r>
          </a:p>
        </p:txBody>
      </p:sp>
      <p:sp>
        <p:nvSpPr>
          <p:cNvPr id="5" name="Text Placeholder 4"/>
          <p:cNvSpPr>
            <a:spLocks noGrp="1"/>
          </p:cNvSpPr>
          <p:nvPr>
            <p:ph type="body" sz="quarter" idx="11"/>
          </p:nvPr>
        </p:nvSpPr>
        <p:spPr>
          <a:xfrm>
            <a:off x="6675439" y="1212849"/>
            <a:ext cx="5486399" cy="4598182"/>
          </a:xfrm>
        </p:spPr>
        <p:txBody>
          <a:bodyPr/>
          <a:lstStyle/>
          <a:p>
            <a:r>
              <a:rPr lang="en-US" dirty="0" smtClean="0"/>
              <a:t>Article Folder</a:t>
            </a:r>
          </a:p>
          <a:p>
            <a:r>
              <a:rPr lang="en-US" dirty="0" smtClean="0"/>
              <a:t>Article</a:t>
            </a:r>
          </a:p>
          <a:p>
            <a:r>
              <a:rPr lang="en-US" dirty="0" smtClean="0"/>
              <a:t>Download Folder</a:t>
            </a:r>
          </a:p>
          <a:p>
            <a:r>
              <a:rPr lang="en-US" dirty="0" smtClean="0"/>
              <a:t>Download</a:t>
            </a:r>
          </a:p>
          <a:p>
            <a:r>
              <a:rPr lang="en-US" dirty="0" smtClean="0"/>
              <a:t>CSR</a:t>
            </a:r>
          </a:p>
          <a:p>
            <a:r>
              <a:rPr lang="en-US" dirty="0" smtClean="0"/>
              <a:t>Chat Transcripts</a:t>
            </a:r>
          </a:p>
          <a:p>
            <a:endParaRPr lang="en-US" dirty="0"/>
          </a:p>
        </p:txBody>
      </p:sp>
    </p:spTree>
    <p:extLst>
      <p:ext uri="{BB962C8B-B14F-4D97-AF65-F5344CB8AC3E}">
        <p14:creationId xmlns:p14="http://schemas.microsoft.com/office/powerpoint/2010/main" val="6104127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6: Retrieve Objects</a:t>
            </a:r>
            <a:endParaRPr lang="en-US" dirty="0"/>
          </a:p>
        </p:txBody>
      </p:sp>
      <p:sp>
        <p:nvSpPr>
          <p:cNvPr id="3" name="Content Placeholder 2"/>
          <p:cNvSpPr>
            <a:spLocks noGrp="1"/>
          </p:cNvSpPr>
          <p:nvPr>
            <p:ph sz="quarter" idx="10"/>
          </p:nvPr>
        </p:nvSpPr>
        <p:spPr>
          <a:xfrm>
            <a:off x="274638" y="1214438"/>
            <a:ext cx="11887200" cy="2092881"/>
          </a:xfrm>
        </p:spPr>
        <p:txBody>
          <a:bodyPr/>
          <a:lstStyle/>
          <a:p>
            <a:r>
              <a:rPr lang="en-US" dirty="0" smtClean="0"/>
              <a:t>Retrieve any of the Customers from Exercise 3</a:t>
            </a:r>
          </a:p>
          <a:p>
            <a:r>
              <a:rPr lang="en-US" dirty="0" smtClean="0"/>
              <a:t>Retrieve any of the Accounts from Exercise 2</a:t>
            </a:r>
          </a:p>
          <a:p>
            <a:r>
              <a:rPr lang="en-US" dirty="0" smtClean="0"/>
              <a:t>Retrieve any of the Articles from Exercise 5</a:t>
            </a:r>
            <a:endParaRPr lang="en-US" dirty="0"/>
          </a:p>
        </p:txBody>
      </p:sp>
    </p:spTree>
    <p:extLst>
      <p:ext uri="{BB962C8B-B14F-4D97-AF65-F5344CB8AC3E}">
        <p14:creationId xmlns:p14="http://schemas.microsoft.com/office/powerpoint/2010/main" val="7580796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Schema Operation (GET)</a:t>
            </a:r>
            <a:endParaRPr lang="en-US" dirty="0"/>
          </a:p>
        </p:txBody>
      </p:sp>
      <p:sp>
        <p:nvSpPr>
          <p:cNvPr id="4" name="Content Placeholder 3"/>
          <p:cNvSpPr>
            <a:spLocks noGrp="1"/>
          </p:cNvSpPr>
          <p:nvPr>
            <p:ph type="body" sz="quarter" idx="10"/>
          </p:nvPr>
        </p:nvSpPr>
        <p:spPr>
          <a:xfrm>
            <a:off x="274639" y="1212849"/>
            <a:ext cx="5486399" cy="3293209"/>
          </a:xfrm>
        </p:spPr>
        <p:txBody>
          <a:bodyPr/>
          <a:lstStyle/>
          <a:p>
            <a:r>
              <a:rPr lang="en-US" dirty="0" smtClean="0"/>
              <a:t>Account</a:t>
            </a:r>
          </a:p>
          <a:p>
            <a:r>
              <a:rPr lang="en-US" dirty="0" smtClean="0"/>
              <a:t>Customer</a:t>
            </a:r>
          </a:p>
          <a:p>
            <a:r>
              <a:rPr lang="en-US" dirty="0" smtClean="0"/>
              <a:t>Ticket</a:t>
            </a:r>
          </a:p>
          <a:p>
            <a:r>
              <a:rPr lang="en-US" dirty="0" smtClean="0"/>
              <a:t>Product</a:t>
            </a:r>
          </a:p>
          <a:p>
            <a:r>
              <a:rPr lang="en-US" dirty="0" smtClean="0"/>
              <a:t>Asset</a:t>
            </a:r>
            <a:endParaRPr lang="en-US" dirty="0"/>
          </a:p>
        </p:txBody>
      </p:sp>
      <p:sp>
        <p:nvSpPr>
          <p:cNvPr id="5" name="Text Placeholder 4"/>
          <p:cNvSpPr>
            <a:spLocks noGrp="1"/>
          </p:cNvSpPr>
          <p:nvPr>
            <p:ph type="body" sz="quarter" idx="11"/>
          </p:nvPr>
        </p:nvSpPr>
        <p:spPr>
          <a:xfrm>
            <a:off x="6675439" y="1212849"/>
            <a:ext cx="5486399" cy="3945696"/>
          </a:xfrm>
        </p:spPr>
        <p:txBody>
          <a:bodyPr/>
          <a:lstStyle/>
          <a:p>
            <a:r>
              <a:rPr lang="en-US" dirty="0" smtClean="0"/>
              <a:t>Article Folder</a:t>
            </a:r>
          </a:p>
          <a:p>
            <a:r>
              <a:rPr lang="en-US" dirty="0" smtClean="0"/>
              <a:t>Article</a:t>
            </a:r>
          </a:p>
          <a:p>
            <a:r>
              <a:rPr lang="en-US" dirty="0" smtClean="0"/>
              <a:t>Download Folder</a:t>
            </a:r>
          </a:p>
          <a:p>
            <a:r>
              <a:rPr lang="en-US" dirty="0" smtClean="0"/>
              <a:t>Download</a:t>
            </a:r>
          </a:p>
          <a:p>
            <a:r>
              <a:rPr lang="en-US" dirty="0" smtClean="0"/>
              <a:t>CSR</a:t>
            </a:r>
          </a:p>
          <a:p>
            <a:endParaRPr lang="en-US" dirty="0"/>
          </a:p>
        </p:txBody>
      </p:sp>
    </p:spTree>
    <p:extLst>
      <p:ext uri="{BB962C8B-B14F-4D97-AF65-F5344CB8AC3E}">
        <p14:creationId xmlns:p14="http://schemas.microsoft.com/office/powerpoint/2010/main" val="18991441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7: Get Schemas</a:t>
            </a:r>
            <a:endParaRPr lang="en-US" dirty="0"/>
          </a:p>
        </p:txBody>
      </p:sp>
      <p:sp>
        <p:nvSpPr>
          <p:cNvPr id="3" name="Content Placeholder 2"/>
          <p:cNvSpPr>
            <a:spLocks noGrp="1"/>
          </p:cNvSpPr>
          <p:nvPr>
            <p:ph sz="quarter" idx="10"/>
          </p:nvPr>
        </p:nvSpPr>
        <p:spPr>
          <a:xfrm>
            <a:off x="274638" y="1214438"/>
            <a:ext cx="11887200" cy="2363724"/>
          </a:xfrm>
        </p:spPr>
        <p:txBody>
          <a:bodyPr/>
          <a:lstStyle/>
          <a:p>
            <a:r>
              <a:rPr lang="en-US" dirty="0" smtClean="0"/>
              <a:t>Retrieve the following schemas:</a:t>
            </a:r>
          </a:p>
          <a:p>
            <a:pPr lvl="1"/>
            <a:r>
              <a:rPr lang="en-US" dirty="0" smtClean="0"/>
              <a:t>Customer</a:t>
            </a:r>
          </a:p>
          <a:p>
            <a:pPr lvl="1"/>
            <a:r>
              <a:rPr lang="en-US" dirty="0" smtClean="0"/>
              <a:t>Account</a:t>
            </a:r>
          </a:p>
          <a:p>
            <a:pPr lvl="1"/>
            <a:r>
              <a:rPr lang="en-US" dirty="0" smtClean="0"/>
              <a:t>Knowledgebase Article</a:t>
            </a:r>
          </a:p>
          <a:p>
            <a:pPr lvl="1"/>
            <a:r>
              <a:rPr lang="en-US" dirty="0" smtClean="0"/>
              <a:t>Knowledgebase Article Folder</a:t>
            </a:r>
            <a:endParaRPr lang="en-US" dirty="0"/>
          </a:p>
        </p:txBody>
      </p:sp>
    </p:spTree>
    <p:extLst>
      <p:ext uri="{BB962C8B-B14F-4D97-AF65-F5344CB8AC3E}">
        <p14:creationId xmlns:p14="http://schemas.microsoft.com/office/powerpoint/2010/main" val="4282554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Operation</a:t>
            </a:r>
            <a:endParaRPr lang="en-US" dirty="0"/>
          </a:p>
        </p:txBody>
      </p:sp>
    </p:spTree>
    <p:extLst>
      <p:ext uri="{BB962C8B-B14F-4D97-AF65-F5344CB8AC3E}">
        <p14:creationId xmlns:p14="http://schemas.microsoft.com/office/powerpoint/2010/main" val="374767366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Operation (POST)</a:t>
            </a:r>
            <a:endParaRPr lang="en-US" dirty="0"/>
          </a:p>
        </p:txBody>
      </p:sp>
      <p:sp>
        <p:nvSpPr>
          <p:cNvPr id="4" name="Content Placeholder 3"/>
          <p:cNvSpPr>
            <a:spLocks noGrp="1"/>
          </p:cNvSpPr>
          <p:nvPr>
            <p:ph type="body" sz="quarter" idx="10"/>
          </p:nvPr>
        </p:nvSpPr>
        <p:spPr>
          <a:xfrm>
            <a:off x="274639" y="1212849"/>
            <a:ext cx="5486399" cy="3293209"/>
          </a:xfrm>
        </p:spPr>
        <p:txBody>
          <a:bodyPr/>
          <a:lstStyle/>
          <a:p>
            <a:r>
              <a:rPr lang="en-US" dirty="0" smtClean="0"/>
              <a:t>Account</a:t>
            </a:r>
          </a:p>
          <a:p>
            <a:r>
              <a:rPr lang="en-US" dirty="0" smtClean="0"/>
              <a:t>Customer</a:t>
            </a:r>
          </a:p>
          <a:p>
            <a:r>
              <a:rPr lang="en-US" dirty="0" smtClean="0"/>
              <a:t>Ticket</a:t>
            </a:r>
          </a:p>
          <a:p>
            <a:r>
              <a:rPr lang="en-US" dirty="0" smtClean="0"/>
              <a:t>Product</a:t>
            </a:r>
          </a:p>
          <a:p>
            <a:r>
              <a:rPr lang="en-US" dirty="0" smtClean="0"/>
              <a:t>Asset</a:t>
            </a:r>
            <a:endParaRPr lang="en-US" dirty="0"/>
          </a:p>
        </p:txBody>
      </p:sp>
      <p:sp>
        <p:nvSpPr>
          <p:cNvPr id="5" name="Text Placeholder 4"/>
          <p:cNvSpPr>
            <a:spLocks noGrp="1"/>
          </p:cNvSpPr>
          <p:nvPr>
            <p:ph type="body" sz="quarter" idx="11"/>
          </p:nvPr>
        </p:nvSpPr>
        <p:spPr>
          <a:xfrm>
            <a:off x="6675439" y="1212849"/>
            <a:ext cx="5486399" cy="3945696"/>
          </a:xfrm>
        </p:spPr>
        <p:txBody>
          <a:bodyPr/>
          <a:lstStyle/>
          <a:p>
            <a:r>
              <a:rPr lang="en-US" dirty="0" smtClean="0"/>
              <a:t>Article Folder</a:t>
            </a:r>
          </a:p>
          <a:p>
            <a:r>
              <a:rPr lang="en-US" dirty="0" smtClean="0"/>
              <a:t>Article</a:t>
            </a:r>
          </a:p>
          <a:p>
            <a:r>
              <a:rPr lang="en-US" dirty="0" smtClean="0"/>
              <a:t>Download Folder</a:t>
            </a:r>
          </a:p>
          <a:p>
            <a:r>
              <a:rPr lang="en-US" dirty="0" smtClean="0"/>
              <a:t>Download</a:t>
            </a:r>
          </a:p>
          <a:p>
            <a:r>
              <a:rPr lang="en-US" dirty="0" smtClean="0"/>
              <a:t>CSR</a:t>
            </a:r>
          </a:p>
          <a:p>
            <a:endParaRPr lang="en-US" dirty="0"/>
          </a:p>
        </p:txBody>
      </p:sp>
    </p:spTree>
    <p:extLst>
      <p:ext uri="{BB962C8B-B14F-4D97-AF65-F5344CB8AC3E}">
        <p14:creationId xmlns:p14="http://schemas.microsoft.com/office/powerpoint/2010/main" val="7281713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API Exercise 8: Create Objects</a:t>
            </a:r>
            <a:endParaRPr lang="en-US" dirty="0"/>
          </a:p>
        </p:txBody>
      </p:sp>
      <p:sp>
        <p:nvSpPr>
          <p:cNvPr id="6" name="Content Placeholder 5"/>
          <p:cNvSpPr>
            <a:spLocks noGrp="1"/>
          </p:cNvSpPr>
          <p:nvPr>
            <p:ph sz="quarter" idx="10"/>
          </p:nvPr>
        </p:nvSpPr>
        <p:spPr>
          <a:xfrm>
            <a:off x="274638" y="1214438"/>
            <a:ext cx="11887200" cy="3323987"/>
          </a:xfrm>
        </p:spPr>
        <p:txBody>
          <a:bodyPr/>
          <a:lstStyle/>
          <a:p>
            <a:r>
              <a:rPr lang="en-US" dirty="0" smtClean="0"/>
              <a:t>Create a new Account</a:t>
            </a:r>
          </a:p>
          <a:p>
            <a:r>
              <a:rPr lang="en-US" dirty="0" smtClean="0"/>
              <a:t>Create a new Customer that belongs to the new Account</a:t>
            </a:r>
          </a:p>
          <a:p>
            <a:r>
              <a:rPr lang="en-US" dirty="0" smtClean="0"/>
              <a:t>Create a Knowledgebase Folder</a:t>
            </a:r>
          </a:p>
          <a:p>
            <a:r>
              <a:rPr lang="en-US" dirty="0" smtClean="0"/>
              <a:t>Create a Knowledgebase Article</a:t>
            </a:r>
            <a:endParaRPr lang="en-US" dirty="0"/>
          </a:p>
        </p:txBody>
      </p:sp>
    </p:spTree>
    <p:extLst>
      <p:ext uri="{BB962C8B-B14F-4D97-AF65-F5344CB8AC3E}">
        <p14:creationId xmlns:p14="http://schemas.microsoft.com/office/powerpoint/2010/main" val="27768352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 Overview	</a:t>
            </a:r>
            <a:endParaRPr lang="en-US" dirty="0"/>
          </a:p>
        </p:txBody>
      </p:sp>
      <p:sp>
        <p:nvSpPr>
          <p:cNvPr id="4" name="Content Placeholder 3"/>
          <p:cNvSpPr>
            <a:spLocks noGrp="1"/>
          </p:cNvSpPr>
          <p:nvPr>
            <p:ph sz="quarter" idx="10"/>
          </p:nvPr>
        </p:nvSpPr>
        <p:spPr>
          <a:xfrm>
            <a:off x="274638" y="1214438"/>
            <a:ext cx="11887200" cy="3323987"/>
          </a:xfrm>
        </p:spPr>
        <p:txBody>
          <a:bodyPr/>
          <a:lstStyle/>
          <a:p>
            <a:r>
              <a:rPr lang="en-US" dirty="0" smtClean="0"/>
              <a:t>Session or Token based authentication</a:t>
            </a:r>
          </a:p>
          <a:p>
            <a:r>
              <a:rPr lang="en-US" dirty="0" smtClean="0"/>
              <a:t>Returns data in XML, JSON, or RSS</a:t>
            </a:r>
          </a:p>
          <a:p>
            <a:r>
              <a:rPr lang="en-US" dirty="0" smtClean="0"/>
              <a:t>The Parature API is </a:t>
            </a:r>
            <a:r>
              <a:rPr lang="en-US" dirty="0" err="1" smtClean="0"/>
              <a:t>RESTful</a:t>
            </a:r>
            <a:endParaRPr lang="en-US" dirty="0" smtClean="0"/>
          </a:p>
          <a:p>
            <a:r>
              <a:rPr lang="en-US" dirty="0">
                <a:hlinkClick r:id="rId2"/>
              </a:rPr>
              <a:t>https://</a:t>
            </a:r>
            <a:r>
              <a:rPr lang="en-US" dirty="0" smtClean="0">
                <a:hlinkClick r:id="rId2"/>
              </a:rPr>
              <a:t>support.parature.com/public/doc/api.html</a:t>
            </a:r>
            <a:r>
              <a:rPr lang="en-US" dirty="0" smtClean="0"/>
              <a:t/>
            </a:r>
            <a:br>
              <a:rPr lang="en-US" dirty="0" smtClean="0"/>
            </a:br>
            <a:endParaRPr lang="en-US" dirty="0" smtClean="0"/>
          </a:p>
        </p:txBody>
      </p:sp>
    </p:spTree>
    <p:extLst>
      <p:ext uri="{BB962C8B-B14F-4D97-AF65-F5344CB8AC3E}">
        <p14:creationId xmlns:p14="http://schemas.microsoft.com/office/powerpoint/2010/main" val="302099076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Update Operation</a:t>
            </a:r>
            <a:endParaRPr lang="en-US" dirty="0"/>
          </a:p>
        </p:txBody>
      </p:sp>
    </p:spTree>
    <p:extLst>
      <p:ext uri="{BB962C8B-B14F-4D97-AF65-F5344CB8AC3E}">
        <p14:creationId xmlns:p14="http://schemas.microsoft.com/office/powerpoint/2010/main" val="265183762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Update Operation</a:t>
            </a:r>
            <a:endParaRPr lang="en-US" dirty="0"/>
          </a:p>
        </p:txBody>
      </p:sp>
      <p:sp>
        <p:nvSpPr>
          <p:cNvPr id="4" name="Content Placeholder 3"/>
          <p:cNvSpPr>
            <a:spLocks noGrp="1"/>
          </p:cNvSpPr>
          <p:nvPr>
            <p:ph type="body" sz="quarter" idx="10"/>
          </p:nvPr>
        </p:nvSpPr>
        <p:spPr>
          <a:xfrm>
            <a:off x="274639" y="1212849"/>
            <a:ext cx="5486399" cy="3293209"/>
          </a:xfrm>
        </p:spPr>
        <p:txBody>
          <a:bodyPr/>
          <a:lstStyle/>
          <a:p>
            <a:r>
              <a:rPr lang="en-US" dirty="0" smtClean="0"/>
              <a:t>Account</a:t>
            </a:r>
          </a:p>
          <a:p>
            <a:r>
              <a:rPr lang="en-US" dirty="0" smtClean="0"/>
              <a:t>Customer</a:t>
            </a:r>
          </a:p>
          <a:p>
            <a:r>
              <a:rPr lang="en-US" dirty="0" smtClean="0"/>
              <a:t>Ticket</a:t>
            </a:r>
          </a:p>
          <a:p>
            <a:r>
              <a:rPr lang="en-US" dirty="0" smtClean="0"/>
              <a:t>Product</a:t>
            </a:r>
          </a:p>
          <a:p>
            <a:r>
              <a:rPr lang="en-US" dirty="0" smtClean="0"/>
              <a:t>Asset</a:t>
            </a:r>
            <a:endParaRPr lang="en-US" dirty="0"/>
          </a:p>
        </p:txBody>
      </p:sp>
      <p:sp>
        <p:nvSpPr>
          <p:cNvPr id="5" name="Text Placeholder 4"/>
          <p:cNvSpPr>
            <a:spLocks noGrp="1"/>
          </p:cNvSpPr>
          <p:nvPr>
            <p:ph type="body" sz="quarter" idx="11"/>
          </p:nvPr>
        </p:nvSpPr>
        <p:spPr>
          <a:xfrm>
            <a:off x="6675439" y="1212849"/>
            <a:ext cx="5486399" cy="3945696"/>
          </a:xfrm>
        </p:spPr>
        <p:txBody>
          <a:bodyPr/>
          <a:lstStyle/>
          <a:p>
            <a:r>
              <a:rPr lang="en-US" dirty="0" smtClean="0"/>
              <a:t>Article Folder</a:t>
            </a:r>
          </a:p>
          <a:p>
            <a:r>
              <a:rPr lang="en-US" dirty="0" smtClean="0"/>
              <a:t>Article</a:t>
            </a:r>
          </a:p>
          <a:p>
            <a:r>
              <a:rPr lang="en-US" dirty="0" smtClean="0"/>
              <a:t>Download Folder</a:t>
            </a:r>
          </a:p>
          <a:p>
            <a:r>
              <a:rPr lang="en-US" dirty="0" smtClean="0"/>
              <a:t>Download</a:t>
            </a:r>
          </a:p>
          <a:p>
            <a:r>
              <a:rPr lang="en-US" dirty="0" smtClean="0"/>
              <a:t>CSR</a:t>
            </a:r>
          </a:p>
          <a:p>
            <a:endParaRPr lang="en-US" dirty="0"/>
          </a:p>
        </p:txBody>
      </p:sp>
    </p:spTree>
    <p:extLst>
      <p:ext uri="{BB962C8B-B14F-4D97-AF65-F5344CB8AC3E}">
        <p14:creationId xmlns:p14="http://schemas.microsoft.com/office/powerpoint/2010/main" val="167696773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9: Update Objects</a:t>
            </a:r>
            <a:endParaRPr lang="en-US" dirty="0"/>
          </a:p>
        </p:txBody>
      </p:sp>
      <p:sp>
        <p:nvSpPr>
          <p:cNvPr id="5" name="Content Placeholder 4"/>
          <p:cNvSpPr>
            <a:spLocks noGrp="1"/>
          </p:cNvSpPr>
          <p:nvPr>
            <p:ph sz="quarter" idx="10"/>
          </p:nvPr>
        </p:nvSpPr>
        <p:spPr>
          <a:xfrm>
            <a:off x="274638" y="1214438"/>
            <a:ext cx="11887200" cy="738664"/>
          </a:xfrm>
        </p:spPr>
        <p:txBody>
          <a:bodyPr/>
          <a:lstStyle/>
          <a:p>
            <a:r>
              <a:rPr lang="en-US" dirty="0" smtClean="0"/>
              <a:t>Update all of the Objects from Exercise 8</a:t>
            </a:r>
            <a:endParaRPr lang="en-US" dirty="0"/>
          </a:p>
        </p:txBody>
      </p:sp>
    </p:spTree>
    <p:extLst>
      <p:ext uri="{BB962C8B-B14F-4D97-AF65-F5344CB8AC3E}">
        <p14:creationId xmlns:p14="http://schemas.microsoft.com/office/powerpoint/2010/main" val="345272075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Delete Operation</a:t>
            </a:r>
            <a:endParaRPr lang="en-US" dirty="0"/>
          </a:p>
        </p:txBody>
      </p:sp>
    </p:spTree>
    <p:extLst>
      <p:ext uri="{BB962C8B-B14F-4D97-AF65-F5344CB8AC3E}">
        <p14:creationId xmlns:p14="http://schemas.microsoft.com/office/powerpoint/2010/main" val="21702507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Delete Operation</a:t>
            </a:r>
            <a:endParaRPr lang="en-US" dirty="0"/>
          </a:p>
        </p:txBody>
      </p:sp>
      <p:sp>
        <p:nvSpPr>
          <p:cNvPr id="4" name="Content Placeholder 3"/>
          <p:cNvSpPr>
            <a:spLocks noGrp="1"/>
          </p:cNvSpPr>
          <p:nvPr>
            <p:ph type="body" sz="quarter" idx="10"/>
          </p:nvPr>
        </p:nvSpPr>
        <p:spPr>
          <a:xfrm>
            <a:off x="274639" y="1212849"/>
            <a:ext cx="5486399" cy="3293209"/>
          </a:xfrm>
        </p:spPr>
        <p:txBody>
          <a:bodyPr/>
          <a:lstStyle/>
          <a:p>
            <a:r>
              <a:rPr lang="en-US" dirty="0" smtClean="0"/>
              <a:t>Account</a:t>
            </a:r>
          </a:p>
          <a:p>
            <a:r>
              <a:rPr lang="en-US" dirty="0" smtClean="0"/>
              <a:t>Customer</a:t>
            </a:r>
          </a:p>
          <a:p>
            <a:r>
              <a:rPr lang="en-US" dirty="0" smtClean="0"/>
              <a:t>Ticket</a:t>
            </a:r>
          </a:p>
          <a:p>
            <a:r>
              <a:rPr lang="en-US" dirty="0" smtClean="0"/>
              <a:t>Product</a:t>
            </a:r>
          </a:p>
          <a:p>
            <a:r>
              <a:rPr lang="en-US" dirty="0" smtClean="0"/>
              <a:t>Asset</a:t>
            </a:r>
            <a:endParaRPr lang="en-US" dirty="0"/>
          </a:p>
        </p:txBody>
      </p:sp>
      <p:sp>
        <p:nvSpPr>
          <p:cNvPr id="5" name="Text Placeholder 4"/>
          <p:cNvSpPr>
            <a:spLocks noGrp="1"/>
          </p:cNvSpPr>
          <p:nvPr>
            <p:ph type="body" sz="quarter" idx="11"/>
          </p:nvPr>
        </p:nvSpPr>
        <p:spPr>
          <a:xfrm>
            <a:off x="6675439" y="1212849"/>
            <a:ext cx="5486399" cy="3945696"/>
          </a:xfrm>
        </p:spPr>
        <p:txBody>
          <a:bodyPr/>
          <a:lstStyle/>
          <a:p>
            <a:r>
              <a:rPr lang="en-US" dirty="0" smtClean="0"/>
              <a:t>Article Folder</a:t>
            </a:r>
          </a:p>
          <a:p>
            <a:r>
              <a:rPr lang="en-US" dirty="0" smtClean="0"/>
              <a:t>Article</a:t>
            </a:r>
          </a:p>
          <a:p>
            <a:r>
              <a:rPr lang="en-US" dirty="0" smtClean="0"/>
              <a:t>Download Folder</a:t>
            </a:r>
          </a:p>
          <a:p>
            <a:r>
              <a:rPr lang="en-US" dirty="0" smtClean="0"/>
              <a:t>Download</a:t>
            </a:r>
          </a:p>
          <a:p>
            <a:r>
              <a:rPr lang="en-US" dirty="0" smtClean="0"/>
              <a:t>CSR</a:t>
            </a:r>
          </a:p>
          <a:p>
            <a:endParaRPr lang="en-US" dirty="0"/>
          </a:p>
        </p:txBody>
      </p:sp>
    </p:spTree>
    <p:extLst>
      <p:ext uri="{BB962C8B-B14F-4D97-AF65-F5344CB8AC3E}">
        <p14:creationId xmlns:p14="http://schemas.microsoft.com/office/powerpoint/2010/main" val="22998494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API Exercise 10: Delete Objects</a:t>
            </a:r>
            <a:endParaRPr lang="en-US" dirty="0"/>
          </a:p>
        </p:txBody>
      </p:sp>
      <p:sp>
        <p:nvSpPr>
          <p:cNvPr id="6" name="Content Placeholder 5"/>
          <p:cNvSpPr>
            <a:spLocks noGrp="1"/>
          </p:cNvSpPr>
          <p:nvPr>
            <p:ph sz="quarter" idx="10"/>
          </p:nvPr>
        </p:nvSpPr>
        <p:spPr>
          <a:xfrm>
            <a:off x="274638" y="1214438"/>
            <a:ext cx="11887200" cy="2092881"/>
          </a:xfrm>
        </p:spPr>
        <p:txBody>
          <a:bodyPr/>
          <a:lstStyle/>
          <a:p>
            <a:r>
              <a:rPr lang="en-US" dirty="0" smtClean="0"/>
              <a:t>Trash an Object</a:t>
            </a:r>
          </a:p>
          <a:p>
            <a:r>
              <a:rPr lang="en-US" dirty="0" smtClean="0"/>
              <a:t>Restore the Object</a:t>
            </a:r>
          </a:p>
          <a:p>
            <a:r>
              <a:rPr lang="en-US" dirty="0" smtClean="0"/>
              <a:t>Purge the Object</a:t>
            </a:r>
            <a:endParaRPr lang="en-US" dirty="0"/>
          </a:p>
        </p:txBody>
      </p:sp>
    </p:spTree>
    <p:extLst>
      <p:ext uri="{BB962C8B-B14F-4D97-AF65-F5344CB8AC3E}">
        <p14:creationId xmlns:p14="http://schemas.microsoft.com/office/powerpoint/2010/main" val="2319236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46891" y="1462185"/>
            <a:ext cx="2302934" cy="2330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Parature API Operations</a:t>
            </a:r>
            <a:endParaRPr lang="en-US" dirty="0"/>
          </a:p>
        </p:txBody>
      </p:sp>
      <p:sp>
        <p:nvSpPr>
          <p:cNvPr id="29" name="Text Placeholder 2"/>
          <p:cNvSpPr txBox="1">
            <a:spLocks/>
          </p:cNvSpPr>
          <p:nvPr/>
        </p:nvSpPr>
        <p:spPr>
          <a:xfrm>
            <a:off x="619433" y="2216473"/>
            <a:ext cx="3383280" cy="738664"/>
          </a:xfrm>
          <a:prstGeom prst="rect">
            <a:avLst/>
          </a:prstGeom>
        </p:spPr>
        <p:txBody>
          <a:bodyPr vert="horz" wrap="square" lIns="365760" tIns="146304"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solidFill>
                  <a:schemeClr val="bg1"/>
                </a:solidFill>
              </a:rPr>
              <a:t>Create</a:t>
            </a:r>
            <a:endParaRPr lang="en-US" sz="3600" spc="-40" dirty="0">
              <a:solidFill>
                <a:schemeClr val="bg1"/>
              </a:solidFill>
            </a:endParaRPr>
          </a:p>
        </p:txBody>
      </p:sp>
      <p:sp>
        <p:nvSpPr>
          <p:cNvPr id="27" name="Rectangle 26"/>
          <p:cNvSpPr/>
          <p:nvPr/>
        </p:nvSpPr>
        <p:spPr bwMode="auto">
          <a:xfrm>
            <a:off x="4824157" y="1462185"/>
            <a:ext cx="2302934" cy="2330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Text Placeholder 2"/>
          <p:cNvSpPr txBox="1">
            <a:spLocks/>
          </p:cNvSpPr>
          <p:nvPr/>
        </p:nvSpPr>
        <p:spPr>
          <a:xfrm>
            <a:off x="4874959" y="2216473"/>
            <a:ext cx="3383280" cy="738664"/>
          </a:xfrm>
          <a:prstGeom prst="rect">
            <a:avLst/>
          </a:prstGeom>
        </p:spPr>
        <p:txBody>
          <a:bodyPr vert="horz" wrap="square" lIns="365760" tIns="146304"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solidFill>
                  <a:schemeClr val="bg1"/>
                </a:solidFill>
              </a:rPr>
              <a:t>Update</a:t>
            </a:r>
            <a:endParaRPr lang="en-US" sz="3600" spc="-40" dirty="0">
              <a:solidFill>
                <a:schemeClr val="bg1"/>
              </a:solidFill>
            </a:endParaRPr>
          </a:p>
        </p:txBody>
      </p:sp>
      <p:sp>
        <p:nvSpPr>
          <p:cNvPr id="35" name="Rectangle 34"/>
          <p:cNvSpPr/>
          <p:nvPr/>
        </p:nvSpPr>
        <p:spPr bwMode="auto">
          <a:xfrm>
            <a:off x="434175" y="4197434"/>
            <a:ext cx="2302934" cy="2330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Text Placeholder 2"/>
          <p:cNvSpPr txBox="1">
            <a:spLocks/>
          </p:cNvSpPr>
          <p:nvPr/>
        </p:nvSpPr>
        <p:spPr>
          <a:xfrm>
            <a:off x="848036" y="4993548"/>
            <a:ext cx="3383280" cy="738664"/>
          </a:xfrm>
          <a:prstGeom prst="rect">
            <a:avLst/>
          </a:prstGeom>
        </p:spPr>
        <p:txBody>
          <a:bodyPr vert="horz" wrap="square" lIns="365760" tIns="146304"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solidFill>
                  <a:schemeClr val="bg1"/>
                </a:solidFill>
              </a:rPr>
              <a:t>List</a:t>
            </a:r>
            <a:endParaRPr lang="en-US" sz="3600" spc="-40" dirty="0">
              <a:solidFill>
                <a:schemeClr val="bg1"/>
              </a:solidFill>
            </a:endParaRPr>
          </a:p>
        </p:txBody>
      </p:sp>
      <p:sp>
        <p:nvSpPr>
          <p:cNvPr id="43" name="Rectangle 42"/>
          <p:cNvSpPr/>
          <p:nvPr/>
        </p:nvSpPr>
        <p:spPr bwMode="auto">
          <a:xfrm>
            <a:off x="4815692" y="4239260"/>
            <a:ext cx="2302934" cy="2330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Text Placeholder 2"/>
          <p:cNvSpPr txBox="1">
            <a:spLocks/>
          </p:cNvSpPr>
          <p:nvPr/>
        </p:nvSpPr>
        <p:spPr>
          <a:xfrm>
            <a:off x="4951158" y="5044346"/>
            <a:ext cx="3383280" cy="738664"/>
          </a:xfrm>
          <a:prstGeom prst="rect">
            <a:avLst/>
          </a:prstGeom>
        </p:spPr>
        <p:txBody>
          <a:bodyPr vert="horz" wrap="square" lIns="365760" tIns="146304"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solidFill>
                  <a:schemeClr val="bg1"/>
                </a:solidFill>
              </a:rPr>
              <a:t>Delete</a:t>
            </a:r>
            <a:endParaRPr lang="en-US" sz="3600" spc="-40" dirty="0">
              <a:solidFill>
                <a:schemeClr val="bg1"/>
              </a:solidFill>
            </a:endParaRPr>
          </a:p>
        </p:txBody>
      </p:sp>
      <p:sp>
        <p:nvSpPr>
          <p:cNvPr id="45" name="Rectangle 44"/>
          <p:cNvSpPr/>
          <p:nvPr/>
        </p:nvSpPr>
        <p:spPr bwMode="auto">
          <a:xfrm>
            <a:off x="9116789" y="1462185"/>
            <a:ext cx="2302934" cy="2330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Text Placeholder 2"/>
          <p:cNvSpPr txBox="1">
            <a:spLocks/>
          </p:cNvSpPr>
          <p:nvPr/>
        </p:nvSpPr>
        <p:spPr>
          <a:xfrm>
            <a:off x="9243790" y="2206213"/>
            <a:ext cx="3383280" cy="738664"/>
          </a:xfrm>
          <a:prstGeom prst="rect">
            <a:avLst/>
          </a:prstGeom>
        </p:spPr>
        <p:txBody>
          <a:bodyPr vert="horz" wrap="square" lIns="365760" tIns="146304"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solidFill>
                  <a:schemeClr val="bg1"/>
                </a:solidFill>
              </a:rPr>
              <a:t>Retrieve</a:t>
            </a:r>
            <a:endParaRPr lang="en-US" sz="3600" spc="-40" dirty="0">
              <a:solidFill>
                <a:schemeClr val="bg1"/>
              </a:solidFill>
            </a:endParaRPr>
          </a:p>
        </p:txBody>
      </p:sp>
      <p:sp>
        <p:nvSpPr>
          <p:cNvPr id="53" name="Rectangle 52"/>
          <p:cNvSpPr/>
          <p:nvPr/>
        </p:nvSpPr>
        <p:spPr bwMode="auto">
          <a:xfrm>
            <a:off x="9243790" y="4239258"/>
            <a:ext cx="2302934" cy="233089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Text Placeholder 2"/>
          <p:cNvSpPr txBox="1">
            <a:spLocks/>
          </p:cNvSpPr>
          <p:nvPr/>
        </p:nvSpPr>
        <p:spPr>
          <a:xfrm>
            <a:off x="9314732" y="4993548"/>
            <a:ext cx="3383280" cy="738664"/>
          </a:xfrm>
          <a:prstGeom prst="rect">
            <a:avLst/>
          </a:prstGeom>
        </p:spPr>
        <p:txBody>
          <a:bodyPr vert="horz" wrap="square" lIns="365760" tIns="146304"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solidFill>
                  <a:schemeClr val="bg1"/>
                </a:solidFill>
              </a:rPr>
              <a:t>Schema</a:t>
            </a:r>
          </a:p>
        </p:txBody>
      </p:sp>
    </p:spTree>
    <p:extLst>
      <p:ext uri="{BB962C8B-B14F-4D97-AF65-F5344CB8AC3E}">
        <p14:creationId xmlns:p14="http://schemas.microsoft.com/office/powerpoint/2010/main" val="409507995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 Protocol = Operation</a:t>
            </a:r>
            <a:endParaRPr lang="en-US" dirty="0"/>
          </a:p>
        </p:txBody>
      </p:sp>
      <p:sp>
        <p:nvSpPr>
          <p:cNvPr id="3" name="Content Placeholder 2"/>
          <p:cNvSpPr>
            <a:spLocks noGrp="1"/>
          </p:cNvSpPr>
          <p:nvPr>
            <p:ph sz="quarter" idx="10"/>
          </p:nvPr>
        </p:nvSpPr>
        <p:spPr>
          <a:xfrm>
            <a:off x="274638" y="1214438"/>
            <a:ext cx="11887200" cy="3323987"/>
          </a:xfrm>
        </p:spPr>
        <p:txBody>
          <a:bodyPr/>
          <a:lstStyle/>
          <a:p>
            <a:r>
              <a:rPr lang="en-US" dirty="0" smtClean="0"/>
              <a:t>All operations will be executed with a GET, POST, PUT, or DELETE operation</a:t>
            </a:r>
          </a:p>
          <a:p>
            <a:r>
              <a:rPr lang="en-US" dirty="0" smtClean="0"/>
              <a:t>GET = List, Retrieve, Schema</a:t>
            </a:r>
          </a:p>
          <a:p>
            <a:r>
              <a:rPr lang="en-US" dirty="0" smtClean="0"/>
              <a:t>POST = Update, Create</a:t>
            </a:r>
          </a:p>
          <a:p>
            <a:r>
              <a:rPr lang="en-US" dirty="0" smtClean="0"/>
              <a:t>DELETE = Delete</a:t>
            </a:r>
            <a:endParaRPr lang="en-US" dirty="0"/>
          </a:p>
        </p:txBody>
      </p:sp>
    </p:spTree>
    <p:extLst>
      <p:ext uri="{BB962C8B-B14F-4D97-AF65-F5344CB8AC3E}">
        <p14:creationId xmlns:p14="http://schemas.microsoft.com/office/powerpoint/2010/main" val="1388359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List Operation</a:t>
            </a:r>
            <a:endParaRPr lang="en-US" dirty="0"/>
          </a:p>
        </p:txBody>
      </p:sp>
    </p:spTree>
    <p:extLst>
      <p:ext uri="{BB962C8B-B14F-4D97-AF65-F5344CB8AC3E}">
        <p14:creationId xmlns:p14="http://schemas.microsoft.com/office/powerpoint/2010/main" val="3094173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Operation (GET)</a:t>
            </a:r>
            <a:endParaRPr lang="en-US" dirty="0"/>
          </a:p>
        </p:txBody>
      </p:sp>
      <p:sp>
        <p:nvSpPr>
          <p:cNvPr id="4" name="Content Placeholder 3"/>
          <p:cNvSpPr>
            <a:spLocks noGrp="1"/>
          </p:cNvSpPr>
          <p:nvPr>
            <p:ph type="body" sz="quarter" idx="10"/>
          </p:nvPr>
        </p:nvSpPr>
        <p:spPr>
          <a:xfrm>
            <a:off x="274639" y="1212849"/>
            <a:ext cx="5486399" cy="4598182"/>
          </a:xfrm>
        </p:spPr>
        <p:txBody>
          <a:bodyPr/>
          <a:lstStyle/>
          <a:p>
            <a:r>
              <a:rPr lang="en-US" dirty="0" smtClean="0"/>
              <a:t>Account</a:t>
            </a:r>
          </a:p>
          <a:p>
            <a:r>
              <a:rPr lang="en-US" dirty="0" smtClean="0"/>
              <a:t>Customer</a:t>
            </a:r>
          </a:p>
          <a:p>
            <a:r>
              <a:rPr lang="en-US" dirty="0" smtClean="0"/>
              <a:t>Customer Status</a:t>
            </a:r>
          </a:p>
          <a:p>
            <a:r>
              <a:rPr lang="en-US" dirty="0" smtClean="0"/>
              <a:t>Ticket</a:t>
            </a:r>
          </a:p>
          <a:p>
            <a:r>
              <a:rPr lang="en-US" dirty="0" smtClean="0"/>
              <a:t>Product</a:t>
            </a:r>
          </a:p>
          <a:p>
            <a:r>
              <a:rPr lang="en-US" dirty="0" smtClean="0"/>
              <a:t>Asset</a:t>
            </a:r>
          </a:p>
          <a:p>
            <a:r>
              <a:rPr lang="en-US" dirty="0" smtClean="0"/>
              <a:t>SLA</a:t>
            </a:r>
          </a:p>
        </p:txBody>
      </p:sp>
      <p:sp>
        <p:nvSpPr>
          <p:cNvPr id="5" name="Text Placeholder 4"/>
          <p:cNvSpPr>
            <a:spLocks noGrp="1"/>
          </p:cNvSpPr>
          <p:nvPr>
            <p:ph type="body" sz="quarter" idx="11"/>
          </p:nvPr>
        </p:nvSpPr>
        <p:spPr>
          <a:xfrm>
            <a:off x="6675439" y="1212849"/>
            <a:ext cx="5486399" cy="4598182"/>
          </a:xfrm>
        </p:spPr>
        <p:txBody>
          <a:bodyPr/>
          <a:lstStyle/>
          <a:p>
            <a:r>
              <a:rPr lang="en-US" dirty="0" smtClean="0"/>
              <a:t>Article Folder</a:t>
            </a:r>
          </a:p>
          <a:p>
            <a:r>
              <a:rPr lang="en-US" dirty="0" smtClean="0"/>
              <a:t>Article</a:t>
            </a:r>
          </a:p>
          <a:p>
            <a:r>
              <a:rPr lang="en-US" dirty="0" smtClean="0"/>
              <a:t>Download Folder</a:t>
            </a:r>
          </a:p>
          <a:p>
            <a:r>
              <a:rPr lang="en-US" dirty="0" smtClean="0"/>
              <a:t>Download</a:t>
            </a:r>
          </a:p>
          <a:p>
            <a:r>
              <a:rPr lang="en-US" dirty="0" smtClean="0"/>
              <a:t>CSR</a:t>
            </a:r>
          </a:p>
          <a:p>
            <a:r>
              <a:rPr lang="en-US" dirty="0" smtClean="0"/>
              <a:t>Chat Transcripts</a:t>
            </a:r>
          </a:p>
          <a:p>
            <a:endParaRPr lang="en-US" dirty="0"/>
          </a:p>
        </p:txBody>
      </p:sp>
    </p:spTree>
    <p:extLst>
      <p:ext uri="{BB962C8B-B14F-4D97-AF65-F5344CB8AC3E}">
        <p14:creationId xmlns:p14="http://schemas.microsoft.com/office/powerpoint/2010/main" val="188934643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API Exercise 1: Retrieving API Credentials</a:t>
            </a:r>
            <a:endParaRPr lang="en-US" dirty="0"/>
          </a:p>
        </p:txBody>
      </p:sp>
      <p:sp>
        <p:nvSpPr>
          <p:cNvPr id="4" name="Content Placeholder 3"/>
          <p:cNvSpPr>
            <a:spLocks noGrp="1"/>
          </p:cNvSpPr>
          <p:nvPr>
            <p:ph sz="quarter" idx="10"/>
          </p:nvPr>
        </p:nvSpPr>
        <p:spPr>
          <a:xfrm>
            <a:off x="274638" y="1214438"/>
            <a:ext cx="11887200" cy="1969770"/>
          </a:xfrm>
        </p:spPr>
        <p:txBody>
          <a:bodyPr/>
          <a:lstStyle/>
          <a:p>
            <a:r>
              <a:rPr lang="en-US" dirty="0" smtClean="0"/>
              <a:t>Retrieve Credentials from Setup tab</a:t>
            </a:r>
          </a:p>
          <a:p>
            <a:r>
              <a:rPr lang="en-US" dirty="0" smtClean="0"/>
              <a:t>Permissions for other modules will be reflected when making API calls</a:t>
            </a:r>
            <a:endParaRPr lang="en-US" dirty="0"/>
          </a:p>
        </p:txBody>
      </p:sp>
    </p:spTree>
    <p:extLst>
      <p:ext uri="{BB962C8B-B14F-4D97-AF65-F5344CB8AC3E}">
        <p14:creationId xmlns:p14="http://schemas.microsoft.com/office/powerpoint/2010/main" val="321101860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2: Listing Accounts</a:t>
            </a:r>
            <a:endParaRPr lang="en-US" dirty="0"/>
          </a:p>
        </p:txBody>
      </p:sp>
      <p:sp>
        <p:nvSpPr>
          <p:cNvPr id="3" name="Content Placeholder 2"/>
          <p:cNvSpPr>
            <a:spLocks noGrp="1"/>
          </p:cNvSpPr>
          <p:nvPr>
            <p:ph sz="quarter" idx="10"/>
          </p:nvPr>
        </p:nvSpPr>
        <p:spPr>
          <a:xfrm>
            <a:off x="274638" y="1214438"/>
            <a:ext cx="11887200" cy="3447098"/>
          </a:xfrm>
        </p:spPr>
        <p:txBody>
          <a:bodyPr/>
          <a:lstStyle/>
          <a:p>
            <a:r>
              <a:rPr lang="en-US" dirty="0" smtClean="0"/>
              <a:t>List all of the accounts</a:t>
            </a:r>
          </a:p>
          <a:p>
            <a:r>
              <a:rPr lang="en-US" dirty="0" smtClean="0"/>
              <a:t>List all Accounts that begin with *</a:t>
            </a:r>
          </a:p>
          <a:p>
            <a:r>
              <a:rPr lang="en-US" dirty="0" smtClean="0"/>
              <a:t>Filter by a field</a:t>
            </a:r>
          </a:p>
          <a:p>
            <a:r>
              <a:rPr lang="en-US" dirty="0" smtClean="0"/>
              <a:t>Filter by a view</a:t>
            </a:r>
          </a:p>
          <a:p>
            <a:endParaRPr lang="en-US" dirty="0"/>
          </a:p>
        </p:txBody>
      </p:sp>
    </p:spTree>
    <p:extLst>
      <p:ext uri="{BB962C8B-B14F-4D97-AF65-F5344CB8AC3E}">
        <p14:creationId xmlns:p14="http://schemas.microsoft.com/office/powerpoint/2010/main" val="17950632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Exercise 3: Listing Customers</a:t>
            </a:r>
            <a:endParaRPr lang="en-US" dirty="0"/>
          </a:p>
        </p:txBody>
      </p:sp>
      <p:sp>
        <p:nvSpPr>
          <p:cNvPr id="3" name="Content Placeholder 2"/>
          <p:cNvSpPr>
            <a:spLocks noGrp="1"/>
          </p:cNvSpPr>
          <p:nvPr>
            <p:ph sz="quarter" idx="10"/>
          </p:nvPr>
        </p:nvSpPr>
        <p:spPr>
          <a:xfrm>
            <a:off x="276684" y="1214472"/>
            <a:ext cx="11887200" cy="4001095"/>
          </a:xfrm>
        </p:spPr>
        <p:txBody>
          <a:bodyPr/>
          <a:lstStyle/>
          <a:p>
            <a:r>
              <a:rPr lang="en-US" dirty="0" smtClean="0"/>
              <a:t>List all customers that belong to the account Parature that were created before today</a:t>
            </a:r>
          </a:p>
          <a:p>
            <a:r>
              <a:rPr lang="en-US" dirty="0" smtClean="0"/>
              <a:t>Filter customers by email address</a:t>
            </a:r>
          </a:p>
          <a:p>
            <a:r>
              <a:rPr lang="en-US" dirty="0" smtClean="0"/>
              <a:t>Filter customer by status</a:t>
            </a:r>
          </a:p>
          <a:p>
            <a:r>
              <a:rPr lang="en-US" dirty="0" smtClean="0"/>
              <a:t>Order by Last Name</a:t>
            </a:r>
          </a:p>
          <a:p>
            <a:endParaRPr lang="en-US" dirty="0"/>
          </a:p>
        </p:txBody>
      </p:sp>
    </p:spTree>
    <p:extLst>
      <p:ext uri="{BB962C8B-B14F-4D97-AF65-F5344CB8AC3E}">
        <p14:creationId xmlns:p14="http://schemas.microsoft.com/office/powerpoint/2010/main" val="69703116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onvergence_2014_Concurrent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D7AE6BDC071F4A9AD41FC26393D078" ma:contentTypeVersion="1" ma:contentTypeDescription="Create a new document." ma:contentTypeScope="" ma:versionID="d1615279947ff0bed00412023d45a7cc">
  <xsd:schema xmlns:xsd="http://www.w3.org/2001/XMLSchema" xmlns:xs="http://www.w3.org/2001/XMLSchema" xmlns:p="http://schemas.microsoft.com/office/2006/metadata/properties" xmlns:ns3="b533c7d3-c9de-4cf6-ae8f-2ee6d127fe87" targetNamespace="http://schemas.microsoft.com/office/2006/metadata/properties" ma:root="true" ma:fieldsID="3c37d0a6660a5951b8ceaf0ab4353fbe" ns3:_="">
    <xsd:import namespace="b533c7d3-c9de-4cf6-ae8f-2ee6d127fe8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33c7d3-c9de-4cf6-ae8f-2ee6d127fe8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DAFC10-51BA-4C44-B63D-1FAFB4739870}"/>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Convergence_2014_Concurrent_16x9</Template>
  <TotalTime>3537</TotalTime>
  <Words>825</Words>
  <Application>Microsoft Office PowerPoint</Application>
  <PresentationFormat>Custom</PresentationFormat>
  <Paragraphs>153</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Segoe UI</vt:lpstr>
      <vt:lpstr>Segoe UI Light</vt:lpstr>
      <vt:lpstr>Segoe UI Semilight</vt:lpstr>
      <vt:lpstr>Wingdings</vt:lpstr>
      <vt:lpstr>Convergence_2014_Concurrent_16x9</vt:lpstr>
      <vt:lpstr>Parature APIs</vt:lpstr>
      <vt:lpstr>API Overview </vt:lpstr>
      <vt:lpstr>Parature API Operations</vt:lpstr>
      <vt:lpstr>Path + Protocol = Operation</vt:lpstr>
      <vt:lpstr>List Operation</vt:lpstr>
      <vt:lpstr>List Operation (GET)</vt:lpstr>
      <vt:lpstr>API Exercise 1: Retrieving API Credentials</vt:lpstr>
      <vt:lpstr>API Exercise 2: Listing Accounts</vt:lpstr>
      <vt:lpstr>API Exercise 3: Listing Customers</vt:lpstr>
      <vt:lpstr>API Exercise 4: List KB Folders</vt:lpstr>
      <vt:lpstr>API Exercise 5: List KB Articles</vt:lpstr>
      <vt:lpstr>Retrieve and Schema Operations</vt:lpstr>
      <vt:lpstr>Retrieve Operation (GET)</vt:lpstr>
      <vt:lpstr>API Exercise 6: Retrieve Objects</vt:lpstr>
      <vt:lpstr>Schema Operation (GET)</vt:lpstr>
      <vt:lpstr>API Exercise 7: Get Schemas</vt:lpstr>
      <vt:lpstr>Create Operation</vt:lpstr>
      <vt:lpstr>Create Operation (POST)</vt:lpstr>
      <vt:lpstr>API Exercise 8: Create Objects</vt:lpstr>
      <vt:lpstr>Update Operation</vt:lpstr>
      <vt:lpstr>Update Operation</vt:lpstr>
      <vt:lpstr>API Exercise 9: Update Objects</vt:lpstr>
      <vt:lpstr>Delete Operation</vt:lpstr>
      <vt:lpstr>Delete Operation</vt:lpstr>
      <vt:lpstr>API Exercise 10: Delete Objects</vt:lpstr>
    </vt:vector>
  </TitlesOfParts>
  <Manager>&lt;Comms manager/speech writer&gt;</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Convergence 2014</dc:subject>
  <dc:creator>Adam Hong</dc:creator>
  <cp:keywords>Convergence 2014</cp:keywords>
  <dc:description>Template by: Mitchell Derrey, Silver Fox Productions Inc.
Formatting by: 
Event Date: March 4-7, 2014
Event Location: Atlanta, GA
Audience Type: Internal, External</dc:description>
  <cp:lastModifiedBy>Adam Hong</cp:lastModifiedBy>
  <cp:revision>262</cp:revision>
  <dcterms:created xsi:type="dcterms:W3CDTF">2014-02-07T04:52:24Z</dcterms:created>
  <dcterms:modified xsi:type="dcterms:W3CDTF">2014-04-02T11:14:46Z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0x01010053D7AE6BDC071F4A9AD41FC26393D078</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y fmtid="{D5CDD505-2E9C-101B-9397-08002B2CF9AE}" pid="10" name="IsMyDocuments">
    <vt:bool>true</vt:bool>
  </property>
</Properties>
</file>