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2" r:id="rId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6417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8202A3-2929-4949-985E-89D022DD0F4F}" v="839" dt="2025-07-07T05:31:53.142"/>
    <p1510:client id="{874E6992-A36B-49B1-9F5E-A8CC09737AA6}" v="103" dt="2025-07-07T06:27:29.6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0" y="78"/>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220" Type="http://customschemas.google.com/relationships/presentationmetadata" Target="metadata"/><Relationship Id="rId225" Type="http://schemas.microsoft.com/office/2015/10/relationships/revisionInfo" Target="revisionInfo.xml"/><Relationship Id="rId5" Type="http://schemas.openxmlformats.org/officeDocument/2006/relationships/slide" Target="slides/slide4.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g"/><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www.freepik.com/"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4" name="Rectangle: Rounded Corners 3">
            <a:extLst>
              <a:ext uri="{FF2B5EF4-FFF2-40B4-BE49-F238E27FC236}">
                <a16:creationId xmlns:a16="http://schemas.microsoft.com/office/drawing/2014/main" id="{C1857762-AD52-483C-B3E1-635C5BBC6F2F}"/>
              </a:ext>
            </a:extLst>
          </p:cNvPr>
          <p:cNvSpPr/>
          <p:nvPr/>
        </p:nvSpPr>
        <p:spPr>
          <a:xfrm>
            <a:off x="5873750" y="584200"/>
            <a:ext cx="4673600" cy="977900"/>
          </a:xfrm>
          <a:prstGeom prst="roundRect">
            <a:avLst/>
          </a:prstGeom>
          <a:solidFill>
            <a:srgbClr val="EBEEF9"/>
          </a:solidFill>
          <a:ln>
            <a:solidFill>
              <a:schemeClr val="bg1">
                <a:lumMod val="85000"/>
              </a:schemeClr>
            </a:solidFill>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D5067E9C-C7B9-4476-9708-CBB3F66FD892}"/>
              </a:ext>
            </a:extLst>
          </p:cNvPr>
          <p:cNvSpPr txBox="1"/>
          <p:nvPr/>
        </p:nvSpPr>
        <p:spPr>
          <a:xfrm>
            <a:off x="4151586" y="3429000"/>
            <a:ext cx="6870861" cy="646331"/>
          </a:xfrm>
          <a:prstGeom prst="rect">
            <a:avLst/>
          </a:prstGeom>
          <a:noFill/>
        </p:spPr>
        <p:txBody>
          <a:bodyPr wrap="square" lIns="91440" tIns="45720" rIns="91440" bIns="45720" rtlCol="0" anchor="t">
            <a:spAutoFit/>
          </a:bodyPr>
          <a:lstStyle/>
          <a:p>
            <a:pPr algn="r"/>
            <a:r>
              <a:rPr lang="en-IN" sz="3600" b="1" dirty="0">
                <a:solidFill>
                  <a:schemeClr val="bg1"/>
                </a:solidFill>
                <a:latin typeface="Calibri"/>
                <a:cs typeface="Times New Roman"/>
              </a:rPr>
              <a:t>Garbage Classification System</a:t>
            </a:r>
          </a:p>
        </p:txBody>
      </p:sp>
      <p:grpSp>
        <p:nvGrpSpPr>
          <p:cNvPr id="6" name="Group 5">
            <a:extLst>
              <a:ext uri="{FF2B5EF4-FFF2-40B4-BE49-F238E27FC236}">
                <a16:creationId xmlns:a16="http://schemas.microsoft.com/office/drawing/2014/main" id="{D7224A59-2417-428A-A991-E468431BB817}"/>
              </a:ext>
            </a:extLst>
          </p:cNvPr>
          <p:cNvGrpSpPr/>
          <p:nvPr/>
        </p:nvGrpSpPr>
        <p:grpSpPr>
          <a:xfrm>
            <a:off x="6890523" y="742091"/>
            <a:ext cx="2640053" cy="664378"/>
            <a:chOff x="2375536" y="1112060"/>
            <a:chExt cx="3292636" cy="828603"/>
          </a:xfrm>
        </p:grpSpPr>
        <p:pic>
          <p:nvPicPr>
            <p:cNvPr id="7" name="Picture 6" descr="A close up of a logo&#10;&#10;Description automatically generated">
              <a:extLst>
                <a:ext uri="{FF2B5EF4-FFF2-40B4-BE49-F238E27FC236}">
                  <a16:creationId xmlns:a16="http://schemas.microsoft.com/office/drawing/2014/main" id="{BD3530AF-9771-470E-A9BF-F28AA2275338}"/>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092781" y="1270168"/>
              <a:ext cx="1575391" cy="512386"/>
            </a:xfrm>
            <a:prstGeom prst="rect">
              <a:avLst/>
            </a:prstGeom>
          </p:spPr>
        </p:pic>
        <p:pic>
          <p:nvPicPr>
            <p:cNvPr id="8" name="Picture 7" descr="A yellow and red shell logo&#10;&#10;Description automatically generated">
              <a:extLst>
                <a:ext uri="{FF2B5EF4-FFF2-40B4-BE49-F238E27FC236}">
                  <a16:creationId xmlns:a16="http://schemas.microsoft.com/office/drawing/2014/main" id="{75E6A819-9F3F-4787-A707-A7415C302BFA}"/>
                </a:ext>
              </a:extLst>
            </p:cNvPr>
            <p:cNvPicPr>
              <a:picLocks noChangeAspect="1"/>
            </p:cNvPicPr>
            <p:nvPr/>
          </p:nvPicPr>
          <p:blipFill>
            <a:blip r:embed="rId4"/>
            <a:stretch>
              <a:fillRect/>
            </a:stretch>
          </p:blipFill>
          <p:spPr>
            <a:xfrm>
              <a:off x="2375536" y="1112060"/>
              <a:ext cx="985475" cy="828603"/>
            </a:xfrm>
            <a:prstGeom prst="rect">
              <a:avLst/>
            </a:prstGeom>
          </p:spPr>
        </p:pic>
      </p:grpSp>
    </p:spTree>
    <p:extLst>
      <p:ext uri="{BB962C8B-B14F-4D97-AF65-F5344CB8AC3E}">
        <p14:creationId xmlns:p14="http://schemas.microsoft.com/office/powerpoint/2010/main" val="3671276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094E319-C77C-49E2-964C-6E125D716194}"/>
              </a:ext>
            </a:extLst>
          </p:cNvPr>
          <p:cNvSpPr txBox="1"/>
          <p:nvPr/>
        </p:nvSpPr>
        <p:spPr>
          <a:xfrm>
            <a:off x="191911" y="972537"/>
            <a:ext cx="2652889" cy="400110"/>
          </a:xfrm>
          <a:prstGeom prst="rect">
            <a:avLst/>
          </a:prstGeom>
          <a:noFill/>
        </p:spPr>
        <p:txBody>
          <a:bodyPr wrap="square">
            <a:spAutoFit/>
          </a:bodyPr>
          <a:lstStyle/>
          <a:p>
            <a:r>
              <a:rPr lang="en-IN" sz="2000" b="1" dirty="0">
                <a:solidFill>
                  <a:srgbClr val="213163"/>
                </a:solidFill>
              </a:rPr>
              <a:t>Learning Objectives</a:t>
            </a:r>
            <a:endParaRPr lang="en-IN" sz="2000" dirty="0">
              <a:solidFill>
                <a:srgbClr val="213163"/>
              </a:solidFill>
            </a:endParaRPr>
          </a:p>
        </p:txBody>
      </p:sp>
      <p:sp>
        <p:nvSpPr>
          <p:cNvPr id="3" name="TextBox 2">
            <a:extLst>
              <a:ext uri="{FF2B5EF4-FFF2-40B4-BE49-F238E27FC236}">
                <a16:creationId xmlns:a16="http://schemas.microsoft.com/office/drawing/2014/main" id="{8E1F3497-5370-4874-9908-5AD45214E10B}"/>
              </a:ext>
            </a:extLst>
          </p:cNvPr>
          <p:cNvSpPr txBox="1"/>
          <p:nvPr/>
        </p:nvSpPr>
        <p:spPr>
          <a:xfrm>
            <a:off x="199809" y="6135329"/>
            <a:ext cx="795871" cy="276999"/>
          </a:xfrm>
          <a:prstGeom prst="rect">
            <a:avLst/>
          </a:prstGeom>
          <a:noFill/>
        </p:spPr>
        <p:txBody>
          <a:bodyPr wrap="square" rtlCol="0">
            <a:spAutoFit/>
          </a:bodyPr>
          <a:lstStyle/>
          <a:p>
            <a:pPr>
              <a:spcAft>
                <a:spcPts val="800"/>
              </a:spcAft>
            </a:pPr>
            <a:r>
              <a:rPr lang="en-IN" sz="1200" b="1" dirty="0">
                <a:latin typeface="+mn-lt"/>
              </a:rPr>
              <a:t>Source : </a:t>
            </a:r>
          </a:p>
        </p:txBody>
      </p:sp>
      <p:sp>
        <p:nvSpPr>
          <p:cNvPr id="4" name="TextBox 3">
            <a:extLst>
              <a:ext uri="{FF2B5EF4-FFF2-40B4-BE49-F238E27FC236}">
                <a16:creationId xmlns:a16="http://schemas.microsoft.com/office/drawing/2014/main" id="{ECE830DD-8813-42EB-B27B-B7D85423D0C7}"/>
              </a:ext>
            </a:extLst>
          </p:cNvPr>
          <p:cNvSpPr txBox="1"/>
          <p:nvPr/>
        </p:nvSpPr>
        <p:spPr>
          <a:xfrm>
            <a:off x="880529" y="6135329"/>
            <a:ext cx="1842351" cy="276999"/>
          </a:xfrm>
          <a:prstGeom prst="rect">
            <a:avLst/>
          </a:prstGeom>
          <a:noFill/>
        </p:spPr>
        <p:txBody>
          <a:bodyPr wrap="square" rtlCol="0">
            <a:spAutoFit/>
          </a:bodyPr>
          <a:lstStyle/>
          <a:p>
            <a:pPr>
              <a:spcAft>
                <a:spcPts val="800"/>
              </a:spcAft>
            </a:pPr>
            <a:r>
              <a:rPr lang="en-IN" sz="1200" dirty="0">
                <a:solidFill>
                  <a:srgbClr val="0000FF"/>
                </a:solidFill>
                <a:latin typeface="+mn-lt"/>
                <a:hlinkClick r:id="rId2">
                  <a:extLst>
                    <a:ext uri="{A12FA001-AC4F-418D-AE19-62706E023703}">
                      <ahyp:hlinkClr xmlns:ahyp="http://schemas.microsoft.com/office/drawing/2018/hyperlinkcolor" val="tx"/>
                    </a:ext>
                  </a:extLst>
                </a:hlinkClick>
              </a:rPr>
              <a:t>www.freepik.com/</a:t>
            </a:r>
            <a:endParaRPr lang="en-IN" sz="1200" dirty="0">
              <a:solidFill>
                <a:srgbClr val="0000FF"/>
              </a:solidFill>
              <a:latin typeface="+mn-lt"/>
            </a:endParaRPr>
          </a:p>
        </p:txBody>
      </p:sp>
      <p:cxnSp>
        <p:nvCxnSpPr>
          <p:cNvPr id="5" name="Straight Connector 4">
            <a:extLst>
              <a:ext uri="{FF2B5EF4-FFF2-40B4-BE49-F238E27FC236}">
                <a16:creationId xmlns:a16="http://schemas.microsoft.com/office/drawing/2014/main"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id="{E2920B14-B344-4926-9729-BC7EBD91FF9A}"/>
              </a:ext>
            </a:extLst>
          </p:cNvPr>
          <p:cNvPicPr>
            <a:picLocks noChangeAspect="1"/>
          </p:cNvPicPr>
          <p:nvPr/>
        </p:nvPicPr>
        <p:blipFill rotWithShape="1">
          <a:blip r:embed="rId3">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
        <p:nvSpPr>
          <p:cNvPr id="12" name="TextBox 11">
            <a:extLst>
              <a:ext uri="{FF2B5EF4-FFF2-40B4-BE49-F238E27FC236}">
                <a16:creationId xmlns:a16="http://schemas.microsoft.com/office/drawing/2014/main" id="{43928566-0A39-58AA-49F9-10F43D8191BF}"/>
              </a:ext>
            </a:extLst>
          </p:cNvPr>
          <p:cNvSpPr txBox="1"/>
          <p:nvPr/>
        </p:nvSpPr>
        <p:spPr>
          <a:xfrm>
            <a:off x="165614" y="1476730"/>
            <a:ext cx="7176635" cy="440258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US"/>
          </a:p>
        </p:txBody>
      </p:sp>
      <p:sp>
        <p:nvSpPr>
          <p:cNvPr id="13" name="TextBox 12">
            <a:extLst>
              <a:ext uri="{FF2B5EF4-FFF2-40B4-BE49-F238E27FC236}">
                <a16:creationId xmlns:a16="http://schemas.microsoft.com/office/drawing/2014/main" id="{7BBEFADE-B8B3-61B5-2026-EDC58B6FA11C}"/>
              </a:ext>
            </a:extLst>
          </p:cNvPr>
          <p:cNvSpPr txBox="1"/>
          <p:nvPr/>
        </p:nvSpPr>
        <p:spPr>
          <a:xfrm>
            <a:off x="186017" y="1474695"/>
            <a:ext cx="7281583" cy="465268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28600" indent="-228600">
              <a:buFont typeface=""/>
              <a:buChar char="•"/>
            </a:pPr>
            <a:r>
              <a:rPr lang="en-US" sz="1850" b="1" dirty="0">
                <a:solidFill>
                  <a:srgbClr val="264177"/>
                </a:solidFill>
              </a:rPr>
              <a:t>Understand Waste Classification</a:t>
            </a:r>
            <a:r>
              <a:rPr lang="en-US" sz="1850" dirty="0">
                <a:solidFill>
                  <a:srgbClr val="0070C0"/>
                </a:solidFill>
              </a:rPr>
              <a:t> </a:t>
            </a:r>
            <a:r>
              <a:rPr lang="en-US" sz="1850" dirty="0"/>
              <a:t>– Learn types of garbage and the importance of automated sorting.</a:t>
            </a:r>
          </a:p>
          <a:p>
            <a:pPr marL="228600" indent="-228600">
              <a:buFont typeface=""/>
              <a:buChar char="•"/>
            </a:pPr>
            <a:r>
              <a:rPr lang="en-US" sz="1850" b="1" dirty="0">
                <a:solidFill>
                  <a:srgbClr val="264177"/>
                </a:solidFill>
              </a:rPr>
              <a:t>Image Data Handling</a:t>
            </a:r>
            <a:r>
              <a:rPr lang="en-US" sz="1850" dirty="0">
                <a:solidFill>
                  <a:srgbClr val="264177"/>
                </a:solidFill>
              </a:rPr>
              <a:t> </a:t>
            </a:r>
            <a:r>
              <a:rPr lang="en-US" sz="1850" dirty="0"/>
              <a:t>– Collect, label, and preprocess garbage images for deep learning.</a:t>
            </a:r>
          </a:p>
          <a:p>
            <a:pPr marL="228600" indent="-228600">
              <a:buFont typeface=""/>
              <a:buChar char="•"/>
            </a:pPr>
            <a:r>
              <a:rPr lang="en-US" sz="1850" b="1" dirty="0">
                <a:solidFill>
                  <a:srgbClr val="264177"/>
                </a:solidFill>
              </a:rPr>
              <a:t>CNN Fundamentals</a:t>
            </a:r>
            <a:r>
              <a:rPr lang="en-US" sz="1850" dirty="0"/>
              <a:t> – Understand CNN architecture for image-based classification tasks.</a:t>
            </a:r>
          </a:p>
          <a:p>
            <a:pPr marL="228600" indent="-228600">
              <a:buFont typeface=""/>
              <a:buChar char="•"/>
            </a:pPr>
            <a:r>
              <a:rPr lang="en-US" sz="1850" b="1" dirty="0">
                <a:solidFill>
                  <a:srgbClr val="264177"/>
                </a:solidFill>
              </a:rPr>
              <a:t>Model Training</a:t>
            </a:r>
            <a:r>
              <a:rPr lang="en-US" sz="1850" dirty="0">
                <a:solidFill>
                  <a:srgbClr val="264177"/>
                </a:solidFill>
              </a:rPr>
              <a:t> </a:t>
            </a:r>
            <a:r>
              <a:rPr lang="en-US" sz="1850" dirty="0"/>
              <a:t>– Train and validate a CNN model to classify waste accurately.</a:t>
            </a:r>
          </a:p>
          <a:p>
            <a:pPr marL="228600" indent="-228600">
              <a:buFont typeface=""/>
              <a:buChar char="•"/>
            </a:pPr>
            <a:r>
              <a:rPr lang="en-US" sz="1850" b="1" dirty="0">
                <a:solidFill>
                  <a:srgbClr val="264177"/>
                </a:solidFill>
              </a:rPr>
              <a:t>Performance Evaluation</a:t>
            </a:r>
            <a:r>
              <a:rPr lang="en-US" sz="1850" dirty="0"/>
              <a:t> – Use metrics like accuracy and confusion matrix to assess model performance.</a:t>
            </a:r>
          </a:p>
          <a:p>
            <a:pPr marL="228600" indent="-228600">
              <a:buFont typeface=""/>
              <a:buChar char="•"/>
            </a:pPr>
            <a:r>
              <a:rPr lang="en-US" sz="1850" b="1" dirty="0">
                <a:solidFill>
                  <a:srgbClr val="264177"/>
                </a:solidFill>
              </a:rPr>
              <a:t>Model Optimization</a:t>
            </a:r>
            <a:r>
              <a:rPr lang="en-US" sz="1850" dirty="0"/>
              <a:t> – Apply techniques like data augmentation and dropout to improve results.</a:t>
            </a:r>
          </a:p>
          <a:p>
            <a:pPr marL="228600" indent="-228600">
              <a:buFont typeface=""/>
              <a:buChar char="•"/>
            </a:pPr>
            <a:r>
              <a:rPr lang="en-US" sz="1850" b="1" dirty="0">
                <a:solidFill>
                  <a:srgbClr val="264177"/>
                </a:solidFill>
              </a:rPr>
              <a:t>Deployment Basics</a:t>
            </a:r>
            <a:r>
              <a:rPr lang="en-US" sz="1850" dirty="0"/>
              <a:t> – Implement the model for real-time or application-based predictions.</a:t>
            </a:r>
          </a:p>
          <a:p>
            <a:pPr marL="228600" indent="-228600">
              <a:buFont typeface=""/>
              <a:buChar char="•"/>
            </a:pPr>
            <a:r>
              <a:rPr lang="en-US" sz="1850" b="1" dirty="0">
                <a:solidFill>
                  <a:srgbClr val="264177"/>
                </a:solidFill>
              </a:rPr>
              <a:t>Sustainability Link</a:t>
            </a:r>
            <a:r>
              <a:rPr lang="en-US" sz="1850" dirty="0"/>
              <a:t> – Understand how AI can aid smart, eco-friendly waste management systems.</a:t>
            </a:r>
          </a:p>
        </p:txBody>
      </p:sp>
    </p:spTree>
    <p:extLst>
      <p:ext uri="{BB962C8B-B14F-4D97-AF65-F5344CB8AC3E}">
        <p14:creationId xmlns:p14="http://schemas.microsoft.com/office/powerpoint/2010/main" val="29320524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35834" y="1067664"/>
            <a:ext cx="6102626" cy="400110"/>
          </a:xfrm>
          <a:prstGeom prst="rect">
            <a:avLst/>
          </a:prstGeom>
          <a:noFill/>
        </p:spPr>
        <p:txBody>
          <a:bodyPr wrap="square">
            <a:spAutoFit/>
          </a:bodyPr>
          <a:lstStyle/>
          <a:p>
            <a:r>
              <a:rPr lang="en-US" sz="1800" b="1" dirty="0">
                <a:solidFill>
                  <a:srgbClr val="213163"/>
                </a:solidFill>
              </a:rPr>
              <a:t>T</a:t>
            </a:r>
            <a:r>
              <a:rPr lang="en-IN" sz="2000" b="1" dirty="0" err="1">
                <a:solidFill>
                  <a:srgbClr val="213163"/>
                </a:solidFill>
              </a:rPr>
              <a:t>ools</a:t>
            </a:r>
            <a:r>
              <a:rPr lang="en-IN" sz="2000" b="1" dirty="0">
                <a:solidFill>
                  <a:srgbClr val="213163"/>
                </a:solidFill>
              </a:rPr>
              <a:t> and Technology used </a:t>
            </a:r>
          </a:p>
        </p:txBody>
      </p:sp>
      <p:sp>
        <p:nvSpPr>
          <p:cNvPr id="2" name="TextBox 1">
            <a:extLst>
              <a:ext uri="{FF2B5EF4-FFF2-40B4-BE49-F238E27FC236}">
                <a16:creationId xmlns:a16="http://schemas.microsoft.com/office/drawing/2014/main" id="{14925DB2-4202-1F6E-381A-BF408D424B9C}"/>
              </a:ext>
            </a:extLst>
          </p:cNvPr>
          <p:cNvSpPr txBox="1"/>
          <p:nvPr/>
        </p:nvSpPr>
        <p:spPr>
          <a:xfrm>
            <a:off x="903195" y="1474694"/>
            <a:ext cx="10464052" cy="5078313"/>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u="sng" dirty="0">
                <a:solidFill>
                  <a:srgbClr val="264177"/>
                </a:solidFill>
              </a:rPr>
              <a:t>Programming Language :</a:t>
            </a:r>
            <a:endParaRPr lang="en-US" sz="2400" u="sng">
              <a:solidFill>
                <a:srgbClr val="264177"/>
              </a:solidFill>
            </a:endParaRPr>
          </a:p>
          <a:p>
            <a:pPr marL="228600" lvl="1" indent="-228600">
              <a:buFont typeface=""/>
              <a:buChar char="•"/>
            </a:pPr>
            <a:r>
              <a:rPr lang="en-US" sz="2000" b="1" dirty="0"/>
              <a:t>Python</a:t>
            </a:r>
            <a:r>
              <a:rPr lang="en-US" sz="2000" dirty="0"/>
              <a:t> – Primary language for deep learning and image processing.</a:t>
            </a:r>
          </a:p>
          <a:p>
            <a:r>
              <a:rPr lang="en-US" sz="2400" b="1" u="sng" dirty="0">
                <a:solidFill>
                  <a:srgbClr val="264177"/>
                </a:solidFill>
              </a:rPr>
              <a:t>Deep Learning Frameworks :</a:t>
            </a:r>
            <a:endParaRPr lang="en-US" sz="2400">
              <a:solidFill>
                <a:srgbClr val="264177"/>
              </a:solidFill>
            </a:endParaRPr>
          </a:p>
          <a:p>
            <a:pPr marL="228600" lvl="1" indent="-228600">
              <a:buFont typeface=""/>
              <a:buChar char="•"/>
            </a:pPr>
            <a:r>
              <a:rPr lang="en-US" sz="2000" b="1" dirty="0"/>
              <a:t>TensorFlow</a:t>
            </a:r>
            <a:r>
              <a:rPr lang="en-US" sz="2000" dirty="0"/>
              <a:t> / </a:t>
            </a:r>
            <a:r>
              <a:rPr lang="en-US" sz="2000" b="1" dirty="0" err="1"/>
              <a:t>Keras</a:t>
            </a:r>
            <a:r>
              <a:rPr lang="en-US" sz="2000" dirty="0"/>
              <a:t> – For building and training CNN models.</a:t>
            </a:r>
          </a:p>
          <a:p>
            <a:pPr marL="342900" lvl="1" indent="-342900">
              <a:buFont typeface="Arial"/>
              <a:buChar char="•"/>
            </a:pPr>
            <a:r>
              <a:rPr lang="en-US" sz="2000" b="1" dirty="0"/>
              <a:t>EfficientNetV2B2 – </a:t>
            </a:r>
            <a:r>
              <a:rPr lang="en-US" sz="2000" dirty="0"/>
              <a:t>it </a:t>
            </a:r>
            <a:r>
              <a:rPr lang="en-US" sz="2000" dirty="0">
                <a:solidFill>
                  <a:srgbClr val="001D35"/>
                </a:solidFill>
              </a:rPr>
              <a:t>is a convolutional neural network (CNN) architecture.</a:t>
            </a:r>
            <a:endParaRPr lang="en-US" sz="2000" dirty="0"/>
          </a:p>
          <a:p>
            <a:r>
              <a:rPr lang="en-US" sz="2400" b="1" u="sng" dirty="0">
                <a:solidFill>
                  <a:srgbClr val="264177"/>
                </a:solidFill>
              </a:rPr>
              <a:t>Libraries :</a:t>
            </a:r>
            <a:endParaRPr lang="en-US" sz="2400" u="sng">
              <a:solidFill>
                <a:srgbClr val="264177"/>
              </a:solidFill>
            </a:endParaRPr>
          </a:p>
          <a:p>
            <a:pPr>
              <a:buFont typeface="Arial"/>
              <a:buChar char="•"/>
            </a:pPr>
            <a:r>
              <a:rPr lang="en-US" sz="2000" b="1" dirty="0"/>
              <a:t>NumPy</a:t>
            </a:r>
            <a:r>
              <a:rPr lang="en-US" sz="2000" dirty="0"/>
              <a:t> – Numerical computations.</a:t>
            </a:r>
          </a:p>
          <a:p>
            <a:pPr>
              <a:buFont typeface="Arial"/>
              <a:buChar char="•"/>
            </a:pPr>
            <a:r>
              <a:rPr lang="en-US" sz="2000" b="1" dirty="0"/>
              <a:t>Matplotlib</a:t>
            </a:r>
            <a:r>
              <a:rPr lang="en-US" sz="2000" dirty="0"/>
              <a:t> – Visualization of results.</a:t>
            </a:r>
          </a:p>
          <a:p>
            <a:pPr>
              <a:buChar char="•"/>
            </a:pPr>
            <a:r>
              <a:rPr lang="en-US" sz="2000" b="1" dirty="0"/>
              <a:t>PIL</a:t>
            </a:r>
            <a:r>
              <a:rPr lang="en-US" sz="2000" dirty="0"/>
              <a:t> – Image preprocessing and handling.</a:t>
            </a:r>
          </a:p>
          <a:p>
            <a:r>
              <a:rPr lang="en-US" sz="2400" b="1" u="sng" dirty="0">
                <a:solidFill>
                  <a:srgbClr val="264177"/>
                </a:solidFill>
              </a:rPr>
              <a:t>Development Environment :</a:t>
            </a:r>
            <a:endParaRPr lang="en-US" sz="2400" u="sng">
              <a:solidFill>
                <a:srgbClr val="264177"/>
              </a:solidFill>
            </a:endParaRPr>
          </a:p>
          <a:p>
            <a:pPr>
              <a:buFont typeface="Arial"/>
              <a:buChar char="•"/>
            </a:pPr>
            <a:r>
              <a:rPr lang="en-US" sz="2000" b="1" err="1"/>
              <a:t>Jupyter</a:t>
            </a:r>
            <a:r>
              <a:rPr lang="en-US" sz="2000" b="1" dirty="0"/>
              <a:t> Notebook</a:t>
            </a:r>
            <a:r>
              <a:rPr lang="en-US" sz="2000" dirty="0"/>
              <a:t> / </a:t>
            </a:r>
            <a:r>
              <a:rPr lang="en-US" sz="2000" b="1" dirty="0"/>
              <a:t>Google </a:t>
            </a:r>
            <a:r>
              <a:rPr lang="en-US" sz="2000" b="1" err="1"/>
              <a:t>Colab</a:t>
            </a:r>
            <a:r>
              <a:rPr lang="en-US" sz="2000" dirty="0"/>
              <a:t> – For model development and testing.</a:t>
            </a:r>
          </a:p>
          <a:p>
            <a:r>
              <a:rPr lang="en-US" sz="2400" b="1" u="sng" dirty="0">
                <a:solidFill>
                  <a:srgbClr val="264177"/>
                </a:solidFill>
              </a:rPr>
              <a:t>Dataset :</a:t>
            </a:r>
          </a:p>
          <a:p>
            <a:r>
              <a:rPr lang="en-US" sz="2000" dirty="0"/>
              <a:t>Garbage classification dataset available at </a:t>
            </a:r>
            <a:r>
              <a:rPr lang="en-US" sz="2000" b="1" dirty="0"/>
              <a:t>Kaggle.com.</a:t>
            </a:r>
          </a:p>
          <a:p>
            <a:r>
              <a:rPr lang="en-US" sz="2400" b="1" u="sng" dirty="0">
                <a:solidFill>
                  <a:srgbClr val="264177"/>
                </a:solidFill>
              </a:rPr>
              <a:t>Model Deployment :</a:t>
            </a:r>
            <a:endParaRPr lang="en-US" sz="2400" u="sng">
              <a:solidFill>
                <a:srgbClr val="264177"/>
              </a:solidFill>
            </a:endParaRPr>
          </a:p>
          <a:p>
            <a:pPr marL="285750" indent="-285750">
              <a:buChar char="•"/>
            </a:pPr>
            <a:r>
              <a:rPr lang="en-US" sz="2000" b="1" err="1"/>
              <a:t>Gardio</a:t>
            </a:r>
            <a:r>
              <a:rPr lang="en-US" sz="2000" dirty="0"/>
              <a:t> as front-end interface.</a:t>
            </a:r>
          </a:p>
        </p:txBody>
      </p:sp>
    </p:spTree>
    <p:extLst>
      <p:ext uri="{BB962C8B-B14F-4D97-AF65-F5344CB8AC3E}">
        <p14:creationId xmlns:p14="http://schemas.microsoft.com/office/powerpoint/2010/main" val="56457126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68356" y="1014656"/>
            <a:ext cx="6102626" cy="400110"/>
          </a:xfrm>
          <a:prstGeom prst="rect">
            <a:avLst/>
          </a:prstGeom>
          <a:noFill/>
        </p:spPr>
        <p:txBody>
          <a:bodyPr wrap="square">
            <a:spAutoFit/>
          </a:bodyPr>
          <a:lstStyle/>
          <a:p>
            <a:r>
              <a:rPr lang="en-US" sz="2000" b="1" dirty="0">
                <a:solidFill>
                  <a:srgbClr val="213163"/>
                </a:solidFill>
              </a:rPr>
              <a:t>Methodology</a:t>
            </a:r>
            <a:r>
              <a:rPr lang="en-US" sz="1800" b="1" dirty="0">
                <a:solidFill>
                  <a:srgbClr val="213163"/>
                </a:solidFill>
              </a:rPr>
              <a:t> </a:t>
            </a:r>
            <a:endParaRPr lang="en-IN" sz="1800" dirty="0">
              <a:solidFill>
                <a:srgbClr val="213163"/>
              </a:solidFill>
            </a:endParaRPr>
          </a:p>
        </p:txBody>
      </p:sp>
      <p:sp>
        <p:nvSpPr>
          <p:cNvPr id="2" name="TextBox 1">
            <a:extLst>
              <a:ext uri="{FF2B5EF4-FFF2-40B4-BE49-F238E27FC236}">
                <a16:creationId xmlns:a16="http://schemas.microsoft.com/office/drawing/2014/main" id="{D275B176-18B7-2220-A659-3FB2749A82FA}"/>
              </a:ext>
            </a:extLst>
          </p:cNvPr>
          <p:cNvSpPr txBox="1"/>
          <p:nvPr/>
        </p:nvSpPr>
        <p:spPr>
          <a:xfrm>
            <a:off x="701489" y="1597959"/>
            <a:ext cx="10206317" cy="421448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dirty="0">
                <a:solidFill>
                  <a:srgbClr val="264177"/>
                </a:solidFill>
              </a:rPr>
              <a:t>Data Preparation</a:t>
            </a:r>
            <a:endParaRPr lang="en-US">
              <a:solidFill>
                <a:srgbClr val="264177"/>
              </a:solidFill>
            </a:endParaRPr>
          </a:p>
          <a:p>
            <a:pPr marL="228600" lvl="1" indent="-228600">
              <a:buFont typeface=""/>
              <a:buChar char="•"/>
            </a:pPr>
            <a:r>
              <a:rPr lang="en-US" sz="1850" dirty="0"/>
              <a:t>Collect and preprocess garbage images (Garbage Selection Dataset from Kaggle.com).</a:t>
            </a:r>
          </a:p>
          <a:p>
            <a:r>
              <a:rPr lang="en-US" sz="2000" b="1" u="sng" dirty="0">
                <a:solidFill>
                  <a:srgbClr val="264177"/>
                </a:solidFill>
              </a:rPr>
              <a:t>Model Selection</a:t>
            </a:r>
          </a:p>
          <a:p>
            <a:pPr marL="228600" lvl="1" indent="-228600">
              <a:buFont typeface=""/>
              <a:buChar char="•"/>
            </a:pPr>
            <a:r>
              <a:rPr lang="en-US" sz="1850" dirty="0"/>
              <a:t>Load a pretrained CNN (</a:t>
            </a:r>
            <a:r>
              <a:rPr lang="en-US" sz="1850" b="1" dirty="0"/>
              <a:t>EfficientNetV2B2</a:t>
            </a:r>
            <a:r>
              <a:rPr lang="en-US" sz="1850" dirty="0"/>
              <a:t>).</a:t>
            </a:r>
          </a:p>
          <a:p>
            <a:r>
              <a:rPr lang="en-US" sz="2000" b="1" u="sng" dirty="0">
                <a:solidFill>
                  <a:srgbClr val="264177"/>
                </a:solidFill>
              </a:rPr>
              <a:t>Transfer Learning</a:t>
            </a:r>
            <a:endParaRPr lang="en-US" sz="2000" u="sng" dirty="0">
              <a:solidFill>
                <a:srgbClr val="264177"/>
              </a:solidFill>
            </a:endParaRPr>
          </a:p>
          <a:p>
            <a:pPr marL="228600" lvl="1" indent="-228600">
              <a:buFont typeface=""/>
              <a:buChar char="•"/>
            </a:pPr>
            <a:r>
              <a:rPr lang="en-US" sz="1850" dirty="0"/>
              <a:t>Freeze pretrained layers .</a:t>
            </a:r>
          </a:p>
          <a:p>
            <a:pPr marL="228600" lvl="1" indent="-228600">
              <a:buFont typeface=""/>
              <a:buChar char="•"/>
            </a:pPr>
            <a:r>
              <a:rPr lang="en-US" sz="1850" dirty="0"/>
              <a:t>Add custom classification layers.</a:t>
            </a:r>
          </a:p>
          <a:p>
            <a:r>
              <a:rPr lang="en-US" sz="2000" b="1" u="sng" dirty="0">
                <a:solidFill>
                  <a:srgbClr val="264177"/>
                </a:solidFill>
              </a:rPr>
              <a:t>Training</a:t>
            </a:r>
          </a:p>
          <a:p>
            <a:pPr marL="228600" lvl="1" indent="-228600">
              <a:buFont typeface=""/>
              <a:buChar char="•"/>
            </a:pPr>
            <a:r>
              <a:rPr lang="en-US" sz="1850" dirty="0"/>
              <a:t>Train the model on the garbage dataset.</a:t>
            </a:r>
          </a:p>
          <a:p>
            <a:pPr marL="228600" lvl="1" indent="-228600">
              <a:buFont typeface=""/>
              <a:buChar char="•"/>
            </a:pPr>
            <a:r>
              <a:rPr lang="en-US" sz="1850" dirty="0"/>
              <a:t>Fine-tune if needed for better performance.</a:t>
            </a:r>
          </a:p>
          <a:p>
            <a:r>
              <a:rPr lang="en-US" sz="2000" b="1" u="sng" dirty="0">
                <a:solidFill>
                  <a:srgbClr val="264177"/>
                </a:solidFill>
              </a:rPr>
              <a:t>Evaluation</a:t>
            </a:r>
          </a:p>
          <a:p>
            <a:pPr marL="228600" lvl="1" indent="-228600">
              <a:buFont typeface=""/>
              <a:buChar char="•"/>
            </a:pPr>
            <a:r>
              <a:rPr lang="en-US" sz="1850" dirty="0"/>
              <a:t>Assess model using accuracy, precision, recall, and confusion matrix.</a:t>
            </a:r>
          </a:p>
          <a:p>
            <a:r>
              <a:rPr lang="en-US" sz="2000" b="1" u="sng" dirty="0">
                <a:solidFill>
                  <a:srgbClr val="264177"/>
                </a:solidFill>
              </a:rPr>
              <a:t>Deployment</a:t>
            </a:r>
          </a:p>
          <a:p>
            <a:pPr marL="228600" lvl="1" indent="-228600">
              <a:buFont typeface=""/>
              <a:buChar char="•"/>
            </a:pPr>
            <a:r>
              <a:rPr lang="en-US" sz="1850" dirty="0"/>
              <a:t>Integrate with </a:t>
            </a:r>
            <a:r>
              <a:rPr lang="en-US" sz="1850" b="1" dirty="0" err="1"/>
              <a:t>Gardio</a:t>
            </a:r>
            <a:r>
              <a:rPr lang="en-US" sz="1850" b="1" dirty="0"/>
              <a:t> interface</a:t>
            </a:r>
            <a:r>
              <a:rPr lang="en-US" sz="1850" dirty="0"/>
              <a:t> for real-time image classification.</a:t>
            </a:r>
          </a:p>
        </p:txBody>
      </p:sp>
    </p:spTree>
    <p:extLst>
      <p:ext uri="{BB962C8B-B14F-4D97-AF65-F5344CB8AC3E}">
        <p14:creationId xmlns:p14="http://schemas.microsoft.com/office/powerpoint/2010/main" val="27067900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Problem Statement:  </a:t>
            </a:r>
            <a:endParaRPr lang="en-IN" sz="2000" b="1" dirty="0">
              <a:solidFill>
                <a:srgbClr val="213163"/>
              </a:solidFill>
            </a:endParaRPr>
          </a:p>
        </p:txBody>
      </p:sp>
      <p:sp>
        <p:nvSpPr>
          <p:cNvPr id="2" name="TextBox 1">
            <a:extLst>
              <a:ext uri="{FF2B5EF4-FFF2-40B4-BE49-F238E27FC236}">
                <a16:creationId xmlns:a16="http://schemas.microsoft.com/office/drawing/2014/main" id="{9F8005C3-8D14-5B0F-EA60-62EAF0216A3C}"/>
              </a:ext>
            </a:extLst>
          </p:cNvPr>
          <p:cNvSpPr txBox="1"/>
          <p:nvPr/>
        </p:nvSpPr>
        <p:spPr>
          <a:xfrm>
            <a:off x="791137" y="1833282"/>
            <a:ext cx="10430432" cy="446276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dirty="0"/>
              <a:t>This project aims to develop an automated garbage classification system using the </a:t>
            </a:r>
            <a:r>
              <a:rPr lang="en-US" sz="2400" b="1" dirty="0"/>
              <a:t>EfficientNetV2B2</a:t>
            </a:r>
            <a:r>
              <a:rPr lang="en-US" sz="2400" dirty="0"/>
              <a:t> architecture and </a:t>
            </a:r>
            <a:r>
              <a:rPr lang="en-US" sz="2400" b="1" dirty="0"/>
              <a:t>transfer learning</a:t>
            </a:r>
            <a:r>
              <a:rPr lang="en-US" sz="2400" dirty="0"/>
              <a:t>. The goal is to accurately classify waste into categories to support efficient and scalable </a:t>
            </a:r>
            <a:r>
              <a:rPr lang="en-US" sz="2400" b="1" dirty="0"/>
              <a:t>waste segregation</a:t>
            </a:r>
            <a:r>
              <a:rPr lang="en-US" sz="2400" dirty="0"/>
              <a:t>. By utilizing a labeled dataset and deep learning, the system helps streamline recycling, reduce manual effort, and promote </a:t>
            </a:r>
            <a:r>
              <a:rPr lang="en-US" sz="2400" b="1" dirty="0"/>
              <a:t>environmental sustainability</a:t>
            </a:r>
            <a:r>
              <a:rPr lang="en-US" sz="2400" dirty="0"/>
              <a:t>.</a:t>
            </a:r>
            <a:endParaRPr lang="en-US" sz="2400"/>
          </a:p>
          <a:p>
            <a:r>
              <a:rPr lang="en-US" sz="2400" dirty="0"/>
              <a:t>Garbage classification is challenging due to </a:t>
            </a:r>
            <a:r>
              <a:rPr lang="en-US" sz="2400" b="1" dirty="0"/>
              <a:t>varied waste types</a:t>
            </a:r>
            <a:r>
              <a:rPr lang="en-US" sz="2400" dirty="0"/>
              <a:t> and inconsistencies in disposal. This project tackles these issues using a model that offers both </a:t>
            </a:r>
            <a:r>
              <a:rPr lang="en-US" sz="2400" b="1" dirty="0"/>
              <a:t>high accuracy and efficiency</a:t>
            </a:r>
            <a:r>
              <a:rPr lang="en-US" sz="2400" dirty="0"/>
              <a:t>, with potential deployment in </a:t>
            </a:r>
            <a:r>
              <a:rPr lang="en-US" sz="2400" b="1" dirty="0"/>
              <a:t>smart bins, recycling units, or municipal systems</a:t>
            </a:r>
            <a:r>
              <a:rPr lang="en-US" sz="2400" dirty="0"/>
              <a:t>, aiding cleaner, smarter waste management.</a:t>
            </a:r>
          </a:p>
          <a:p>
            <a:endParaRPr lang="en-US" sz="2000" dirty="0"/>
          </a:p>
        </p:txBody>
      </p:sp>
    </p:spTree>
    <p:extLst>
      <p:ext uri="{BB962C8B-B14F-4D97-AF65-F5344CB8AC3E}">
        <p14:creationId xmlns:p14="http://schemas.microsoft.com/office/powerpoint/2010/main" val="3196592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Solution:  </a:t>
            </a:r>
            <a:endParaRPr lang="en-IN" sz="2000" b="1" dirty="0">
              <a:solidFill>
                <a:srgbClr val="213163"/>
              </a:solidFill>
            </a:endParaRPr>
          </a:p>
        </p:txBody>
      </p:sp>
      <p:sp>
        <p:nvSpPr>
          <p:cNvPr id="2" name="TextBox 1">
            <a:extLst>
              <a:ext uri="{FF2B5EF4-FFF2-40B4-BE49-F238E27FC236}">
                <a16:creationId xmlns:a16="http://schemas.microsoft.com/office/drawing/2014/main" id="{9ACBBA0C-19FB-EFFF-8625-C744C9CB1FAD}"/>
              </a:ext>
            </a:extLst>
          </p:cNvPr>
          <p:cNvSpPr txBox="1"/>
          <p:nvPr/>
        </p:nvSpPr>
        <p:spPr>
          <a:xfrm>
            <a:off x="253253" y="1586752"/>
            <a:ext cx="7023847" cy="480131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800" dirty="0"/>
              <a:t>In this project, we aim to develop a sophisticated garbage classification system leveraging the </a:t>
            </a:r>
            <a:r>
              <a:rPr lang="en-US" sz="1800" b="1" dirty="0"/>
              <a:t>EfficientNetV2B2</a:t>
            </a:r>
            <a:r>
              <a:rPr lang="en-US" sz="1800" dirty="0"/>
              <a:t> architecture. Using a primary labeled dataset of waste images, we build models that automate waste segregation—a crucial step in optimizing recycling and waste management, ultimately aiding environmental conservation.</a:t>
            </a:r>
          </a:p>
          <a:p>
            <a:endParaRPr lang="en-US" sz="1800" dirty="0"/>
          </a:p>
          <a:p>
            <a:r>
              <a:rPr lang="en-US" sz="1800" dirty="0"/>
              <a:t>The goal is to develop an accurate and efficient garbage classification model by applying </a:t>
            </a:r>
            <a:r>
              <a:rPr lang="en-US" sz="1800" b="1" dirty="0"/>
              <a:t>transfer learning</a:t>
            </a:r>
            <a:r>
              <a:rPr lang="en-US" sz="1800" dirty="0"/>
              <a:t>, a technique where a pretrained model developed for one task is reused as the starting point for a related task. Transfer learning allows us to build high-performing models faster by adapting features learned from large datasets (e.g., ImageNet) to the garbage classification task. This approach is especially beneficial when the new dataset is limited, as it improves model accuracy and efficiency by leveraging previously learned patterns.</a:t>
            </a:r>
          </a:p>
          <a:p>
            <a:endParaRPr lang="en-US" sz="1800" dirty="0"/>
          </a:p>
        </p:txBody>
      </p:sp>
      <p:sp>
        <p:nvSpPr>
          <p:cNvPr id="4" name="TextBox 3">
            <a:extLst>
              <a:ext uri="{FF2B5EF4-FFF2-40B4-BE49-F238E27FC236}">
                <a16:creationId xmlns:a16="http://schemas.microsoft.com/office/drawing/2014/main" id="{00092A0B-3824-90F2-6B18-435E53AB6DC8}"/>
              </a:ext>
            </a:extLst>
          </p:cNvPr>
          <p:cNvSpPr txBox="1"/>
          <p:nvPr/>
        </p:nvSpPr>
        <p:spPr>
          <a:xfrm>
            <a:off x="7503459" y="1250576"/>
            <a:ext cx="4289611" cy="526297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b="1" u="sng" dirty="0">
                <a:solidFill>
                  <a:srgbClr val="264177"/>
                </a:solidFill>
              </a:rPr>
              <a:t>Benefits:</a:t>
            </a:r>
          </a:p>
          <a:p>
            <a:pPr marL="228600" indent="-228600">
              <a:buFont typeface=""/>
              <a:buChar char="•"/>
            </a:pPr>
            <a:r>
              <a:rPr lang="en-US" sz="1850" b="1" dirty="0"/>
              <a:t>Reduces training time</a:t>
            </a:r>
            <a:r>
              <a:rPr lang="en-US" sz="1850" dirty="0"/>
              <a:t> — no need to train from scratch.</a:t>
            </a:r>
          </a:p>
          <a:p>
            <a:pPr marL="228600" indent="-228600">
              <a:buFont typeface=""/>
              <a:buChar char="•"/>
            </a:pPr>
            <a:r>
              <a:rPr lang="en-US" sz="1850" b="1" dirty="0"/>
              <a:t>Leverages learned features</a:t>
            </a:r>
            <a:r>
              <a:rPr lang="en-US" sz="1850" dirty="0"/>
              <a:t> from large-scale datasets.</a:t>
            </a:r>
          </a:p>
          <a:p>
            <a:pPr marL="228600" indent="-228600">
              <a:buFont typeface=""/>
              <a:buChar char="•"/>
            </a:pPr>
            <a:r>
              <a:rPr lang="en-US" sz="1850" b="1" dirty="0"/>
              <a:t>Improves performance</a:t>
            </a:r>
            <a:r>
              <a:rPr lang="en-US" sz="1850" dirty="0"/>
              <a:t>, particularly with limited new data.</a:t>
            </a:r>
          </a:p>
          <a:p>
            <a:pPr marL="228600" indent="-228600">
              <a:buFont typeface=""/>
              <a:buChar char="•"/>
            </a:pPr>
            <a:endParaRPr lang="en-US" sz="1850" dirty="0"/>
          </a:p>
          <a:p>
            <a:r>
              <a:rPr lang="en-US" sz="2000" b="1" u="sng" dirty="0">
                <a:solidFill>
                  <a:srgbClr val="264177"/>
                </a:solidFill>
              </a:rPr>
              <a:t>How Does It Work?</a:t>
            </a:r>
          </a:p>
          <a:p>
            <a:pPr marL="228600" indent="-228600">
              <a:buFont typeface=""/>
              <a:buAutoNum type="arabicPeriod"/>
            </a:pPr>
            <a:r>
              <a:rPr lang="en-US" sz="1850" dirty="0"/>
              <a:t>Load a pretrained model (e.g., ResNet, </a:t>
            </a:r>
            <a:r>
              <a:rPr lang="en-US" sz="1850" dirty="0" err="1"/>
              <a:t>EfficientNet</a:t>
            </a:r>
            <a:r>
              <a:rPr lang="en-US" sz="1850" dirty="0"/>
              <a:t>).</a:t>
            </a:r>
          </a:p>
          <a:p>
            <a:pPr marL="228600" indent="-228600">
              <a:buFont typeface=""/>
              <a:buAutoNum type="arabicPeriod"/>
            </a:pPr>
            <a:r>
              <a:rPr lang="en-US" sz="1850" dirty="0"/>
              <a:t>Optionally freeze the pretrained layers to retain learned features.</a:t>
            </a:r>
          </a:p>
          <a:p>
            <a:pPr marL="228600" indent="-228600">
              <a:buFont typeface=""/>
              <a:buAutoNum type="arabicPeriod"/>
            </a:pPr>
            <a:r>
              <a:rPr lang="en-US" sz="1850" dirty="0"/>
              <a:t>Add new layers tailored for garbage classification.</a:t>
            </a:r>
          </a:p>
          <a:p>
            <a:pPr marL="228600" indent="-228600">
              <a:buFont typeface=""/>
              <a:buAutoNum type="arabicPeriod"/>
            </a:pPr>
            <a:r>
              <a:rPr lang="en-US" sz="1850" dirty="0"/>
              <a:t>Train the model on the new dataset, with optional fine-tuning of pretrained layers.</a:t>
            </a:r>
          </a:p>
        </p:txBody>
      </p:sp>
    </p:spTree>
    <p:extLst>
      <p:ext uri="{BB962C8B-B14F-4D97-AF65-F5344CB8AC3E}">
        <p14:creationId xmlns:p14="http://schemas.microsoft.com/office/powerpoint/2010/main" val="300296886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255104" y="1054412"/>
            <a:ext cx="6102626" cy="400110"/>
          </a:xfrm>
          <a:prstGeom prst="rect">
            <a:avLst/>
          </a:prstGeom>
          <a:noFill/>
        </p:spPr>
        <p:txBody>
          <a:bodyPr wrap="square">
            <a:spAutoFit/>
          </a:bodyPr>
          <a:lstStyle/>
          <a:p>
            <a:r>
              <a:rPr lang="en-US" sz="2000" b="1" dirty="0">
                <a:solidFill>
                  <a:srgbClr val="213163"/>
                </a:solidFill>
              </a:rPr>
              <a:t>Screenshot of Output:  </a:t>
            </a:r>
            <a:endParaRPr lang="en-IN" sz="2000" b="1" dirty="0">
              <a:solidFill>
                <a:srgbClr val="213163"/>
              </a:solidFill>
            </a:endParaRPr>
          </a:p>
        </p:txBody>
      </p:sp>
      <p:pic>
        <p:nvPicPr>
          <p:cNvPr id="4" name="Picture 3" descr="A screenshot of a computer screen&#10;&#10;AI-generated content may be incorrect.">
            <a:extLst>
              <a:ext uri="{FF2B5EF4-FFF2-40B4-BE49-F238E27FC236}">
                <a16:creationId xmlns:a16="http://schemas.microsoft.com/office/drawing/2014/main" id="{792B77C7-FDCC-BBAE-6BBB-10F46F6E0279}"/>
              </a:ext>
            </a:extLst>
          </p:cNvPr>
          <p:cNvPicPr>
            <a:picLocks noChangeAspect="1"/>
          </p:cNvPicPr>
          <p:nvPr/>
        </p:nvPicPr>
        <p:blipFill>
          <a:blip r:embed="rId2"/>
          <a:stretch>
            <a:fillRect/>
          </a:stretch>
        </p:blipFill>
        <p:spPr>
          <a:xfrm>
            <a:off x="381000" y="1720099"/>
            <a:ext cx="11138648" cy="4840949"/>
          </a:xfrm>
          <a:prstGeom prst="rect">
            <a:avLst/>
          </a:prstGeom>
        </p:spPr>
      </p:pic>
    </p:spTree>
    <p:extLst>
      <p:ext uri="{BB962C8B-B14F-4D97-AF65-F5344CB8AC3E}">
        <p14:creationId xmlns:p14="http://schemas.microsoft.com/office/powerpoint/2010/main" val="163594941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2361D872-7EC7-439F-A588-B1D90CB7A92F}"/>
              </a:ext>
            </a:extLst>
          </p:cNvPr>
          <p:cNvSpPr txBox="1"/>
          <p:nvPr/>
        </p:nvSpPr>
        <p:spPr>
          <a:xfrm>
            <a:off x="149087" y="988151"/>
            <a:ext cx="6102626" cy="400110"/>
          </a:xfrm>
          <a:prstGeom prst="rect">
            <a:avLst/>
          </a:prstGeom>
          <a:noFill/>
        </p:spPr>
        <p:txBody>
          <a:bodyPr wrap="square">
            <a:spAutoFit/>
          </a:bodyPr>
          <a:lstStyle/>
          <a:p>
            <a:r>
              <a:rPr lang="en-US" sz="2000" b="1" dirty="0">
                <a:solidFill>
                  <a:srgbClr val="213163"/>
                </a:solidFill>
              </a:rPr>
              <a:t>Conclusion:</a:t>
            </a:r>
            <a:r>
              <a:rPr lang="en-US" sz="1800" b="1" dirty="0">
                <a:solidFill>
                  <a:srgbClr val="213163"/>
                </a:solidFill>
              </a:rPr>
              <a:t>  </a:t>
            </a:r>
            <a:endParaRPr lang="en-IN" sz="1800" dirty="0">
              <a:solidFill>
                <a:srgbClr val="213163"/>
              </a:solidFill>
            </a:endParaRPr>
          </a:p>
        </p:txBody>
      </p:sp>
      <p:sp>
        <p:nvSpPr>
          <p:cNvPr id="5" name="TextBox 4">
            <a:extLst>
              <a:ext uri="{FF2B5EF4-FFF2-40B4-BE49-F238E27FC236}">
                <a16:creationId xmlns:a16="http://schemas.microsoft.com/office/drawing/2014/main" id="{7F556410-5060-7811-4111-7DA5954059F5}"/>
              </a:ext>
            </a:extLst>
          </p:cNvPr>
          <p:cNvSpPr txBox="1"/>
          <p:nvPr/>
        </p:nvSpPr>
        <p:spPr>
          <a:xfrm>
            <a:off x="540843" y="1717367"/>
            <a:ext cx="10553052" cy="440120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000" dirty="0"/>
              <a:t>In this project, we successfully developed a sophisticated garbage classification system by leveraging the EfficientNetV2B2 architecture combined with transfer learning techniques. Utilizing a well-curated dataset, the model effectively automates waste segregation by accurately categorizing various types of garbage. This automation is a crucial step toward optimizing recycling and waste management, reducing manual sorting efforts, and minimizing environmental impact.</a:t>
            </a:r>
            <a:endParaRPr lang="en-US" dirty="0"/>
          </a:p>
          <a:p>
            <a:endParaRPr lang="en-US" sz="2000" dirty="0"/>
          </a:p>
          <a:p>
            <a:r>
              <a:rPr lang="en-US" sz="2000" dirty="0"/>
              <a:t>By employing transfer learning, the project benefited from pretrained knowledge on large datasets, enabling faster training and improved performance even with limited data. The resulting model demonstrates strong potential for real-world deployment in smart waste management solutions, contributing to more efficient resource utilization and advancing environmental conservation goals. Overall, this system represents a meaningful advancement in integrating AI for sustainable waste handling.</a:t>
            </a:r>
            <a:endParaRPr lang="en-US" dirty="0"/>
          </a:p>
          <a:p>
            <a:endParaRPr lang="en-US" sz="2000" dirty="0"/>
          </a:p>
        </p:txBody>
      </p:sp>
    </p:spTree>
    <p:extLst>
      <p:ext uri="{BB962C8B-B14F-4D97-AF65-F5344CB8AC3E}">
        <p14:creationId xmlns:p14="http://schemas.microsoft.com/office/powerpoint/2010/main" val="151988358"/>
      </p:ext>
    </p:extLst>
  </p:cSld>
  <p:clrMapOvr>
    <a:masterClrMapping/>
  </p:clrMapOvr>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9</TotalTime>
  <Words>31</Words>
  <Application>Microsoft Office PowerPoint</Application>
  <PresentationFormat>Widescreen</PresentationFormat>
  <Paragraphs>11</Paragraphs>
  <Slides>8</Slides>
  <Notes>0</Notes>
  <HiddenSlides>0</HiddenSlides>
  <MMClips>0</MMClips>
  <ScaleCrop>false</ScaleCrop>
  <HeadingPairs>
    <vt:vector size="4" baseType="variant">
      <vt:variant>
        <vt:lpstr>Theme</vt:lpstr>
      </vt:variant>
      <vt:variant>
        <vt:i4>1</vt:i4>
      </vt:variant>
      <vt:variant>
        <vt:lpstr>Slide Titles</vt:lpstr>
      </vt:variant>
      <vt:variant>
        <vt:i4>8</vt:i4>
      </vt:variant>
    </vt:vector>
  </HeadingPairs>
  <TitlesOfParts>
    <vt:vector size="9" baseType="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Mahesh Kurhe</cp:lastModifiedBy>
  <cp:revision>189</cp:revision>
  <dcterms:created xsi:type="dcterms:W3CDTF">2024-12-31T09:40:01Z</dcterms:created>
  <dcterms:modified xsi:type="dcterms:W3CDTF">2025-07-07T06:28:33Z</dcterms:modified>
</cp:coreProperties>
</file>