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81" r:id="rId2"/>
    <p:sldId id="283" r:id="rId3"/>
    <p:sldId id="268" r:id="rId4"/>
    <p:sldId id="269" r:id="rId5"/>
    <p:sldId id="282" r:id="rId6"/>
    <p:sldId id="289" r:id="rId7"/>
    <p:sldId id="301" r:id="rId8"/>
    <p:sldId id="302" r:id="rId9"/>
    <p:sldId id="267" r:id="rId10"/>
    <p:sldId id="300" r:id="rId11"/>
    <p:sldId id="288" r:id="rId12"/>
    <p:sldId id="287" r:id="rId13"/>
    <p:sldId id="286" r:id="rId14"/>
    <p:sldId id="296" r:id="rId15"/>
    <p:sldId id="295" r:id="rId16"/>
    <p:sldId id="303" r:id="rId17"/>
    <p:sldId id="305" r:id="rId18"/>
    <p:sldId id="285" r:id="rId19"/>
    <p:sldId id="304" r:id="rId20"/>
    <p:sldId id="297" r:id="rId21"/>
    <p:sldId id="298" r:id="rId22"/>
    <p:sldId id="277" r:id="rId23"/>
    <p:sldId id="278" r:id="rId24"/>
    <p:sldId id="306"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C8B7EC-71B0-44C4-BA33-9EC793B06806}" type="datetimeFigureOut">
              <a:rPr lang="en-US" smtClean="0"/>
              <a:pPr/>
              <a:t>11/25/2016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15861-BF3F-42FF-96D1-280A1AA20B03}" type="slidenum">
              <a:rPr lang="en-US" smtClean="0"/>
              <a:pPr/>
              <a:t>‹#›</a:t>
            </a:fld>
            <a:endParaRPr lang="en-US"/>
          </a:p>
        </p:txBody>
      </p:sp>
    </p:spTree>
    <p:extLst>
      <p:ext uri="{BB962C8B-B14F-4D97-AF65-F5344CB8AC3E}">
        <p14:creationId xmlns:p14="http://schemas.microsoft.com/office/powerpoint/2010/main" val="193261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6E2D87-0243-4B1B-9C88-A15FD302B2F9}" type="slidenum">
              <a:rPr lang="en-US" smtClean="0"/>
              <a:pPr/>
              <a:t>1</a:t>
            </a:fld>
            <a:endParaRPr lang="en-US"/>
          </a:p>
        </p:txBody>
      </p:sp>
    </p:spTree>
    <p:extLst>
      <p:ext uri="{BB962C8B-B14F-4D97-AF65-F5344CB8AC3E}">
        <p14:creationId xmlns:p14="http://schemas.microsoft.com/office/powerpoint/2010/main" val="29108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6E2D87-0243-4B1B-9C88-A15FD302B2F9}" type="slidenum">
              <a:rPr lang="en-US" smtClean="0"/>
              <a:pPr/>
              <a:t>2</a:t>
            </a:fld>
            <a:endParaRPr lang="en-US"/>
          </a:p>
        </p:txBody>
      </p:sp>
    </p:spTree>
    <p:extLst>
      <p:ext uri="{BB962C8B-B14F-4D97-AF65-F5344CB8AC3E}">
        <p14:creationId xmlns:p14="http://schemas.microsoft.com/office/powerpoint/2010/main" val="334557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1AF483DA-92CD-49C9-88FE-B4DA6AF414D9}"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AF483DA-92CD-49C9-88FE-B4DA6AF414D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AF483DA-92CD-49C9-88FE-B4DA6AF414D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AF483DA-92CD-49C9-88FE-B4DA6AF414D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AF483DA-92CD-49C9-88FE-B4DA6AF414D9}"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AF483DA-92CD-49C9-88FE-B4DA6AF414D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AF483DA-92CD-49C9-88FE-B4DA6AF414D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AF483DA-92CD-49C9-88FE-B4DA6AF414D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AF483DA-92CD-49C9-88FE-B4DA6AF414D9}"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AF483DA-92CD-49C9-88FE-B4DA6AF414D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05B02C5-B989-4072-A433-711B4AE199B4}" type="datetimeFigureOut">
              <a:rPr lang="en-US" smtClean="0"/>
              <a:pPr/>
              <a:t>11/25/2016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AF483DA-92CD-49C9-88FE-B4DA6AF414D9}"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05B02C5-B989-4072-A433-711B4AE199B4}" type="datetimeFigureOut">
              <a:rPr lang="en-US" smtClean="0"/>
              <a:pPr/>
              <a:t>11/25/2016</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AF483DA-92CD-49C9-88FE-B4DA6AF414D9}"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3581400" y="914400"/>
            <a:ext cx="1828800" cy="1371600"/>
          </a:xfrm>
          <a:prstGeom prst="rect">
            <a:avLst/>
          </a:prstGeom>
          <a:ln w="88900" cap="sq" cmpd="thickThin">
            <a:solidFill>
              <a:srgbClr val="000000"/>
            </a:solidFill>
            <a:prstDash val="solid"/>
            <a:miter lim="800000"/>
          </a:ln>
          <a:effectLst>
            <a:innerShdw blurRad="76200">
              <a:srgbClr val="000000"/>
            </a:innerShdw>
          </a:effectLst>
        </p:spPr>
      </p:pic>
      <p:sp>
        <p:nvSpPr>
          <p:cNvPr id="8" name="TextBox 7"/>
          <p:cNvSpPr txBox="1"/>
          <p:nvPr/>
        </p:nvSpPr>
        <p:spPr>
          <a:xfrm>
            <a:off x="914400" y="152400"/>
            <a:ext cx="7315200" cy="400110"/>
          </a:xfrm>
          <a:prstGeom prst="rect">
            <a:avLst/>
          </a:prstGeom>
          <a:noFill/>
        </p:spPr>
        <p:txBody>
          <a:bodyPr wrap="square" rtlCol="0">
            <a:spAutoFit/>
          </a:bodyPr>
          <a:lstStyle/>
          <a:p>
            <a:pPr algn="ctr"/>
            <a:r>
              <a:rPr lang="en-US" sz="2000" dirty="0" smtClean="0">
                <a:latin typeface="Algerian" pitchFamily="82" charset="0"/>
              </a:rPr>
              <a:t>SMT. KASHIBAI NAVALE COLLEGE OF ENGINEERING</a:t>
            </a:r>
            <a:endParaRPr lang="en-US" sz="2000" dirty="0">
              <a:latin typeface="Algerian" pitchFamily="82" charset="0"/>
            </a:endParaRPr>
          </a:p>
        </p:txBody>
      </p:sp>
      <p:sp>
        <p:nvSpPr>
          <p:cNvPr id="11" name="TextBox 10"/>
          <p:cNvSpPr txBox="1"/>
          <p:nvPr/>
        </p:nvSpPr>
        <p:spPr>
          <a:xfrm>
            <a:off x="304800" y="4867870"/>
            <a:ext cx="2133600" cy="923330"/>
          </a:xfrm>
          <a:prstGeom prst="rect">
            <a:avLst/>
          </a:prstGeom>
          <a:noFill/>
        </p:spPr>
        <p:txBody>
          <a:bodyPr wrap="square" rtlCol="0">
            <a:spAutoFit/>
          </a:bodyPr>
          <a:lstStyle/>
          <a:p>
            <a:pPr>
              <a:lnSpc>
                <a:spcPct val="150000"/>
              </a:lnSpc>
            </a:pPr>
            <a:r>
              <a:rPr lang="en-US" dirty="0" smtClean="0">
                <a:latin typeface="Times New Roman" pitchFamily="18" charset="0"/>
                <a:cs typeface="Times New Roman" pitchFamily="18" charset="0"/>
              </a:rPr>
              <a:t>Guided by</a:t>
            </a:r>
          </a:p>
          <a:p>
            <a:pPr>
              <a:lnSpc>
                <a:spcPct val="150000"/>
              </a:lnSpc>
            </a:pPr>
            <a:r>
              <a:rPr lang="en-US" dirty="0" smtClean="0">
                <a:latin typeface="Times New Roman" pitchFamily="18" charset="0"/>
                <a:cs typeface="Times New Roman" pitchFamily="18" charset="0"/>
              </a:rPr>
              <a:t>Prof. N.S. More</a:t>
            </a:r>
            <a:endParaRPr lang="en-US" dirty="0">
              <a:latin typeface="Times New Roman" pitchFamily="18" charset="0"/>
              <a:cs typeface="Times New Roman" pitchFamily="18" charset="0"/>
            </a:endParaRPr>
          </a:p>
        </p:txBody>
      </p:sp>
      <p:sp>
        <p:nvSpPr>
          <p:cNvPr id="9" name="Rectangle 8"/>
          <p:cNvSpPr/>
          <p:nvPr/>
        </p:nvSpPr>
        <p:spPr>
          <a:xfrm>
            <a:off x="5410200" y="4343401"/>
            <a:ext cx="3581400" cy="2169825"/>
          </a:xfrm>
          <a:prstGeom prst="rect">
            <a:avLst/>
          </a:prstGeom>
        </p:spPr>
        <p:txBody>
          <a:bodyPr wrap="square">
            <a:spAutoFit/>
          </a:bodyPr>
          <a:lstStyle/>
          <a:p>
            <a:pPr>
              <a:lnSpc>
                <a:spcPct val="150000"/>
              </a:lnSpc>
              <a:defRPr/>
            </a:pPr>
            <a:r>
              <a:rPr lang="en-US" dirty="0" smtClean="0">
                <a:latin typeface="Times New Roman" pitchFamily="18" charset="0"/>
                <a:cs typeface="Times New Roman" pitchFamily="18" charset="0"/>
              </a:rPr>
              <a:t>By -</a:t>
            </a:r>
          </a:p>
          <a:p>
            <a:pPr>
              <a:lnSpc>
                <a:spcPct val="150000"/>
              </a:lnSpc>
              <a:defRPr/>
            </a:pPr>
            <a:r>
              <a:rPr lang="en-US" dirty="0" err="1" smtClean="0">
                <a:latin typeface="Times New Roman" pitchFamily="18" charset="0"/>
                <a:cs typeface="Times New Roman" pitchFamily="18" charset="0"/>
              </a:rPr>
              <a:t>Athuljith</a:t>
            </a:r>
            <a:r>
              <a:rPr lang="en-US" dirty="0" smtClean="0">
                <a:latin typeface="Times New Roman" pitchFamily="18" charset="0"/>
                <a:cs typeface="Times New Roman" pitchFamily="18" charset="0"/>
              </a:rPr>
              <a:t> MK (B6202)</a:t>
            </a:r>
          </a:p>
          <a:p>
            <a:pPr>
              <a:lnSpc>
                <a:spcPct val="150000"/>
              </a:lnSpc>
              <a:defRPr/>
            </a:pPr>
            <a:r>
              <a:rPr lang="en-US" dirty="0" smtClean="0">
                <a:latin typeface="Times New Roman" pitchFamily="18" charset="0"/>
                <a:cs typeface="Times New Roman" pitchFamily="18" charset="0"/>
              </a:rPr>
              <a:t>Sourabh </a:t>
            </a:r>
            <a:r>
              <a:rPr lang="en-US" dirty="0" err="1" smtClean="0">
                <a:latin typeface="Times New Roman" pitchFamily="18" charset="0"/>
                <a:cs typeface="Times New Roman" pitchFamily="18" charset="0"/>
              </a:rPr>
              <a:t>Pardeshi</a:t>
            </a:r>
            <a:r>
              <a:rPr lang="en-US" dirty="0" smtClean="0">
                <a:latin typeface="Times New Roman" pitchFamily="18" charset="0"/>
                <a:cs typeface="Times New Roman" pitchFamily="18" charset="0"/>
              </a:rPr>
              <a:t> (B6211)</a:t>
            </a:r>
          </a:p>
          <a:p>
            <a:pPr>
              <a:lnSpc>
                <a:spcPct val="150000"/>
              </a:lnSpc>
              <a:defRPr/>
            </a:pPr>
            <a:r>
              <a:rPr lang="en-US" dirty="0" err="1" smtClean="0">
                <a:latin typeface="Times New Roman" pitchFamily="18" charset="0"/>
                <a:cs typeface="Times New Roman" pitchFamily="18" charset="0"/>
              </a:rPr>
              <a:t>Biren</a:t>
            </a:r>
            <a:r>
              <a:rPr lang="en-US" dirty="0" smtClean="0">
                <a:latin typeface="Times New Roman" pitchFamily="18" charset="0"/>
                <a:cs typeface="Times New Roman" pitchFamily="18" charset="0"/>
              </a:rPr>
              <a:t> Patel (B6215)</a:t>
            </a:r>
          </a:p>
          <a:p>
            <a:pPr>
              <a:lnSpc>
                <a:spcPct val="150000"/>
              </a:lnSpc>
              <a:defRPr/>
            </a:pPr>
            <a:r>
              <a:rPr lang="en-US" dirty="0" smtClean="0">
                <a:latin typeface="Times New Roman" pitchFamily="18" charset="0"/>
                <a:cs typeface="Times New Roman" pitchFamily="18" charset="0"/>
              </a:rPr>
              <a:t>Vivien </a:t>
            </a:r>
            <a:r>
              <a:rPr lang="en-US" dirty="0" err="1" smtClean="0">
                <a:latin typeface="Times New Roman" pitchFamily="18" charset="0"/>
                <a:cs typeface="Times New Roman" pitchFamily="18" charset="0"/>
              </a:rPr>
              <a:t>Rajguru</a:t>
            </a:r>
            <a:r>
              <a:rPr lang="en-US" dirty="0" smtClean="0">
                <a:latin typeface="Times New Roman" pitchFamily="18" charset="0"/>
                <a:cs typeface="Times New Roman" pitchFamily="18" charset="0"/>
              </a:rPr>
              <a:t> (B6218)</a:t>
            </a:r>
          </a:p>
        </p:txBody>
      </p:sp>
      <p:sp>
        <p:nvSpPr>
          <p:cNvPr id="10" name="TextBox 9"/>
          <p:cNvSpPr txBox="1"/>
          <p:nvPr/>
        </p:nvSpPr>
        <p:spPr>
          <a:xfrm>
            <a:off x="3733800" y="2590800"/>
            <a:ext cx="14478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Seminar on</a:t>
            </a:r>
            <a:endParaRPr lang="en-US" sz="2000" b="1" dirty="0">
              <a:latin typeface="Times New Roman" pitchFamily="18" charset="0"/>
              <a:cs typeface="Times New Roman" pitchFamily="18" charset="0"/>
            </a:endParaRPr>
          </a:p>
        </p:txBody>
      </p:sp>
      <p:sp>
        <p:nvSpPr>
          <p:cNvPr id="12" name="TextBox 11"/>
          <p:cNvSpPr txBox="1"/>
          <p:nvPr/>
        </p:nvSpPr>
        <p:spPr>
          <a:xfrm>
            <a:off x="0" y="3048000"/>
            <a:ext cx="9144000"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 </a:t>
            </a:r>
          </a:p>
          <a:p>
            <a:pPr algn="ctr"/>
            <a:r>
              <a:rPr lang="en-US" sz="2400" b="1" dirty="0" smtClean="0">
                <a:latin typeface="Times New Roman" pitchFamily="18" charset="0"/>
                <a:cs typeface="Times New Roman" pitchFamily="18" charset="0"/>
              </a:rPr>
              <a:t> Intelligent System For Helmet Detection Using Raspberry Pi</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199" y="1371600"/>
            <a:ext cx="7570859" cy="4800600"/>
          </a:xfrm>
          <a:prstGeom prst="rect">
            <a:avLst/>
          </a:prstGeom>
        </p:spPr>
      </p:pic>
      <p:sp>
        <p:nvSpPr>
          <p:cNvPr id="3" name="TextBox 2"/>
          <p:cNvSpPr txBox="1"/>
          <p:nvPr/>
        </p:nvSpPr>
        <p:spPr>
          <a:xfrm>
            <a:off x="3061529" y="6172200"/>
            <a:ext cx="388620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Fig 1 : Actual Implementation</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19198" y="335281"/>
            <a:ext cx="7570859" cy="754053"/>
          </a:xfrm>
          <a:prstGeom prst="rect">
            <a:avLst/>
          </a:prstGeom>
          <a:noFill/>
        </p:spPr>
        <p:txBody>
          <a:bodyPr wrap="square" rtlCol="0">
            <a:spAutoFit/>
          </a:bodyPr>
          <a:lstStyle/>
          <a:p>
            <a:pPr algn="ctr"/>
            <a:r>
              <a:rPr lang="en-US" sz="4300" dirty="0" smtClean="0">
                <a:latin typeface="+mj-lt"/>
              </a:rPr>
              <a:t>System Architecture</a:t>
            </a:r>
            <a:endParaRPr lang="en-IN" sz="4300" dirty="0">
              <a:latin typeface="+mj-lt"/>
            </a:endParaRPr>
          </a:p>
        </p:txBody>
      </p:sp>
    </p:spTree>
    <p:extLst>
      <p:ext uri="{BB962C8B-B14F-4D97-AF65-F5344CB8AC3E}">
        <p14:creationId xmlns:p14="http://schemas.microsoft.com/office/powerpoint/2010/main" val="4226447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1435608" y="990600"/>
            <a:ext cx="7498080" cy="4800600"/>
          </a:xfrm>
        </p:spPr>
        <p:txBody>
          <a:bodyPr>
            <a:normAutofit fontScale="92500"/>
          </a:bodyPr>
          <a:lstStyle/>
          <a:p>
            <a:endParaRPr lang="en-IN" sz="2400" dirty="0" smtClean="0"/>
          </a:p>
          <a:p>
            <a:pPr marL="72000" indent="0" algn="just">
              <a:lnSpc>
                <a:spcPct val="150000"/>
              </a:lnSpc>
              <a:buNone/>
            </a:pPr>
            <a:r>
              <a:rPr lang="en-IN" sz="2400" i="1" dirty="0" smtClean="0">
                <a:latin typeface="Times New Roman" panose="02020603050405020304" pitchFamily="18" charset="0"/>
                <a:cs typeface="Times New Roman" panose="02020603050405020304" pitchFamily="18" charset="0"/>
              </a:rPr>
              <a:t>Raspberry </a:t>
            </a:r>
            <a:r>
              <a:rPr lang="en-IN" sz="2400" i="1" dirty="0">
                <a:latin typeface="Times New Roman" panose="02020603050405020304" pitchFamily="18" charset="0"/>
                <a:cs typeface="Times New Roman" panose="02020603050405020304" pitchFamily="18" charset="0"/>
              </a:rPr>
              <a:t>Pi: </a:t>
            </a:r>
            <a:r>
              <a:rPr lang="en-IN" sz="2400" dirty="0">
                <a:latin typeface="Times New Roman" panose="02020603050405020304" pitchFamily="18" charset="0"/>
                <a:cs typeface="Times New Roman" panose="02020603050405020304" pitchFamily="18" charset="0"/>
              </a:rPr>
              <a:t>The Raspberry Pi is a credit card-sized single-board computer. Raspberry Pi has a Broadcom BCM2835 system on chip (</a:t>
            </a:r>
            <a:r>
              <a:rPr lang="en-IN" sz="2400" dirty="0" err="1">
                <a:latin typeface="Times New Roman" panose="02020603050405020304" pitchFamily="18" charset="0"/>
                <a:cs typeface="Times New Roman" panose="02020603050405020304" pitchFamily="18" charset="0"/>
              </a:rPr>
              <a:t>SoC</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which includes an ARM1176JZFS 700 MHz processor, Video Core IV GPU ,and was originally shipped with 256 megabytes of RAM, later upgraded (Model B &amp; Model B+) to 512 MB. Pi 2 Model B runs 6X Faster than the B+, and comes with 1GB of RAM--that's double the amount of RAM of the previous model. </a:t>
            </a:r>
          </a:p>
          <a:p>
            <a:pPr marL="0" indent="0" algn="just">
              <a:lnSpc>
                <a:spcPct val="150000"/>
              </a:lnSpc>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57609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457200"/>
            <a:ext cx="7498080" cy="5791200"/>
          </a:xfrm>
        </p:spPr>
        <p:txBody>
          <a:bodyPr>
            <a:normAutofit fontScale="85000" lnSpcReduction="20000"/>
          </a:bodyPr>
          <a:lstStyle/>
          <a:p>
            <a:endParaRPr lang="en-IN" sz="2400" dirty="0"/>
          </a:p>
          <a:p>
            <a:pPr marL="108000" indent="0" algn="just">
              <a:lnSpc>
                <a:spcPct val="150000"/>
              </a:lnSpc>
              <a:buNone/>
            </a:pPr>
            <a:r>
              <a:rPr lang="en-IN" sz="2600" i="1" dirty="0">
                <a:latin typeface="Times New Roman" panose="02020603050405020304" pitchFamily="18" charset="0"/>
                <a:cs typeface="Times New Roman" panose="02020603050405020304" pitchFamily="18" charset="0"/>
              </a:rPr>
              <a:t>Raspberry Pi Camera Module: </a:t>
            </a:r>
            <a:r>
              <a:rPr lang="en-IN" sz="2600" dirty="0">
                <a:latin typeface="Times New Roman" panose="02020603050405020304" pitchFamily="18" charset="0"/>
                <a:cs typeface="Times New Roman" panose="02020603050405020304" pitchFamily="18" charset="0"/>
              </a:rPr>
              <a:t>The camera module utilizes the dedicated </a:t>
            </a:r>
            <a:r>
              <a:rPr lang="en-IN" sz="2600" dirty="0" err="1" smtClean="0">
                <a:latin typeface="Times New Roman" panose="02020603050405020304" pitchFamily="18" charset="0"/>
                <a:cs typeface="Times New Roman" panose="02020603050405020304" pitchFamily="18" charset="0"/>
              </a:rPr>
              <a:t>CSi</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interface, which is located behind the Ethernet port on the Raspberry Pi .The Raspberry Pi Camera </a:t>
            </a:r>
            <a:r>
              <a:rPr lang="en-IN" sz="2600" smtClean="0">
                <a:latin typeface="Times New Roman" panose="02020603050405020304" pitchFamily="18" charset="0"/>
                <a:cs typeface="Times New Roman" panose="02020603050405020304" pitchFamily="18" charset="0"/>
              </a:rPr>
              <a:t>Module has </a:t>
            </a:r>
            <a:r>
              <a:rPr lang="en-IN" sz="2600" dirty="0">
                <a:latin typeface="Times New Roman" panose="02020603050405020304" pitchFamily="18" charset="0"/>
                <a:cs typeface="Times New Roman" panose="02020603050405020304" pitchFamily="18" charset="0"/>
              </a:rPr>
              <a:t>a 5MP CMOS camera with a fixed focus lens that is capable of capturing still images as well as high definition video. Stills are captured at </a:t>
            </a:r>
            <a:r>
              <a:rPr lang="en-IN" sz="2600" dirty="0" smtClean="0">
                <a:latin typeface="Times New Roman" panose="02020603050405020304" pitchFamily="18" charset="0"/>
                <a:cs typeface="Times New Roman" panose="02020603050405020304" pitchFamily="18" charset="0"/>
              </a:rPr>
              <a:t>a full HD </a:t>
            </a:r>
            <a:r>
              <a:rPr lang="en-IN" sz="2600" dirty="0">
                <a:latin typeface="Times New Roman" panose="02020603050405020304" pitchFamily="18" charset="0"/>
                <a:cs typeface="Times New Roman" panose="02020603050405020304" pitchFamily="18" charset="0"/>
              </a:rPr>
              <a:t>resolution </a:t>
            </a:r>
            <a:r>
              <a:rPr lang="en-IN" sz="2600" dirty="0" smtClean="0">
                <a:latin typeface="Times New Roman" panose="02020603050405020304" pitchFamily="18" charset="0"/>
                <a:cs typeface="Times New Roman" panose="02020603050405020304" pitchFamily="18" charset="0"/>
              </a:rPr>
              <a:t>while </a:t>
            </a:r>
            <a:r>
              <a:rPr lang="en-IN" sz="2600" dirty="0">
                <a:latin typeface="Times New Roman" panose="02020603050405020304" pitchFamily="18" charset="0"/>
                <a:cs typeface="Times New Roman" panose="02020603050405020304" pitchFamily="18" charset="0"/>
              </a:rPr>
              <a:t>video is supported at 1080p at 30 FPS, 720p at 60 FPS and 640x480 at 60 or 90 FPS. . This makes it ideal for projects such as hidden security cameras, high altitude balloon experiments, and even an </a:t>
            </a:r>
            <a:r>
              <a:rPr lang="en-IN" sz="2600" dirty="0" smtClean="0">
                <a:latin typeface="Times New Roman" panose="02020603050405020304" pitchFamily="18" charset="0"/>
                <a:cs typeface="Times New Roman" panose="02020603050405020304" pitchFamily="18" charset="0"/>
              </a:rPr>
              <a:t>on-board </a:t>
            </a:r>
            <a:r>
              <a:rPr lang="en-IN" sz="2600" dirty="0">
                <a:latin typeface="Times New Roman" panose="02020603050405020304" pitchFamily="18" charset="0"/>
                <a:cs typeface="Times New Roman" panose="02020603050405020304" pitchFamily="18" charset="0"/>
              </a:rPr>
              <a:t>camera for RC car adventures. The camera is supported in the latest version of </a:t>
            </a:r>
            <a:r>
              <a:rPr lang="en-IN" sz="2600" dirty="0" err="1" smtClean="0">
                <a:latin typeface="Times New Roman" panose="02020603050405020304" pitchFamily="18" charset="0"/>
                <a:cs typeface="Times New Roman" panose="02020603050405020304" pitchFamily="18" charset="0"/>
              </a:rPr>
              <a:t>Raspbian</a:t>
            </a:r>
            <a:r>
              <a:rPr lang="en-IN" sz="2600" dirty="0" smtClean="0">
                <a:latin typeface="Times New Roman" panose="02020603050405020304" pitchFamily="18" charset="0"/>
                <a:cs typeface="Times New Roman" panose="02020603050405020304" pitchFamily="18" charset="0"/>
              </a:rPr>
              <a:t> , </a:t>
            </a:r>
            <a:r>
              <a:rPr lang="en-IN" sz="2600" dirty="0">
                <a:latin typeface="Times New Roman" panose="02020603050405020304" pitchFamily="18" charset="0"/>
                <a:cs typeface="Times New Roman" panose="02020603050405020304" pitchFamily="18" charset="0"/>
              </a:rPr>
              <a:t>Raspberry Pi's preferred operating system</a:t>
            </a:r>
            <a:r>
              <a:rPr lang="en-IN" sz="26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79756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35608" y="228600"/>
            <a:ext cx="7498080" cy="46038"/>
          </a:xfrm>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435608" y="274638"/>
            <a:ext cx="7498080" cy="5973762"/>
          </a:xfrm>
        </p:spPr>
        <p:txBody>
          <a:bodyPr>
            <a:normAutofit/>
          </a:bodyPr>
          <a:lstStyle/>
          <a:p>
            <a:endParaRPr lang="en-IN" sz="2400" dirty="0"/>
          </a:p>
          <a:p>
            <a:pPr marL="82296" indent="0" algn="just">
              <a:lnSpc>
                <a:spcPct val="150000"/>
              </a:lnSpc>
              <a:buNone/>
            </a:pPr>
            <a:r>
              <a:rPr lang="en-IN" sz="2400" i="1" dirty="0">
                <a:latin typeface="Times New Roman" panose="02020603050405020304" pitchFamily="18" charset="0"/>
                <a:cs typeface="Times New Roman" panose="02020603050405020304" pitchFamily="18" charset="0"/>
              </a:rPr>
              <a:t>Relay: </a:t>
            </a:r>
            <a:r>
              <a:rPr lang="en-IN" sz="2400" dirty="0">
                <a:latin typeface="Times New Roman" panose="02020603050405020304" pitchFamily="18" charset="0"/>
                <a:cs typeface="Times New Roman" panose="02020603050405020304" pitchFamily="18" charset="0"/>
              </a:rPr>
              <a:t>A relay is an electrically operated switch. Many relays use a electromagnet to mechanically operate a switch. Relays are used where it is necessary to control a circuit by a low power signal, or where several circuits must be controlled by one signal. A type of relay that can handle the high power required to directly control an electric motor or other loads is called a contactor</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504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685800"/>
            <a:ext cx="7543800" cy="4611840"/>
          </a:xfrm>
          <a:prstGeom prst="rect">
            <a:avLst/>
          </a:prstGeom>
          <a:noFill/>
        </p:spPr>
        <p:txBody>
          <a:bodyPr wrap="square" rtlCol="0">
            <a:spAutoFit/>
          </a:bodyPr>
          <a:lstStyle/>
          <a:p>
            <a:pPr algn="just">
              <a:lnSpc>
                <a:spcPct val="150000"/>
              </a:lnSpc>
              <a:spcBef>
                <a:spcPts val="600"/>
              </a:spcBef>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600"/>
              </a:spcBef>
            </a:pPr>
            <a:r>
              <a:rPr lang="en-IN" sz="2400" i="1" dirty="0">
                <a:latin typeface="Times New Roman" panose="02020603050405020304" pitchFamily="18" charset="0"/>
                <a:cs typeface="Times New Roman" panose="02020603050405020304" pitchFamily="18" charset="0"/>
              </a:rPr>
              <a:t>Standard Symbol Detection Module: </a:t>
            </a:r>
            <a:r>
              <a:rPr lang="en-IN" sz="2400" dirty="0">
                <a:latin typeface="Times New Roman" panose="02020603050405020304" pitchFamily="18" charset="0"/>
                <a:cs typeface="Times New Roman" panose="02020603050405020304" pitchFamily="18" charset="0"/>
              </a:rPr>
              <a:t>When rider tries to start the bike, the pi camera will get activated and scans for standard symbol on the helmet. Then the noise is removed using different filtering and blurring techniques. Once this is done the standard symbol is detected using Edge detection technique. </a:t>
            </a:r>
          </a:p>
          <a:p>
            <a:pPr algn="just">
              <a:lnSpc>
                <a:spcPct val="150000"/>
              </a:lnSpc>
              <a:spcBef>
                <a:spcPts val="600"/>
              </a:spcBef>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56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533400"/>
            <a:ext cx="7620000" cy="6273833"/>
          </a:xfrm>
          <a:prstGeom prst="rect">
            <a:avLst/>
          </a:prstGeom>
          <a:noFill/>
        </p:spPr>
        <p:txBody>
          <a:bodyPr wrap="square" rtlCol="0">
            <a:spAutoFit/>
          </a:bodyPr>
          <a:lstStyle/>
          <a:p>
            <a:pPr algn="just">
              <a:lnSpc>
                <a:spcPct val="150000"/>
              </a:lnSpc>
              <a:spcBef>
                <a:spcPts val="600"/>
              </a:spcBef>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600"/>
              </a:spcBef>
            </a:pPr>
            <a:r>
              <a:rPr lang="en-IN" sz="2400" i="1" dirty="0">
                <a:latin typeface="Times New Roman" panose="02020603050405020304" pitchFamily="18" charset="0"/>
                <a:cs typeface="Times New Roman" panose="02020603050405020304" pitchFamily="18" charset="0"/>
              </a:rPr>
              <a:t>DC Motor: </a:t>
            </a:r>
            <a:r>
              <a:rPr lang="en-IN" sz="2400" dirty="0">
                <a:latin typeface="Times New Roman" panose="02020603050405020304" pitchFamily="18" charset="0"/>
                <a:cs typeface="Times New Roman" panose="02020603050405020304" pitchFamily="18" charset="0"/>
              </a:rPr>
              <a:t>A DC motor is any of a class of electrical machines that converts direct current electrical power into mechanical power. The most common types relay on the forces produced by magnetic fields. Nearly all types of DC motors have some internal mechanism, either electromechanical or electronic, to periodically change the direction of current flow in part of the motor. Most types produce rotary motion; a linear motor directly produces force and motion in a straight line. </a:t>
            </a:r>
          </a:p>
          <a:p>
            <a:pPr algn="just">
              <a:lnSpc>
                <a:spcPct val="150000"/>
              </a:lnSpc>
              <a:spcBef>
                <a:spcPts val="600"/>
              </a:spcBef>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518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Class </a:t>
            </a:r>
            <a:r>
              <a:rPr lang="en-US" sz="3200" dirty="0" smtClean="0">
                <a:latin typeface="Times New Roman" panose="02020603050405020304" pitchFamily="18" charset="0"/>
                <a:cs typeface="Times New Roman" panose="02020603050405020304" pitchFamily="18" charset="0"/>
              </a:rPr>
              <a:t>Diagram</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479" y="1447800"/>
            <a:ext cx="7943087" cy="5410200"/>
          </a:xfrm>
          <a:prstGeom prst="rect">
            <a:avLst/>
          </a:prstGeom>
        </p:spPr>
      </p:pic>
    </p:spTree>
    <p:extLst>
      <p:ext uri="{BB962C8B-B14F-4D97-AF65-F5344CB8AC3E}">
        <p14:creationId xmlns:p14="http://schemas.microsoft.com/office/powerpoint/2010/main" val="767670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Sequence Diagram</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95400"/>
            <a:ext cx="8553450" cy="5334000"/>
          </a:xfrm>
        </p:spPr>
      </p:pic>
    </p:spTree>
    <p:extLst>
      <p:ext uri="{BB962C8B-B14F-4D97-AF65-F5344CB8AC3E}">
        <p14:creationId xmlns:p14="http://schemas.microsoft.com/office/powerpoint/2010/main" val="2689984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Activity Diagram</a:t>
            </a:r>
            <a:r>
              <a:rPr lang="en-US" dirty="0"/>
              <a:t/>
            </a:r>
            <a:br>
              <a:rPr lang="en-US" dirty="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1143000"/>
            <a:ext cx="7772399" cy="5105400"/>
          </a:xfrm>
        </p:spPr>
      </p:pic>
    </p:spTree>
    <p:extLst>
      <p:ext uri="{BB962C8B-B14F-4D97-AF65-F5344CB8AC3E}">
        <p14:creationId xmlns:p14="http://schemas.microsoft.com/office/powerpoint/2010/main" val="2363558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Use Case Diagram</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447800"/>
            <a:ext cx="6383363" cy="5257800"/>
          </a:xfrm>
        </p:spPr>
      </p:pic>
    </p:spTree>
    <p:extLst>
      <p:ext uri="{BB962C8B-B14F-4D97-AF65-F5344CB8AC3E}">
        <p14:creationId xmlns:p14="http://schemas.microsoft.com/office/powerpoint/2010/main" val="2220450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4572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CONTENTS :</a:t>
            </a:r>
            <a:endParaRPr lang="en-US" sz="2400" b="1" dirty="0">
              <a:latin typeface="Times New Roman" pitchFamily="18" charset="0"/>
              <a:cs typeface="Times New Roman" pitchFamily="18" charset="0"/>
            </a:endParaRPr>
          </a:p>
        </p:txBody>
      </p:sp>
      <p:sp>
        <p:nvSpPr>
          <p:cNvPr id="5" name="TextBox 4"/>
          <p:cNvSpPr txBox="1"/>
          <p:nvPr/>
        </p:nvSpPr>
        <p:spPr>
          <a:xfrm>
            <a:off x="228600" y="609600"/>
            <a:ext cx="8763000" cy="369332"/>
          </a:xfrm>
          <a:prstGeom prst="rect">
            <a:avLst/>
          </a:prstGeom>
          <a:noFill/>
        </p:spPr>
        <p:txBody>
          <a:bodyPr wrap="square" rtlCol="0">
            <a:spAutoFit/>
          </a:bodyPr>
          <a:lstStyle/>
          <a:p>
            <a:r>
              <a:rPr lang="en-US" b="1" dirty="0" smtClean="0"/>
              <a:t>__________________________________________________________________________</a:t>
            </a:r>
            <a:endParaRPr lang="en-US" b="1" dirty="0"/>
          </a:p>
        </p:txBody>
      </p:sp>
      <p:sp>
        <p:nvSpPr>
          <p:cNvPr id="6" name="TextBox 5"/>
          <p:cNvSpPr txBox="1"/>
          <p:nvPr/>
        </p:nvSpPr>
        <p:spPr>
          <a:xfrm>
            <a:off x="381000" y="1371600"/>
            <a:ext cx="7848600" cy="4524315"/>
          </a:xfrm>
          <a:prstGeom prst="rect">
            <a:avLst/>
          </a:prstGeom>
          <a:noFill/>
        </p:spPr>
        <p:txBody>
          <a:bodyPr wrap="square" rtlCol="0">
            <a:spAutoFit/>
          </a:bodyPr>
          <a:lstStyle/>
          <a:p>
            <a:pPr marL="457200" indent="-457200">
              <a:lnSpc>
                <a:spcPct val="150000"/>
              </a:lnSpc>
              <a:buFont typeface="+mj-lt"/>
              <a:buAutoNum type="arabicPeriod"/>
            </a:pPr>
            <a:r>
              <a:rPr lang="en-US" sz="2400" dirty="0" smtClean="0">
                <a:latin typeface="Times New Roman" pitchFamily="18" charset="0"/>
                <a:cs typeface="Times New Roman" pitchFamily="18" charset="0"/>
              </a:rPr>
              <a:t>Introduction</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Literature Survey</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Problem Statement with clear title</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System Architecture</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Technologies Used (HW and SW requirements) </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UML Diagrams</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a:p>
            <a:pPr marL="457200" indent="-457200">
              <a:lnSpc>
                <a:spcPct val="150000"/>
              </a:lnSpc>
              <a:buFont typeface="+mj-lt"/>
              <a:buAutoNum type="arabicPeriod"/>
            </a:pPr>
            <a:r>
              <a:rPr lang="en-US" sz="2400" dirty="0" smtClean="0">
                <a:latin typeface="Times New Roman" pitchFamily="18" charset="0"/>
                <a:cs typeface="Times New Roman" pitchFamily="18" charset="0"/>
              </a:rPr>
              <a:t>References</a:t>
            </a:r>
          </a:p>
        </p:txBody>
      </p:sp>
      <p:sp>
        <p:nvSpPr>
          <p:cNvPr id="8" name="Footer Placeholder 7"/>
          <p:cNvSpPr>
            <a:spLocks noGrp="1"/>
          </p:cNvSpPr>
          <p:nvPr>
            <p:ph type="ftr" sz="quarter" idx="11"/>
          </p:nvPr>
        </p:nvSpPr>
        <p:spPr/>
        <p:txBody>
          <a:bodyPr/>
          <a:lstStyle/>
          <a:p>
            <a:r>
              <a:rPr lang="en-US" smtClean="0"/>
              <a:t>SKNCOE,PUNE</a:t>
            </a:r>
            <a:endParaRPr lang="en-US"/>
          </a:p>
        </p:txBody>
      </p:sp>
      <p:sp>
        <p:nvSpPr>
          <p:cNvPr id="7" name="Slide Number Placeholder 6"/>
          <p:cNvSpPr>
            <a:spLocks noGrp="1"/>
          </p:cNvSpPr>
          <p:nvPr>
            <p:ph type="sldNum" sz="quarter" idx="12"/>
          </p:nvPr>
        </p:nvSpPr>
        <p:spPr/>
        <p:txBody>
          <a:bodyPr/>
          <a:lstStyle/>
          <a:p>
            <a:fld id="{BA3455DE-03BB-4756-9195-4B583D0E615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Python</a:t>
            </a:r>
          </a:p>
          <a:p>
            <a:r>
              <a:rPr lang="en-US" dirty="0" smtClean="0">
                <a:latin typeface="Times New Roman" panose="02020603050405020304" pitchFamily="18" charset="0"/>
                <a:cs typeface="Times New Roman" panose="02020603050405020304" pitchFamily="18" charset="0"/>
              </a:rPr>
              <a:t>Linux</a:t>
            </a:r>
          </a:p>
          <a:p>
            <a:r>
              <a:rPr lang="en-US" dirty="0" smtClean="0">
                <a:latin typeface="Times New Roman" panose="02020603050405020304" pitchFamily="18" charset="0"/>
                <a:cs typeface="Times New Roman" panose="02020603050405020304" pitchFamily="18" charset="0"/>
              </a:rPr>
              <a:t>Star UML</a:t>
            </a:r>
          </a:p>
        </p:txBody>
      </p:sp>
    </p:spTree>
    <p:extLst>
      <p:ext uri="{BB962C8B-B14F-4D97-AF65-F5344CB8AC3E}">
        <p14:creationId xmlns:p14="http://schemas.microsoft.com/office/powerpoint/2010/main" val="3855798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Hardware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Raspberry Pi 3 Circuit</a:t>
            </a:r>
          </a:p>
          <a:p>
            <a:r>
              <a:rPr lang="en-US" dirty="0" smtClean="0">
                <a:latin typeface="Times New Roman" panose="02020603050405020304" pitchFamily="18" charset="0"/>
                <a:cs typeface="Times New Roman" panose="02020603050405020304" pitchFamily="18" charset="0"/>
              </a:rPr>
              <a:t>Pi Camera</a:t>
            </a:r>
          </a:p>
          <a:p>
            <a:r>
              <a:rPr lang="en-US" dirty="0" smtClean="0">
                <a:latin typeface="Times New Roman" panose="02020603050405020304" pitchFamily="18" charset="0"/>
                <a:cs typeface="Times New Roman" panose="02020603050405020304" pitchFamily="18" charset="0"/>
              </a:rPr>
              <a:t>Single Channel Relay</a:t>
            </a:r>
          </a:p>
          <a:p>
            <a:r>
              <a:rPr lang="en-US" dirty="0" smtClean="0">
                <a:latin typeface="Times New Roman" panose="02020603050405020304" pitchFamily="18" charset="0"/>
                <a:cs typeface="Times New Roman" panose="02020603050405020304" pitchFamily="18" charset="0"/>
              </a:rPr>
              <a:t>DC Motor</a:t>
            </a:r>
          </a:p>
          <a:p>
            <a:r>
              <a:rPr lang="en-US" dirty="0" smtClean="0">
                <a:latin typeface="Times New Roman" panose="02020603050405020304" pitchFamily="18" charset="0"/>
                <a:cs typeface="Times New Roman" panose="02020603050405020304" pitchFamily="18" charset="0"/>
              </a:rPr>
              <a:t>12V DC Power Supply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58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1169550"/>
            <a:ext cx="8244348"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APPLICATIONS:</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lang="en-IN" sz="2400" dirty="0"/>
          </a:p>
          <a:p>
            <a:pPr marL="108000" algn="just">
              <a:lnSpc>
                <a:spcPct val="150000"/>
              </a:lnSpc>
              <a:spcBef>
                <a:spcPts val="600"/>
              </a:spcBef>
              <a:buFont typeface="Arial" panose="020B0604020202020204" pitchFamily="34" charset="0"/>
              <a:buChar char="•"/>
            </a:pPr>
            <a:r>
              <a:rPr lang="en-IN" sz="2400" dirty="0"/>
              <a:t>The project is expected to improve safety and reduce accidents, especially fatal to the motorcyclist. </a:t>
            </a:r>
          </a:p>
          <a:p>
            <a:pPr marL="108000" algn="just">
              <a:lnSpc>
                <a:spcPct val="150000"/>
              </a:lnSpc>
              <a:spcBef>
                <a:spcPts val="600"/>
              </a:spcBef>
              <a:buFont typeface="Arial" panose="020B0604020202020204" pitchFamily="34" charset="0"/>
              <a:buChar char="•"/>
            </a:pPr>
            <a:r>
              <a:rPr lang="en-IN" sz="2400" dirty="0" smtClean="0"/>
              <a:t> </a:t>
            </a:r>
            <a:r>
              <a:rPr lang="en-IN" sz="2400" dirty="0"/>
              <a:t>System with low cost and less complexity. </a:t>
            </a:r>
          </a:p>
          <a:p>
            <a:pPr marL="108000" algn="just">
              <a:lnSpc>
                <a:spcPct val="150000"/>
              </a:lnSpc>
              <a:spcBef>
                <a:spcPts val="600"/>
              </a:spcBef>
              <a:buFont typeface="Arial" panose="020B0604020202020204" pitchFamily="34" charset="0"/>
              <a:buChar char="•"/>
            </a:pPr>
            <a:r>
              <a:rPr lang="en-IN" sz="2400" dirty="0" smtClean="0"/>
              <a:t> </a:t>
            </a:r>
            <a:r>
              <a:rPr lang="en-IN" sz="2400" dirty="0"/>
              <a:t>Reduce workload of Traffic Policemen. </a:t>
            </a:r>
            <a:endParaRPr lang="en-IN" sz="2400" dirty="0" smtClean="0"/>
          </a:p>
          <a:p>
            <a:pPr marL="108000" algn="just">
              <a:lnSpc>
                <a:spcPct val="150000"/>
              </a:lnSpc>
              <a:spcBef>
                <a:spcPts val="600"/>
              </a:spcBef>
              <a:buFont typeface="Arial" panose="020B0604020202020204" pitchFamily="34" charset="0"/>
              <a:buChar char="•"/>
            </a:pPr>
            <a:r>
              <a:rPr lang="en-US" sz="2400" dirty="0" smtClean="0"/>
              <a:t>The Rider will have no choice but to wear a helmet at all times during the journey.</a:t>
            </a:r>
            <a:endParaRPr lang="en-IN"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228600" y="-115386"/>
            <a:ext cx="8229600" cy="57092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CONCLUSIONS:</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eaLnBrk="0" fontAlgn="base" hangingPunct="0">
              <a:lnSpc>
                <a:spcPct val="150000"/>
              </a:lnSpc>
              <a:spcBef>
                <a:spcPts val="600"/>
              </a:spcBef>
              <a:spcAft>
                <a:spcPct val="0"/>
              </a:spcAft>
            </a:pPr>
            <a:r>
              <a:rPr lang="en-IN" sz="2400" dirty="0">
                <a:latin typeface="Times New Roman" panose="02020603050405020304" pitchFamily="18" charset="0"/>
                <a:cs typeface="Times New Roman" panose="02020603050405020304" pitchFamily="18" charset="0"/>
              </a:rPr>
              <a:t>The scope of this project is a motorcycle rider that they care about their safety while riding. As we know, the motorcycle riders are now less concerned about their safety while riding, then the creation of this helmet safety rates can be increased and rate of road accidents can be reduced. The accident rates for motorcyclists are increasing from year to year, a Smart </a:t>
            </a:r>
            <a:r>
              <a:rPr lang="en-IN" sz="2400" dirty="0" smtClean="0">
                <a:latin typeface="Times New Roman" panose="02020603050405020304" pitchFamily="18" charset="0"/>
                <a:cs typeface="Times New Roman" panose="02020603050405020304" pitchFamily="18" charset="0"/>
              </a:rPr>
              <a:t>System </a:t>
            </a:r>
            <a:r>
              <a:rPr lang="en-IN" sz="2400" dirty="0">
                <a:latin typeface="Times New Roman" panose="02020603050405020304" pitchFamily="18" charset="0"/>
                <a:cs typeface="Times New Roman" panose="02020603050405020304" pitchFamily="18" charset="0"/>
              </a:rPr>
              <a:t>for Motorcyclist using Raspberry </a:t>
            </a:r>
            <a:r>
              <a:rPr lang="en-IN" sz="2400" dirty="0" smtClean="0">
                <a:latin typeface="Times New Roman" panose="02020603050405020304" pitchFamily="18" charset="0"/>
                <a:cs typeface="Times New Roman" panose="02020603050405020304" pitchFamily="18" charset="0"/>
              </a:rPr>
              <a:t>Pi </a:t>
            </a:r>
            <a:r>
              <a:rPr lang="en-IN" sz="2400" dirty="0">
                <a:latin typeface="Times New Roman" panose="02020603050405020304" pitchFamily="18" charset="0"/>
                <a:cs typeface="Times New Roman" panose="02020603050405020304" pitchFamily="18" charset="0"/>
              </a:rPr>
              <a:t>which in future will inspire safety features for motorcyclists</a:t>
            </a:r>
            <a:r>
              <a:rPr lang="en-IN" sz="2400" dirty="0" smtClean="0">
                <a:latin typeface="Times New Roman" panose="02020603050405020304" pitchFamily="18" charset="0"/>
                <a:cs typeface="Times New Roman" panose="02020603050405020304"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IN" dirty="0"/>
          </a:p>
        </p:txBody>
      </p:sp>
      <p:sp>
        <p:nvSpPr>
          <p:cNvPr id="3" name="Content Placeholder 2"/>
          <p:cNvSpPr>
            <a:spLocks noGrp="1"/>
          </p:cNvSpPr>
          <p:nvPr>
            <p:ph idx="1"/>
          </p:nvPr>
        </p:nvSpPr>
        <p:spPr/>
        <p:txBody>
          <a:bodyPr>
            <a:normAutofit/>
          </a:bodyPr>
          <a:lstStyle/>
          <a:p>
            <a:pPr marL="82296" indent="0">
              <a:buNone/>
            </a:pPr>
            <a:r>
              <a:rPr lang="en-US" sz="2000"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Romuro</a:t>
            </a:r>
            <a:r>
              <a:rPr lang="en-US" sz="2000" dirty="0" smtClean="0">
                <a:latin typeface="Times New Roman" panose="02020603050405020304" pitchFamily="18" charset="0"/>
                <a:cs typeface="Times New Roman" panose="02020603050405020304" pitchFamily="18" charset="0"/>
              </a:rPr>
              <a:t> Silva , </a:t>
            </a:r>
            <a:r>
              <a:rPr lang="en-US" sz="2000" dirty="0" err="1" smtClean="0">
                <a:latin typeface="Times New Roman" panose="02020603050405020304" pitchFamily="18" charset="0"/>
                <a:cs typeface="Times New Roman" panose="02020603050405020304" pitchFamily="18" charset="0"/>
              </a:rPr>
              <a:t>Kelson</a:t>
            </a:r>
            <a:r>
              <a:rPr lang="en-US" sz="2000" dirty="0" smtClean="0">
                <a:latin typeface="Times New Roman" panose="02020603050405020304" pitchFamily="18" charset="0"/>
                <a:cs typeface="Times New Roman" panose="02020603050405020304" pitchFamily="18" charset="0"/>
              </a:rPr>
              <a:t> Aires , Thiago Santos , </a:t>
            </a:r>
            <a:r>
              <a:rPr lang="en-US" sz="2000" dirty="0" err="1" smtClean="0">
                <a:latin typeface="Times New Roman" panose="02020603050405020304" pitchFamily="18" charset="0"/>
                <a:cs typeface="Times New Roman" panose="02020603050405020304" pitchFamily="18" charset="0"/>
              </a:rPr>
              <a:t>Kalyf</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Abdala</a:t>
            </a:r>
            <a:r>
              <a:rPr lang="en-US" sz="2000" dirty="0" smtClean="0">
                <a:latin typeface="Times New Roman" panose="02020603050405020304" pitchFamily="18" charset="0"/>
                <a:cs typeface="Times New Roman" panose="02020603050405020304" pitchFamily="18" charset="0"/>
              </a:rPr>
              <a:t> “Automatic Detection of Motorcyclists Without Helmet”, </a:t>
            </a:r>
            <a:r>
              <a:rPr lang="en-US" sz="2000" dirty="0" err="1" smtClean="0">
                <a:latin typeface="Times New Roman" panose="02020603050405020304" pitchFamily="18" charset="0"/>
                <a:cs typeface="Times New Roman" panose="02020603050405020304" pitchFamily="18" charset="0"/>
              </a:rPr>
              <a:t>Departmento</a:t>
            </a:r>
            <a:r>
              <a:rPr lang="en-US" sz="2000" dirty="0" smtClean="0">
                <a:latin typeface="Times New Roman" panose="02020603050405020304" pitchFamily="18" charset="0"/>
                <a:cs typeface="Times New Roman" panose="02020603050405020304" pitchFamily="18" charset="0"/>
              </a:rPr>
              <a:t> de </a:t>
            </a:r>
            <a:r>
              <a:rPr lang="en-US" sz="2000" dirty="0" err="1" smtClean="0">
                <a:latin typeface="Times New Roman" panose="02020603050405020304" pitchFamily="18" charset="0"/>
                <a:cs typeface="Times New Roman" panose="02020603050405020304" pitchFamily="18" charset="0"/>
              </a:rPr>
              <a:t>Computaco</a:t>
            </a:r>
            <a:r>
              <a:rPr lang="en-US" sz="2000" dirty="0" smtClean="0">
                <a:latin typeface="Times New Roman" panose="02020603050405020304" pitchFamily="18" charset="0"/>
                <a:cs typeface="Times New Roman" panose="02020603050405020304" pitchFamily="18" charset="0"/>
              </a:rPr>
              <a:t> , Federal do </a:t>
            </a:r>
            <a:r>
              <a:rPr lang="en-US" sz="2000" dirty="0" err="1" smtClean="0">
                <a:latin typeface="Times New Roman" panose="02020603050405020304" pitchFamily="18" charset="0"/>
                <a:cs typeface="Times New Roman" panose="02020603050405020304" pitchFamily="18" charset="0"/>
              </a:rPr>
              <a:t>Piaui</a:t>
            </a:r>
            <a:r>
              <a:rPr lang="en-US" sz="2000" dirty="0" smtClean="0">
                <a:latin typeface="Times New Roman" panose="02020603050405020304" pitchFamily="18" charset="0"/>
                <a:cs typeface="Times New Roman" panose="02020603050405020304" pitchFamily="18" charset="0"/>
              </a:rPr>
              <a:t> Teresina , Brazil</a:t>
            </a:r>
          </a:p>
          <a:p>
            <a:pPr marL="82296" indent="0">
              <a:buNone/>
            </a:pPr>
            <a:endParaRPr lang="en-US" sz="2000" dirty="0" smtClean="0">
              <a:latin typeface="Times New Roman" panose="02020603050405020304" pitchFamily="18" charset="0"/>
              <a:cs typeface="Times New Roman" panose="02020603050405020304" pitchFamily="18" charset="0"/>
            </a:endParaRPr>
          </a:p>
          <a:p>
            <a:pPr marL="82296" indent="0">
              <a:buNone/>
            </a:pPr>
            <a:r>
              <a:rPr lang="en-US" sz="2000" dirty="0" smtClean="0">
                <a:latin typeface="Times New Roman" panose="02020603050405020304" pitchFamily="18" charset="0"/>
                <a:cs typeface="Times New Roman" panose="02020603050405020304" pitchFamily="18" charset="0"/>
              </a:rPr>
              <a:t>[2] </a:t>
            </a:r>
            <a:r>
              <a:rPr lang="en-US" sz="2000" dirty="0" err="1" smtClean="0">
                <a:latin typeface="Times New Roman" panose="02020603050405020304" pitchFamily="18" charset="0"/>
                <a:cs typeface="Times New Roman" panose="02020603050405020304" pitchFamily="18" charset="0"/>
              </a:rPr>
              <a:t>Manjesh</a:t>
            </a:r>
            <a:r>
              <a:rPr lang="en-US" sz="2000" dirty="0" smtClean="0">
                <a:latin typeface="Times New Roman" panose="02020603050405020304" pitchFamily="18" charset="0"/>
                <a:cs typeface="Times New Roman" panose="02020603050405020304" pitchFamily="18" charset="0"/>
              </a:rPr>
              <a:t> N , Prof. </a:t>
            </a:r>
            <a:r>
              <a:rPr lang="en-US" sz="2000" dirty="0" err="1" smtClean="0">
                <a:latin typeface="Times New Roman" panose="02020603050405020304" pitchFamily="18" charset="0"/>
                <a:cs typeface="Times New Roman" panose="02020603050405020304" pitchFamily="18" charset="0"/>
              </a:rPr>
              <a:t>Sudarshan</a:t>
            </a:r>
            <a:r>
              <a:rPr lang="en-US" sz="2000" dirty="0" smtClean="0">
                <a:latin typeface="Times New Roman" panose="02020603050405020304" pitchFamily="18" charset="0"/>
                <a:cs typeface="Times New Roman" panose="02020603050405020304" pitchFamily="18" charset="0"/>
              </a:rPr>
              <a:t> Raj “Smart Helmet Using GSM &amp; GPS Technologies for Accident Detection and Reporting” IEEE ISSN 2348-6988 (Online) Vol. 2 Issue 4.</a:t>
            </a:r>
          </a:p>
          <a:p>
            <a:pPr marL="82296" indent="0">
              <a:buNone/>
            </a:pPr>
            <a:endParaRPr lang="en-US" sz="2000" dirty="0" smtClean="0">
              <a:latin typeface="Times New Roman" panose="02020603050405020304" pitchFamily="18" charset="0"/>
              <a:cs typeface="Times New Roman" panose="02020603050405020304" pitchFamily="18" charset="0"/>
            </a:endParaRPr>
          </a:p>
          <a:p>
            <a:pPr marL="82296" indent="0">
              <a:buNone/>
            </a:pPr>
            <a:r>
              <a:rPr lang="en-US" sz="2000" dirty="0" smtClean="0">
                <a:latin typeface="Times New Roman" panose="02020603050405020304" pitchFamily="18" charset="0"/>
                <a:cs typeface="Times New Roman" panose="02020603050405020304" pitchFamily="18" charset="0"/>
              </a:rPr>
              <a:t>[3] http://timesofindia.indiatimes.com/toireporter/author-Dipak-K-Dash-10519.cms</a:t>
            </a:r>
          </a:p>
        </p:txBody>
      </p:sp>
    </p:spTree>
    <p:extLst>
      <p:ext uri="{BB962C8B-B14F-4D97-AF65-F5344CB8AC3E}">
        <p14:creationId xmlns:p14="http://schemas.microsoft.com/office/powerpoint/2010/main" val="113406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7250"/>
            <a:ext cx="8077200" cy="1446550"/>
          </a:xfrm>
          <a:prstGeom prst="rect">
            <a:avLst/>
          </a:prstGeom>
          <a:noFill/>
        </p:spPr>
        <p:txBody>
          <a:bodyPr wrap="square" rtlCol="0">
            <a:spAutoFit/>
          </a:bodyPr>
          <a:lstStyle/>
          <a:p>
            <a:r>
              <a:rPr lang="en-US" sz="8800" dirty="0" smtClean="0">
                <a:latin typeface="Algerian" pitchFamily="82" charset="0"/>
              </a:rPr>
              <a:t>THANK YOU !!!</a:t>
            </a:r>
            <a:endParaRPr lang="en-US" sz="8800" dirty="0">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81000" y="685689"/>
            <a:ext cx="8382000" cy="55245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IN" sz="2400" dirty="0"/>
          </a:p>
          <a:p>
            <a:pPr algn="just">
              <a:lnSpc>
                <a:spcPct val="150000"/>
              </a:lnSpc>
              <a:spcBef>
                <a:spcPts val="600"/>
              </a:spcBef>
            </a:pPr>
            <a:r>
              <a:rPr lang="en-IN" sz="2400" dirty="0">
                <a:latin typeface="Times New Roman" panose="02020603050405020304" pitchFamily="18" charset="0"/>
                <a:cs typeface="Times New Roman" panose="02020603050405020304" pitchFamily="18" charset="0"/>
              </a:rPr>
              <a:t> Two-wheelers, the mode of transport most Indians use, continue to be the most vulnerable to accidents. Indian roads were at their deadliest in </a:t>
            </a:r>
            <a:r>
              <a:rPr lang="en-IN" sz="2400" dirty="0" smtClean="0">
                <a:latin typeface="Times New Roman" panose="02020603050405020304" pitchFamily="18" charset="0"/>
                <a:cs typeface="Times New Roman" panose="02020603050405020304" pitchFamily="18" charset="0"/>
              </a:rPr>
              <a:t>2015 </a:t>
            </a:r>
            <a:r>
              <a:rPr lang="en-IN" sz="2400" dirty="0">
                <a:latin typeface="Times New Roman" panose="02020603050405020304" pitchFamily="18" charset="0"/>
                <a:cs typeface="Times New Roman" panose="02020603050405020304" pitchFamily="18" charset="0"/>
              </a:rPr>
              <a:t>claiming more than 16 lives every hour on average. Over 1.41 lakh people died in crashes, 3% more than the number of fatalities in </a:t>
            </a:r>
            <a:r>
              <a:rPr lang="en-IN" sz="2400" dirty="0" smtClean="0">
                <a:latin typeface="Times New Roman" panose="02020603050405020304" pitchFamily="18" charset="0"/>
                <a:cs typeface="Times New Roman" panose="02020603050405020304" pitchFamily="18" charset="0"/>
              </a:rPr>
              <a:t>2014. </a:t>
            </a:r>
            <a:r>
              <a:rPr lang="en-IN" sz="2400" dirty="0">
                <a:latin typeface="Times New Roman" panose="02020603050405020304" pitchFamily="18" charset="0"/>
                <a:cs typeface="Times New Roman" panose="02020603050405020304" pitchFamily="18" charset="0"/>
              </a:rPr>
              <a:t>Accidents involving two-wheelers and accounted for nearly half of the lives lost in road crashes. While 13,787 two-wheeler drivers were killed in crashes, 23,529 other people were killed in accidents involving these vehicles, while close to 1.4 lakh people were left injured in </a:t>
            </a:r>
            <a:r>
              <a:rPr lang="en-IN" sz="2400" dirty="0" smtClean="0">
                <a:latin typeface="Times New Roman" panose="02020603050405020304" pitchFamily="18" charset="0"/>
                <a:cs typeface="Times New Roman" panose="02020603050405020304" pitchFamily="18" charset="0"/>
              </a:rPr>
              <a:t>them.</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457200"/>
            <a:ext cx="41910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INTRODUCTION</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endParaRPr lang="en-US" sz="2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81000" y="1384994"/>
            <a:ext cx="84582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Bef>
                <a:spcPts val="600"/>
              </a:spcBef>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top five states - Uttar Pradesh, Tamil Nadu, Maharashtra, Karnataka and Rajasthan - accounted for over 40% of the fatalities. Among 53 mega cities, Delhi registered the highest </a:t>
            </a:r>
            <a:r>
              <a:rPr lang="en-IN" sz="2400" dirty="0" smtClean="0">
                <a:latin typeface="Times New Roman" panose="02020603050405020304" pitchFamily="18" charset="0"/>
                <a:cs typeface="Times New Roman" panose="02020603050405020304" pitchFamily="18" charset="0"/>
              </a:rPr>
              <a:t>number of </a:t>
            </a:r>
            <a:r>
              <a:rPr lang="en-IN" sz="2400" dirty="0">
                <a:latin typeface="Times New Roman" panose="02020603050405020304" pitchFamily="18" charset="0"/>
                <a:cs typeface="Times New Roman" panose="02020603050405020304" pitchFamily="18" charset="0"/>
              </a:rPr>
              <a:t>fatalities at 2,199 and </a:t>
            </a:r>
            <a:r>
              <a:rPr lang="en-IN" sz="2400" dirty="0" smtClean="0">
                <a:latin typeface="Times New Roman" panose="02020603050405020304" pitchFamily="18" charset="0"/>
                <a:cs typeface="Times New Roman" panose="02020603050405020304" pitchFamily="18" charset="0"/>
              </a:rPr>
              <a:t>Maharashtra </a:t>
            </a:r>
            <a:r>
              <a:rPr lang="en-IN" sz="2400" dirty="0">
                <a:latin typeface="Times New Roman" panose="02020603050405020304" pitchFamily="18" charset="0"/>
                <a:cs typeface="Times New Roman" panose="02020603050405020304" pitchFamily="18" charset="0"/>
              </a:rPr>
              <a:t>recorded 1,046 such deaths. Bhopal and Jaipur ranked third and fourth with the city roads claiming 1,015 and 844 lives </a:t>
            </a:r>
            <a:r>
              <a:rPr lang="en-IN" sz="2400" dirty="0" smtClean="0">
                <a:latin typeface="Times New Roman" panose="02020603050405020304" pitchFamily="18" charset="0"/>
                <a:cs typeface="Times New Roman" panose="02020603050405020304" pitchFamily="18" charset="0"/>
              </a:rPr>
              <a:t>respectively.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836831"/>
            <a:ext cx="86868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lang="en-US" sz="2400" dirty="0" smtClean="0">
                <a:latin typeface="Times New Roman" pitchFamily="18" charset="0"/>
                <a:cs typeface="Times New Roman" pitchFamily="18" charset="0"/>
              </a:rPr>
              <a:t>Protective smart gear to increase road safety among motorcyclists. The idea is obtained after observing that there are nearly 2500 motorcycle accidents per day in Maharashtra itself. With the use of image processing unit in Raspberry pi , the motorcycle can only be started if the rider possesses the helmet. A magnetic relay is attached to the raspberry pi circuit which detects if the standard symbol is identified or not. The standard symbol is recognized and analyzed by the pi camera. Additional feature of this gear is that an RFID tag placed inside the helmet will also act as a license.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498080" cy="5562600"/>
          </a:xfrm>
        </p:spPr>
        <p:txBody>
          <a:bodyPr>
            <a:normAutofit/>
          </a:bodyPr>
          <a:lstStyle/>
          <a:p>
            <a:pPr marL="82296" indent="0" algn="just">
              <a:lnSpc>
                <a:spcPct val="150000"/>
              </a:lnSpc>
              <a:buNone/>
            </a:pPr>
            <a:r>
              <a:rPr lang="en-US" sz="2400" dirty="0">
                <a:latin typeface="Times New Roman" pitchFamily="18" charset="0"/>
                <a:cs typeface="Times New Roman" pitchFamily="18" charset="0"/>
              </a:rPr>
              <a:t> Since two wheelers are the most used transport </a:t>
            </a:r>
            <a:r>
              <a:rPr lang="en-US" sz="2400" dirty="0" smtClean="0">
                <a:latin typeface="Times New Roman" pitchFamily="18" charset="0"/>
                <a:cs typeface="Times New Roman" pitchFamily="18" charset="0"/>
              </a:rPr>
              <a:t>means in India , this project has a wide application in the field of transport and vehicle management. Speeding and not wearing a helmet are the two most common reasons behind motorcycle fatalities. Hence , this project will increase rider safety.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34248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7376130" cy="4416571"/>
          </a:xfrm>
        </p:spPr>
      </p:pic>
    </p:spTree>
    <p:extLst>
      <p:ext uri="{BB962C8B-B14F-4D97-AF65-F5344CB8AC3E}">
        <p14:creationId xmlns:p14="http://schemas.microsoft.com/office/powerpoint/2010/main" val="3948674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5127386"/>
              </p:ext>
            </p:extLst>
          </p:nvPr>
        </p:nvGraphicFramePr>
        <p:xfrm>
          <a:off x="1752600" y="2209800"/>
          <a:ext cx="5624514" cy="4114800"/>
        </p:xfrm>
        <a:graphic>
          <a:graphicData uri="http://schemas.openxmlformats.org/drawingml/2006/table">
            <a:tbl>
              <a:tblPr firstRow="1" bandRow="1">
                <a:tableStyleId>{5C22544A-7EE6-4342-B048-85BDC9FD1C3A}</a:tableStyleId>
              </a:tblPr>
              <a:tblGrid>
                <a:gridCol w="1874838"/>
                <a:gridCol w="1874838"/>
                <a:gridCol w="1874838"/>
              </a:tblGrid>
              <a:tr h="370840">
                <a:tc>
                  <a:txBody>
                    <a:bodyPr/>
                    <a:lstStyle/>
                    <a:p>
                      <a:r>
                        <a:rPr lang="en-US" sz="2400" dirty="0" smtClean="0">
                          <a:latin typeface="Times New Roman" panose="02020603050405020304" pitchFamily="18" charset="0"/>
                          <a:cs typeface="Times New Roman" panose="02020603050405020304" pitchFamily="18" charset="0"/>
                        </a:rPr>
                        <a:t>Year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City</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No.</a:t>
                      </a:r>
                      <a:r>
                        <a:rPr lang="en-US" sz="2400" baseline="0" dirty="0" smtClean="0">
                          <a:latin typeface="Times New Roman" panose="02020603050405020304" pitchFamily="18" charset="0"/>
                          <a:cs typeface="Times New Roman" panose="02020603050405020304" pitchFamily="18" charset="0"/>
                        </a:rPr>
                        <a:t> of users</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2012</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Pune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19.6%</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Mumbai</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30.4%</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2013</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Pune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20.3%</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Mumbai</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44.9%</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2014</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Pune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27.5%</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Mumbai</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53.4%</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2015</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Pune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35.0%</a:t>
                      </a:r>
                      <a:endParaRPr lang="en-IN" sz="2400" dirty="0">
                        <a:latin typeface="Times New Roman" panose="02020603050405020304" pitchFamily="18" charset="0"/>
                        <a:cs typeface="Times New Roman" panose="02020603050405020304" pitchFamily="18" charset="0"/>
                      </a:endParaRPr>
                    </a:p>
                  </a:txBody>
                  <a:tcPr/>
                </a:tc>
              </a:tr>
              <a:tr h="370840">
                <a:tc>
                  <a:txBody>
                    <a:bodyPr/>
                    <a:lstStyle/>
                    <a:p>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Mumbai</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smtClean="0">
                          <a:latin typeface="Times New Roman" panose="02020603050405020304" pitchFamily="18" charset="0"/>
                          <a:cs typeface="Times New Roman" panose="02020603050405020304" pitchFamily="18" charset="0"/>
                        </a:rPr>
                        <a:t>61.8%</a:t>
                      </a:r>
                      <a:endParaRPr lang="en-IN" sz="2400" dirty="0">
                        <a:latin typeface="Times New Roman" panose="02020603050405020304" pitchFamily="18" charset="0"/>
                        <a:cs typeface="Times New Roman" panose="02020603050405020304" pitchFamily="18" charset="0"/>
                      </a:endParaRPr>
                    </a:p>
                  </a:txBody>
                  <a:tcPr/>
                </a:tc>
              </a:tr>
            </a:tbl>
          </a:graphicData>
        </a:graphic>
      </p:graphicFrame>
      <p:sp>
        <p:nvSpPr>
          <p:cNvPr id="5" name="TextBox 4"/>
          <p:cNvSpPr txBox="1"/>
          <p:nvPr/>
        </p:nvSpPr>
        <p:spPr>
          <a:xfrm>
            <a:off x="1828800" y="1752600"/>
            <a:ext cx="62484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Table 1 : Helmet Users Increase Rate in Pune &amp; Mumbai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060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304800" y="25837"/>
            <a:ext cx="792480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Proble</a:t>
            </a:r>
            <a:r>
              <a:rPr lang="en-US" sz="3200" b="1" dirty="0" smtClean="0">
                <a:latin typeface="Times New Roman" pitchFamily="18" charset="0"/>
                <a:ea typeface="Calibri" pitchFamily="34" charset="0"/>
                <a:cs typeface="Times New Roman" pitchFamily="18" charset="0"/>
              </a:rPr>
              <a:t>m Statement :</a:t>
            </a:r>
            <a:endParaRPr kumimoji="0" lang="en-US" sz="3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To</a:t>
            </a:r>
            <a:r>
              <a:rPr kumimoji="0" lang="en-US" sz="2400" b="0" i="0" u="none" strike="noStrike" cap="none" normalizeH="0" dirty="0" smtClean="0">
                <a:ln>
                  <a:noFill/>
                </a:ln>
                <a:solidFill>
                  <a:schemeClr val="tx1"/>
                </a:solidFill>
                <a:effectLst/>
                <a:latin typeface="Times New Roman" pitchFamily="18" charset="0"/>
                <a:cs typeface="Times New Roman" pitchFamily="18" charset="0"/>
              </a:rPr>
              <a:t> design and develop a Smart System for Helmet Detection for motorcyclists using Raspberry Pi and its modules which will ensure compulsory possession of a helmet with every motorcyclist. Scan the standard symbol using the Pi Camera module and verify if the helmet is present using image processing in Python.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924</TotalTime>
  <Words>1195</Words>
  <Application>Microsoft Office PowerPoint</Application>
  <PresentationFormat>On-screen Show (4:3)</PresentationFormat>
  <Paragraphs>108</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Gill Sans MT</vt:lpstr>
      <vt:lpstr>Times New Roman</vt:lpstr>
      <vt:lpstr>Verdana</vt:lpstr>
      <vt:lpstr>Wingdings 2</vt:lpstr>
      <vt:lpstr>Solstice</vt:lpstr>
      <vt:lpstr>PowerPoint Presentation</vt:lpstr>
      <vt:lpstr>PowerPoint Presentation</vt:lpstr>
      <vt:lpstr>PowerPoint Presentation</vt:lpstr>
      <vt:lpstr>PowerPoint Presentation</vt:lpstr>
      <vt:lpstr>PowerPoint Presentation</vt:lpstr>
      <vt:lpstr>PowerPoint Presentation</vt:lpstr>
      <vt:lpstr>Literature Survey</vt:lpstr>
      <vt:lpstr>Statistics</vt:lpstr>
      <vt:lpstr>PowerPoint Presentation</vt:lpstr>
      <vt:lpstr>PowerPoint Presentation</vt:lpstr>
      <vt:lpstr> </vt:lpstr>
      <vt:lpstr> </vt:lpstr>
      <vt:lpstr> </vt:lpstr>
      <vt:lpstr>PowerPoint Presentation</vt:lpstr>
      <vt:lpstr>PowerPoint Presentation</vt:lpstr>
      <vt:lpstr>Class Diagram</vt:lpstr>
      <vt:lpstr>Sequence Diagram</vt:lpstr>
      <vt:lpstr>Activity Diagram </vt:lpstr>
      <vt:lpstr>Use Case Diagram</vt:lpstr>
      <vt:lpstr>Software Requirements</vt:lpstr>
      <vt:lpstr>Hardware Requirements</vt:lpstr>
      <vt:lpstr>PowerPoint Presentation</vt:lpstr>
      <vt:lpstr>PowerPoint Presentation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Sourabh;Vivien;Biren;Athul</dc:creator>
  <cp:lastModifiedBy>Sourabh</cp:lastModifiedBy>
  <cp:revision>204</cp:revision>
  <dcterms:created xsi:type="dcterms:W3CDTF">2012-09-28T05:45:56Z</dcterms:created>
  <dcterms:modified xsi:type="dcterms:W3CDTF">2016-11-25T11:50:06Z</dcterms:modified>
</cp:coreProperties>
</file>