
<file path=[Content_Types].xml><?xml version="1.0" encoding="utf-8"?>
<Types xmlns="http://schemas.openxmlformats.org/package/2006/content-types">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7" r:id="rId2"/>
    <p:sldId id="259" r:id="rId3"/>
    <p:sldId id="260" r:id="rId4"/>
    <p:sldId id="261" r:id="rId5"/>
    <p:sldId id="262" r:id="rId6"/>
    <p:sldId id="263" r:id="rId7"/>
    <p:sldId id="264" r:id="rId8"/>
    <p:sldId id="265" r:id="rId9"/>
    <p:sldId id="266" r:id="rId10"/>
    <p:sldId id="267" r:id="rId11"/>
    <p:sldId id="268" r:id="rId12"/>
    <p:sldId id="270" r:id="rId13"/>
    <p:sldId id="271" r:id="rId14"/>
    <p:sldId id="272" r:id="rId15"/>
    <p:sldId id="26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648" autoAdjust="0"/>
  </p:normalViewPr>
  <p:slideViewPr>
    <p:cSldViewPr snapToObjects="1">
      <p:cViewPr varScale="1">
        <p:scale>
          <a:sx n="81" d="100"/>
          <a:sy n="81" d="100"/>
        </p:scale>
        <p:origin x="149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E9028C-66DD-4F7C-8D00-9386ACC11143}" type="datetimeFigureOut">
              <a:rPr lang="en-US" smtClean="0"/>
              <a:t>5/5/2020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0D296C-99E7-43EB-B597-CBAF57C409F4}" type="slidenum">
              <a:rPr lang="en-US" smtClean="0"/>
              <a:t>‹#›</a:t>
            </a:fld>
            <a:endParaRPr lang="en-US"/>
          </a:p>
        </p:txBody>
      </p:sp>
    </p:spTree>
    <p:extLst>
      <p:ext uri="{BB962C8B-B14F-4D97-AF65-F5344CB8AC3E}">
        <p14:creationId xmlns:p14="http://schemas.microsoft.com/office/powerpoint/2010/main" val="2452847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0D296C-99E7-43EB-B597-CBAF57C409F4}" type="slidenum">
              <a:rPr lang="en-US" smtClean="0"/>
              <a:t>12</a:t>
            </a:fld>
            <a:endParaRPr lang="en-US"/>
          </a:p>
        </p:txBody>
      </p:sp>
    </p:spTree>
    <p:extLst>
      <p:ext uri="{BB962C8B-B14F-4D97-AF65-F5344CB8AC3E}">
        <p14:creationId xmlns:p14="http://schemas.microsoft.com/office/powerpoint/2010/main" val="653400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0D296C-99E7-43EB-B597-CBAF57C409F4}" type="slidenum">
              <a:rPr lang="en-US" smtClean="0"/>
              <a:t>13</a:t>
            </a:fld>
            <a:endParaRPr lang="en-US"/>
          </a:p>
        </p:txBody>
      </p:sp>
    </p:spTree>
    <p:extLst>
      <p:ext uri="{BB962C8B-B14F-4D97-AF65-F5344CB8AC3E}">
        <p14:creationId xmlns:p14="http://schemas.microsoft.com/office/powerpoint/2010/main" val="3057632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0D296C-99E7-43EB-B597-CBAF57C409F4}" type="slidenum">
              <a:rPr lang="en-US" smtClean="0"/>
              <a:t>14</a:t>
            </a:fld>
            <a:endParaRPr lang="en-US"/>
          </a:p>
        </p:txBody>
      </p:sp>
    </p:spTree>
    <p:extLst>
      <p:ext uri="{BB962C8B-B14F-4D97-AF65-F5344CB8AC3E}">
        <p14:creationId xmlns:p14="http://schemas.microsoft.com/office/powerpoint/2010/main" val="2826474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CF29575-3230-174B-88F1-8EF77BCF9293}"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F29575-3230-174B-88F1-8EF77BCF9293}" type="datetimeFigureOut">
              <a:rPr lang="en-US" smtClean="0"/>
              <a:pPr/>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F29575-3230-174B-88F1-8EF77BCF9293}" type="datetimeFigureOut">
              <a:rPr lang="en-US" smtClean="0"/>
              <a:pPr/>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F29575-3230-174B-88F1-8EF77BCF9293}"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F29575-3230-174B-88F1-8EF77BCF9293}"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F29575-3230-174B-88F1-8EF77BCF9293}"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F29575-3230-174B-88F1-8EF77BCF9293}"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F29575-3230-174B-88F1-8EF77BCF9293}" type="datetimeFigureOut">
              <a:rPr lang="en-US" smtClean="0"/>
              <a:pPr/>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F29575-3230-174B-88F1-8EF77BCF9293}" type="datetimeFigureOut">
              <a:rPr lang="en-US" smtClean="0"/>
              <a:pPr/>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F29575-3230-174B-88F1-8EF77BCF9293}" type="datetimeFigureOut">
              <a:rPr lang="en-US" smtClean="0"/>
              <a:pPr/>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Powerpoint_BKGround.png"/>
          <p:cNvPicPr>
            <a:picLocks noChangeAspect="1"/>
          </p:cNvPicPr>
          <p:nvPr userDrawn="1"/>
        </p:nvPicPr>
        <p:blipFill>
          <a:blip r:embed="rId2"/>
          <a:stretch>
            <a:fillRect/>
          </a:stretch>
        </p:blipFill>
        <p:spPr>
          <a:xfrm>
            <a:off x="0" y="0"/>
            <a:ext cx="9144000" cy="6858000"/>
          </a:xfrm>
          <a:prstGeom prst="rect">
            <a:avLst/>
          </a:prstGeom>
        </p:spPr>
      </p:pic>
      <p:pic>
        <p:nvPicPr>
          <p:cNvPr id="14338" name="Picture 2"/>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3"/>
              <a:srcRect/>
              <a:stretch>
                <a:fillRect/>
              </a:stretch>
            </p:blipFill>
          </mc:Choice>
          <mc:Fallback>
            <p:blipFill>
              <a:blip r:embed="rId4"/>
              <a:srcRect/>
              <a:stretch>
                <a:fillRect/>
              </a:stretch>
            </p:blipFill>
          </mc:Fallback>
        </mc:AlternateContent>
        <p:spPr bwMode="auto">
          <a:xfrm>
            <a:off x="5661025" y="5650934"/>
            <a:ext cx="3025775" cy="749866"/>
          </a:xfrm>
          <a:prstGeom prst="rect">
            <a:avLst/>
          </a:prstGeom>
          <a:noFill/>
          <a:ln w="9525">
            <a:noFill/>
            <a:miter lim="800000"/>
            <a:headEnd/>
            <a:tailEnd/>
          </a:ln>
          <a:effectLst/>
        </p:spPr>
      </p:pic>
      <p:sp>
        <p:nvSpPr>
          <p:cNvPr id="12" name="TextBox 11"/>
          <p:cNvSpPr txBox="1"/>
          <p:nvPr userDrawn="1"/>
        </p:nvSpPr>
        <p:spPr>
          <a:xfrm>
            <a:off x="457200" y="3276600"/>
            <a:ext cx="8229600" cy="830997"/>
          </a:xfrm>
          <a:prstGeom prst="rect">
            <a:avLst/>
          </a:prstGeom>
          <a:noFill/>
        </p:spPr>
        <p:txBody>
          <a:bodyPr wrap="square" rtlCol="0">
            <a:spAutoFit/>
          </a:bodyPr>
          <a:lstStyle/>
          <a:p>
            <a:pPr algn="ctr"/>
            <a:r>
              <a:rPr lang="en-US" sz="2400" dirty="0">
                <a:solidFill>
                  <a:srgbClr val="FFFFFF"/>
                </a:solidFill>
                <a:latin typeface="Utopia"/>
                <a:cs typeface="Utopia"/>
              </a:rPr>
              <a:t>Name</a:t>
            </a:r>
          </a:p>
          <a:p>
            <a:pPr algn="ctr"/>
            <a:r>
              <a:rPr lang="en-US" sz="2400" dirty="0">
                <a:solidFill>
                  <a:srgbClr val="FFFFFF"/>
                </a:solidFill>
                <a:latin typeface="Utopia"/>
                <a:cs typeface="Utopia"/>
              </a:rPr>
              <a:t>University of North Carolina at Charlotte</a:t>
            </a:r>
          </a:p>
        </p:txBody>
      </p:sp>
      <p:sp>
        <p:nvSpPr>
          <p:cNvPr id="13" name="TextBox 12"/>
          <p:cNvSpPr txBox="1"/>
          <p:nvPr userDrawn="1"/>
        </p:nvSpPr>
        <p:spPr>
          <a:xfrm>
            <a:off x="457200" y="1752600"/>
            <a:ext cx="8229600" cy="769441"/>
          </a:xfrm>
          <a:prstGeom prst="rect">
            <a:avLst/>
          </a:prstGeom>
          <a:noFill/>
        </p:spPr>
        <p:txBody>
          <a:bodyPr wrap="square" rtlCol="0">
            <a:spAutoFit/>
          </a:bodyPr>
          <a:lstStyle/>
          <a:p>
            <a:pPr algn="ctr"/>
            <a:r>
              <a:rPr lang="en-US" sz="4400" dirty="0">
                <a:solidFill>
                  <a:srgbClr val="FFFFFF"/>
                </a:solidFill>
                <a:latin typeface="Utopia"/>
                <a:cs typeface="Utopia"/>
              </a:rPr>
              <a:t>Title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 name="Picture 5" descr="Powerpoint_BKGround.png"/>
          <p:cNvPicPr>
            <a:picLocks noChangeAspect="1"/>
          </p:cNvPicPr>
          <p:nvPr userDrawn="1"/>
        </p:nvPicPr>
        <p:blipFill>
          <a:blip r:embed="rId2"/>
          <a:stretch>
            <a:fillRect/>
          </a:stretch>
        </p:blipFill>
        <p:spPr>
          <a:xfrm>
            <a:off x="0" y="0"/>
            <a:ext cx="9144000" cy="6858000"/>
          </a:xfrm>
          <a:prstGeom prst="rect">
            <a:avLst/>
          </a:prstGeom>
        </p:spPr>
      </p:pic>
      <p:pic>
        <p:nvPicPr>
          <p:cNvPr id="7" name="Picture 2"/>
          <p:cNvPicPr>
            <a:picLocks noChangeAspect="1" noChangeArrowheads="1"/>
          </p:cNvPicPr>
          <p:nvPr userDrawn="1"/>
        </p:nvPicPr>
        <mc:AlternateContent xmlns:mc="http://schemas.openxmlformats.org/markup-compatibility/2006">
          <mc:Choice xmlns:ma="http://schemas.microsoft.com/office/mac/drawingml/2008/main" xmlns:mv="urn:schemas-microsoft-com:mac:vml" xmlns="" Requires="ma">
            <p:blipFill>
              <a:blip r:embed="rId3"/>
              <a:srcRect/>
              <a:stretch>
                <a:fillRect/>
              </a:stretch>
            </p:blipFill>
          </mc:Choice>
          <mc:Fallback>
            <p:blipFill>
              <a:blip r:embed="rId4"/>
              <a:srcRect/>
              <a:stretch>
                <a:fillRect/>
              </a:stretch>
            </p:blipFill>
          </mc:Fallback>
        </mc:AlternateContent>
        <p:spPr bwMode="auto">
          <a:xfrm>
            <a:off x="5661025" y="5650934"/>
            <a:ext cx="3025775" cy="749866"/>
          </a:xfrm>
          <a:prstGeom prst="rect">
            <a:avLst/>
          </a:prstGeom>
          <a:noFill/>
          <a:ln w="9525">
            <a:noFill/>
            <a:miter lim="800000"/>
            <a:headEnd/>
            <a:tailEnd/>
          </a:ln>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29575-3230-174B-88F1-8EF77BCF9293}" type="datetimeFigureOut">
              <a:rPr lang="en-US" smtClean="0"/>
              <a:pPr/>
              <a:t>5/5/2020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F12BD2-2DB2-7C44-9629-1DCBF4FE42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29575-3230-174B-88F1-8EF77BCF9293}" type="datetimeFigureOut">
              <a:rPr lang="en-US" smtClean="0"/>
              <a:pPr/>
              <a:t>5/5/2020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12BD2-2DB2-7C44-9629-1DCBF4FE42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61"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iopscience.iop.org/article/10.1088/0034-4885/63/2/201" TargetMode="External"/><Relationship Id="rId2" Type="http://schemas.openxmlformats.org/officeDocument/2006/relationships/hyperlink" Target="https://www.sciencedirect.com/science/article/pii/S2212094717300440"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cloud.google.com/bigquery"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095995"/>
            <a:ext cx="7772400" cy="954107"/>
          </a:xfrm>
          <a:prstGeom prst="rect">
            <a:avLst/>
          </a:prstGeom>
          <a:noFill/>
        </p:spPr>
        <p:txBody>
          <a:bodyPr wrap="square" rtlCol="0">
            <a:spAutoFit/>
          </a:bodyPr>
          <a:lstStyle/>
          <a:p>
            <a:pPr algn="ctr"/>
            <a:r>
              <a:rPr lang="en-US" sz="2800" cap="all" dirty="0">
                <a:solidFill>
                  <a:schemeClr val="bg1"/>
                </a:solidFill>
              </a:rPr>
              <a:t>ITCS 6155: KNOWLEDGE BASED systems</a:t>
            </a:r>
            <a:endParaRPr lang="en-US" sz="2800" dirty="0">
              <a:solidFill>
                <a:schemeClr val="bg1"/>
              </a:solidFill>
            </a:endParaRPr>
          </a:p>
          <a:p>
            <a:pPr algn="ctr"/>
            <a:r>
              <a:rPr lang="en-US" sz="2800" dirty="0">
                <a:solidFill>
                  <a:schemeClr val="bg1"/>
                </a:solidFill>
                <a:latin typeface="Utopia"/>
                <a:cs typeface="Utopia"/>
              </a:rPr>
              <a:t>Group 2</a:t>
            </a:r>
          </a:p>
        </p:txBody>
      </p:sp>
      <p:sp>
        <p:nvSpPr>
          <p:cNvPr id="3" name="TextBox 2"/>
          <p:cNvSpPr txBox="1"/>
          <p:nvPr/>
        </p:nvSpPr>
        <p:spPr>
          <a:xfrm>
            <a:off x="533400" y="4724400"/>
            <a:ext cx="7924800" cy="707886"/>
          </a:xfrm>
          <a:prstGeom prst="rect">
            <a:avLst/>
          </a:prstGeom>
          <a:noFill/>
        </p:spPr>
        <p:txBody>
          <a:bodyPr wrap="square" rtlCol="0">
            <a:spAutoFit/>
          </a:bodyPr>
          <a:lstStyle/>
          <a:p>
            <a:pPr algn="ctr"/>
            <a:r>
              <a:rPr lang="en-US" sz="2000" dirty="0">
                <a:solidFill>
                  <a:schemeClr val="bg1"/>
                </a:solidFill>
                <a:latin typeface="Utopia"/>
                <a:cs typeface="Utopia"/>
              </a:rPr>
              <a:t>Sourabh </a:t>
            </a:r>
            <a:r>
              <a:rPr lang="en-US" sz="2000" dirty="0" err="1">
                <a:solidFill>
                  <a:schemeClr val="bg1"/>
                </a:solidFill>
                <a:latin typeface="Utopia"/>
                <a:cs typeface="Utopia"/>
              </a:rPr>
              <a:t>Pardeshi</a:t>
            </a:r>
            <a:r>
              <a:rPr lang="en-US" sz="2000" dirty="0">
                <a:solidFill>
                  <a:schemeClr val="bg1"/>
                </a:solidFill>
                <a:latin typeface="Utopia"/>
                <a:cs typeface="Utopia"/>
              </a:rPr>
              <a:t> • Mihir </a:t>
            </a:r>
            <a:r>
              <a:rPr lang="en-US" sz="2000" dirty="0" err="1">
                <a:solidFill>
                  <a:schemeClr val="bg1"/>
                </a:solidFill>
                <a:latin typeface="Utopia"/>
                <a:cs typeface="Utopia"/>
              </a:rPr>
              <a:t>Vadeyar</a:t>
            </a:r>
            <a:r>
              <a:rPr lang="en-US" sz="2000" dirty="0">
                <a:solidFill>
                  <a:schemeClr val="bg1"/>
                </a:solidFill>
                <a:latin typeface="Utopia"/>
                <a:cs typeface="Utopia"/>
              </a:rPr>
              <a:t> • Swapnil Bokil • Sahil Deshmukh • Shubham Gandhi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DEC677-2C10-6644-BB30-23492010BCA9}"/>
              </a:ext>
            </a:extLst>
          </p:cNvPr>
          <p:cNvSpPr txBox="1"/>
          <p:nvPr/>
        </p:nvSpPr>
        <p:spPr>
          <a:xfrm>
            <a:off x="533400" y="685800"/>
            <a:ext cx="8077200" cy="4708981"/>
          </a:xfrm>
          <a:prstGeom prst="rect">
            <a:avLst/>
          </a:prstGeom>
          <a:noFill/>
        </p:spPr>
        <p:txBody>
          <a:bodyPr wrap="square" rtlCol="0">
            <a:spAutoFit/>
          </a:bodyPr>
          <a:lstStyle/>
          <a:p>
            <a:r>
              <a:rPr lang="en-US" sz="2000" dirty="0">
                <a:solidFill>
                  <a:schemeClr val="bg1"/>
                </a:solidFill>
              </a:rPr>
              <a:t>Evaluating machine learning rules pertaining to the project:</a:t>
            </a:r>
          </a:p>
          <a:p>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Don’t overthink which objective you choose to directly optimize:</a:t>
            </a:r>
          </a:p>
          <a:p>
            <a:pPr marL="800100" lvl="1" indent="-342900">
              <a:buFont typeface="Courier New" panose="02070309020205020404" pitchFamily="49" charset="0"/>
              <a:buChar char="o"/>
            </a:pPr>
            <a:r>
              <a:rPr lang="en-US" sz="2000" dirty="0">
                <a:solidFill>
                  <a:schemeClr val="bg1"/>
                </a:solidFill>
              </a:rPr>
              <a:t>In a time series analysis especially for weather forecasts, there are a large number of factors that affect the weather prediction and although there are a lot of tested foundational machine learning models that we can use to optimize our predictions, it is almost impossible to predict what causes the predictions to go wrong. </a:t>
            </a:r>
          </a:p>
          <a:p>
            <a:pPr marL="800100" lvl="1" indent="-342900">
              <a:buFont typeface="Courier New" panose="02070309020205020404" pitchFamily="49" charset="0"/>
              <a:buChar char="o"/>
            </a:pPr>
            <a:r>
              <a:rPr lang="en-US" sz="2000" dirty="0">
                <a:solidFill>
                  <a:schemeClr val="bg1"/>
                </a:solidFill>
              </a:rPr>
              <a:t>We can see this task as a black box in which we don’t know what factors could lead to the forecast going wrong. </a:t>
            </a:r>
          </a:p>
          <a:p>
            <a:pPr marL="800100" lvl="1" indent="-342900">
              <a:buFont typeface="Courier New" panose="02070309020205020404" pitchFamily="49" charset="0"/>
              <a:buChar char="o"/>
            </a:pPr>
            <a:r>
              <a:rPr lang="en-US" sz="2000" dirty="0">
                <a:solidFill>
                  <a:schemeClr val="bg1"/>
                </a:solidFill>
              </a:rPr>
              <a:t>But since we have the data in a variety of columns, applying the simplest of metrics to any of the feature columns could give us significant results.</a:t>
            </a: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1126758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8EFC6C-D6CF-7549-A10F-D13192A4A30F}"/>
              </a:ext>
            </a:extLst>
          </p:cNvPr>
          <p:cNvSpPr txBox="1"/>
          <p:nvPr/>
        </p:nvSpPr>
        <p:spPr>
          <a:xfrm>
            <a:off x="533400" y="533400"/>
            <a:ext cx="8458200" cy="5355312"/>
          </a:xfrm>
          <a:prstGeom prst="rect">
            <a:avLst/>
          </a:prstGeom>
          <a:noFill/>
        </p:spPr>
        <p:txBody>
          <a:bodyPr wrap="square" rtlCol="0">
            <a:spAutoFit/>
          </a:bodyPr>
          <a:lstStyle/>
          <a:p>
            <a:r>
              <a:rPr lang="en-US" dirty="0">
                <a:solidFill>
                  <a:schemeClr val="bg1"/>
                </a:solidFill>
              </a:rPr>
              <a:t>Evaluating machine learning rules pertaining to the project:</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ml objective should be easy to measure and is a proxy for the "true" objective:</a:t>
            </a:r>
          </a:p>
          <a:p>
            <a:pPr marL="742950" lvl="1" indent="-285750">
              <a:buFont typeface="Courier New" panose="02070309020205020404" pitchFamily="49" charset="0"/>
              <a:buChar char="o"/>
            </a:pPr>
            <a:r>
              <a:rPr lang="en-US" dirty="0">
                <a:solidFill>
                  <a:schemeClr val="bg1"/>
                </a:solidFill>
              </a:rPr>
              <a:t>The training should be on a simple objective over which we can add a policy layer based on a rather simple logic, for example, even though our final objective is to detect why forecasts would go wrong, instead of focusing on it too much perhaps we could think about why they go right and what causes them to go right. </a:t>
            </a:r>
          </a:p>
          <a:p>
            <a:pPr marL="742950" lvl="1" indent="-285750">
              <a:buFont typeface="Courier New" panose="02070309020205020404" pitchFamily="49" charset="0"/>
              <a:buChar char="o"/>
            </a:pPr>
            <a:r>
              <a:rPr lang="en-US" dirty="0">
                <a:solidFill>
                  <a:schemeClr val="bg1"/>
                </a:solidFill>
              </a:rPr>
              <a:t>We can maybe reverse engineer our way towards finding out why our predictions have lower precision.</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Look for patterns in the measured errors and create new features:</a:t>
            </a:r>
          </a:p>
          <a:p>
            <a:pPr marL="742950" lvl="1" indent="-285750">
              <a:buFont typeface="Courier New" panose="02070309020205020404" pitchFamily="49" charset="0"/>
              <a:buChar char="o"/>
            </a:pPr>
            <a:r>
              <a:rPr lang="en-US" dirty="0">
                <a:solidFill>
                  <a:schemeClr val="bg1"/>
                </a:solidFill>
              </a:rPr>
              <a:t>This one is a bit general in terms of any machine learning model but in our case, we can deduce patterns from our false predictions. </a:t>
            </a:r>
          </a:p>
          <a:p>
            <a:pPr marL="742950" lvl="1" indent="-285750">
              <a:buFont typeface="Courier New" panose="02070309020205020404" pitchFamily="49" charset="0"/>
              <a:buChar char="o"/>
            </a:pPr>
            <a:r>
              <a:rPr lang="en-US" dirty="0">
                <a:solidFill>
                  <a:schemeClr val="bg1"/>
                </a:solidFill>
              </a:rPr>
              <a:t>For example, if most of our predictions are false for the month of may, </a:t>
            </a:r>
            <a:r>
              <a:rPr lang="en-US" dirty="0" err="1">
                <a:solidFill>
                  <a:schemeClr val="bg1"/>
                </a:solidFill>
              </a:rPr>
              <a:t>april</a:t>
            </a:r>
            <a:r>
              <a:rPr lang="en-US" dirty="0">
                <a:solidFill>
                  <a:schemeClr val="bg1"/>
                </a:solidFill>
              </a:rPr>
              <a:t> and </a:t>
            </a:r>
            <a:r>
              <a:rPr lang="en-US" dirty="0" err="1">
                <a:solidFill>
                  <a:schemeClr val="bg1"/>
                </a:solidFill>
              </a:rPr>
              <a:t>january</a:t>
            </a:r>
            <a:r>
              <a:rPr lang="en-US" dirty="0">
                <a:solidFill>
                  <a:schemeClr val="bg1"/>
                </a:solidFill>
              </a:rPr>
              <a:t>, we can create a new feature column called season which would notify us that rains could be the case even in summer or spring and what percentage of days in summer are falsely predicted to be sunny.</a:t>
            </a:r>
          </a:p>
          <a:p>
            <a:endParaRPr lang="en-US" dirty="0"/>
          </a:p>
        </p:txBody>
      </p:sp>
    </p:spTree>
    <p:extLst>
      <p:ext uri="{BB962C8B-B14F-4D97-AF65-F5344CB8AC3E}">
        <p14:creationId xmlns:p14="http://schemas.microsoft.com/office/powerpoint/2010/main" val="296588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C52766-57DA-44E0-A2D8-CA4B5AAF722B}"/>
              </a:ext>
            </a:extLst>
          </p:cNvPr>
          <p:cNvSpPr txBox="1"/>
          <p:nvPr/>
        </p:nvSpPr>
        <p:spPr>
          <a:xfrm>
            <a:off x="2590800" y="304800"/>
            <a:ext cx="4114800" cy="646331"/>
          </a:xfrm>
          <a:prstGeom prst="rect">
            <a:avLst/>
          </a:prstGeom>
          <a:noFill/>
        </p:spPr>
        <p:txBody>
          <a:bodyPr wrap="square" rtlCol="0">
            <a:spAutoFit/>
          </a:bodyPr>
          <a:lstStyle/>
          <a:p>
            <a:pPr algn="ctr"/>
            <a:r>
              <a:rPr lang="en-US" sz="3600" dirty="0">
                <a:solidFill>
                  <a:schemeClr val="bg1"/>
                </a:solidFill>
              </a:rPr>
              <a:t>DASHBOARDS</a:t>
            </a:r>
          </a:p>
        </p:txBody>
      </p:sp>
      <p:pic>
        <p:nvPicPr>
          <p:cNvPr id="8" name="Picture 7">
            <a:extLst>
              <a:ext uri="{FF2B5EF4-FFF2-40B4-BE49-F238E27FC236}">
                <a16:creationId xmlns:a16="http://schemas.microsoft.com/office/drawing/2014/main" id="{2CC64F86-D4EF-4516-AA36-3D44EF51B4ED}"/>
              </a:ext>
            </a:extLst>
          </p:cNvPr>
          <p:cNvPicPr>
            <a:picLocks noChangeAspect="1"/>
          </p:cNvPicPr>
          <p:nvPr/>
        </p:nvPicPr>
        <p:blipFill>
          <a:blip r:embed="rId3"/>
          <a:stretch>
            <a:fillRect/>
          </a:stretch>
        </p:blipFill>
        <p:spPr>
          <a:xfrm>
            <a:off x="762000" y="1066800"/>
            <a:ext cx="7620000" cy="4435218"/>
          </a:xfrm>
          <a:prstGeom prst="rect">
            <a:avLst/>
          </a:prstGeom>
        </p:spPr>
      </p:pic>
    </p:spTree>
    <p:extLst>
      <p:ext uri="{BB962C8B-B14F-4D97-AF65-F5344CB8AC3E}">
        <p14:creationId xmlns:p14="http://schemas.microsoft.com/office/powerpoint/2010/main" val="4014625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C52766-57DA-44E0-A2D8-CA4B5AAF722B}"/>
              </a:ext>
            </a:extLst>
          </p:cNvPr>
          <p:cNvSpPr txBox="1"/>
          <p:nvPr/>
        </p:nvSpPr>
        <p:spPr>
          <a:xfrm>
            <a:off x="2590800" y="304800"/>
            <a:ext cx="4114800" cy="646331"/>
          </a:xfrm>
          <a:prstGeom prst="rect">
            <a:avLst/>
          </a:prstGeom>
          <a:noFill/>
        </p:spPr>
        <p:txBody>
          <a:bodyPr wrap="square" rtlCol="0">
            <a:spAutoFit/>
          </a:bodyPr>
          <a:lstStyle/>
          <a:p>
            <a:pPr algn="ctr"/>
            <a:r>
              <a:rPr lang="en-US" sz="3600" dirty="0">
                <a:solidFill>
                  <a:schemeClr val="bg1"/>
                </a:solidFill>
              </a:rPr>
              <a:t>DASHBOARDS</a:t>
            </a:r>
          </a:p>
        </p:txBody>
      </p:sp>
      <p:pic>
        <p:nvPicPr>
          <p:cNvPr id="2" name="Picture 1">
            <a:extLst>
              <a:ext uri="{FF2B5EF4-FFF2-40B4-BE49-F238E27FC236}">
                <a16:creationId xmlns:a16="http://schemas.microsoft.com/office/drawing/2014/main" id="{77D4163C-412A-4C25-ACB3-E416B6D1359F}"/>
              </a:ext>
            </a:extLst>
          </p:cNvPr>
          <p:cNvPicPr>
            <a:picLocks noChangeAspect="1"/>
          </p:cNvPicPr>
          <p:nvPr/>
        </p:nvPicPr>
        <p:blipFill>
          <a:blip r:embed="rId3"/>
          <a:stretch>
            <a:fillRect/>
          </a:stretch>
        </p:blipFill>
        <p:spPr>
          <a:xfrm>
            <a:off x="533400" y="985696"/>
            <a:ext cx="8077200" cy="4512311"/>
          </a:xfrm>
          <a:prstGeom prst="rect">
            <a:avLst/>
          </a:prstGeom>
        </p:spPr>
      </p:pic>
    </p:spTree>
    <p:extLst>
      <p:ext uri="{BB962C8B-B14F-4D97-AF65-F5344CB8AC3E}">
        <p14:creationId xmlns:p14="http://schemas.microsoft.com/office/powerpoint/2010/main" val="356379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C52766-57DA-44E0-A2D8-CA4B5AAF722B}"/>
              </a:ext>
            </a:extLst>
          </p:cNvPr>
          <p:cNvSpPr txBox="1"/>
          <p:nvPr/>
        </p:nvSpPr>
        <p:spPr>
          <a:xfrm>
            <a:off x="2590800" y="304800"/>
            <a:ext cx="4114800" cy="646331"/>
          </a:xfrm>
          <a:prstGeom prst="rect">
            <a:avLst/>
          </a:prstGeom>
          <a:noFill/>
        </p:spPr>
        <p:txBody>
          <a:bodyPr wrap="square" rtlCol="0">
            <a:spAutoFit/>
          </a:bodyPr>
          <a:lstStyle/>
          <a:p>
            <a:pPr algn="ctr"/>
            <a:r>
              <a:rPr lang="en-US" sz="3600" dirty="0">
                <a:solidFill>
                  <a:schemeClr val="bg1"/>
                </a:solidFill>
              </a:rPr>
              <a:t>DASHBOARDS</a:t>
            </a:r>
          </a:p>
        </p:txBody>
      </p:sp>
      <p:pic>
        <p:nvPicPr>
          <p:cNvPr id="2" name="Picture 1">
            <a:extLst>
              <a:ext uri="{FF2B5EF4-FFF2-40B4-BE49-F238E27FC236}">
                <a16:creationId xmlns:a16="http://schemas.microsoft.com/office/drawing/2014/main" id="{04D2CC02-9A62-48E7-BEF3-376AFDD11249}"/>
              </a:ext>
            </a:extLst>
          </p:cNvPr>
          <p:cNvPicPr>
            <a:picLocks noChangeAspect="1"/>
          </p:cNvPicPr>
          <p:nvPr/>
        </p:nvPicPr>
        <p:blipFill>
          <a:blip r:embed="rId3"/>
          <a:stretch>
            <a:fillRect/>
          </a:stretch>
        </p:blipFill>
        <p:spPr>
          <a:xfrm>
            <a:off x="1371600" y="1125725"/>
            <a:ext cx="6155703" cy="4454530"/>
          </a:xfrm>
          <a:prstGeom prst="rect">
            <a:avLst/>
          </a:prstGeom>
        </p:spPr>
      </p:pic>
    </p:spTree>
    <p:extLst>
      <p:ext uri="{BB962C8B-B14F-4D97-AF65-F5344CB8AC3E}">
        <p14:creationId xmlns:p14="http://schemas.microsoft.com/office/powerpoint/2010/main" val="1785956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5A345-AC84-5343-8C8A-CE67C1DCC953}"/>
              </a:ext>
            </a:extLst>
          </p:cNvPr>
          <p:cNvSpPr txBox="1"/>
          <p:nvPr/>
        </p:nvSpPr>
        <p:spPr>
          <a:xfrm>
            <a:off x="762000" y="838200"/>
            <a:ext cx="7620000" cy="4247317"/>
          </a:xfrm>
          <a:prstGeom prst="rect">
            <a:avLst/>
          </a:prstGeom>
          <a:noFill/>
        </p:spPr>
        <p:txBody>
          <a:bodyPr wrap="square" rtlCol="0">
            <a:spAutoFit/>
          </a:bodyPr>
          <a:lstStyle/>
          <a:p>
            <a:r>
              <a:rPr lang="en-US" dirty="0">
                <a:solidFill>
                  <a:schemeClr val="bg1"/>
                </a:solidFill>
              </a:rPr>
              <a:t>References</a:t>
            </a:r>
          </a:p>
          <a:p>
            <a:endParaRPr lang="en-US" dirty="0">
              <a:solidFill>
                <a:schemeClr val="bg1"/>
              </a:solidFill>
            </a:endParaRPr>
          </a:p>
          <a:p>
            <a:r>
              <a:rPr lang="en-US" dirty="0">
                <a:solidFill>
                  <a:schemeClr val="bg1"/>
                </a:solidFill>
              </a:rPr>
              <a:t>[1] Understanding, modeling and predicting weather and climate extremes: challenges and opportunities </a:t>
            </a:r>
            <a:r>
              <a:rPr lang="en-US" dirty="0" err="1">
                <a:solidFill>
                  <a:schemeClr val="bg1"/>
                </a:solidFill>
              </a:rPr>
              <a:t>janasillmann</a:t>
            </a:r>
            <a:r>
              <a:rPr lang="en-US" dirty="0">
                <a:solidFill>
                  <a:schemeClr val="bg1"/>
                </a:solidFill>
              </a:rPr>
              <a:t> </a:t>
            </a:r>
            <a:r>
              <a:rPr lang="en-US" dirty="0" err="1">
                <a:solidFill>
                  <a:schemeClr val="bg1"/>
                </a:solidFill>
              </a:rPr>
              <a:t>thordis</a:t>
            </a:r>
            <a:r>
              <a:rPr lang="en-US" dirty="0">
                <a:solidFill>
                  <a:schemeClr val="bg1"/>
                </a:solidFill>
              </a:rPr>
              <a:t> </a:t>
            </a:r>
            <a:r>
              <a:rPr lang="en-US" dirty="0" err="1">
                <a:solidFill>
                  <a:schemeClr val="bg1"/>
                </a:solidFill>
              </a:rPr>
              <a:t>thorarinsdottir</a:t>
            </a:r>
            <a:r>
              <a:rPr lang="en-US" dirty="0">
                <a:solidFill>
                  <a:schemeClr val="bg1"/>
                </a:solidFill>
              </a:rPr>
              <a:t> noel </a:t>
            </a:r>
            <a:r>
              <a:rPr lang="en-US" dirty="0" err="1">
                <a:solidFill>
                  <a:schemeClr val="bg1"/>
                </a:solidFill>
              </a:rPr>
              <a:t>keenlyside</a:t>
            </a:r>
            <a:r>
              <a:rPr lang="en-US" dirty="0">
                <a:solidFill>
                  <a:schemeClr val="bg1"/>
                </a:solidFill>
              </a:rPr>
              <a:t> </a:t>
            </a:r>
            <a:r>
              <a:rPr lang="en-US" dirty="0" err="1">
                <a:solidFill>
                  <a:schemeClr val="bg1"/>
                </a:solidFill>
              </a:rPr>
              <a:t>nathalie</a:t>
            </a:r>
            <a:r>
              <a:rPr lang="en-US" dirty="0">
                <a:solidFill>
                  <a:schemeClr val="bg1"/>
                </a:solidFill>
              </a:rPr>
              <a:t> </a:t>
            </a:r>
            <a:r>
              <a:rPr lang="en-US" dirty="0" err="1">
                <a:solidFill>
                  <a:schemeClr val="bg1"/>
                </a:solidFill>
              </a:rPr>
              <a:t>schaller</a:t>
            </a:r>
            <a:r>
              <a:rPr lang="en-US" dirty="0">
                <a:solidFill>
                  <a:schemeClr val="bg1"/>
                </a:solidFill>
              </a:rPr>
              <a:t> </a:t>
            </a:r>
            <a:r>
              <a:rPr lang="en-US" dirty="0" err="1">
                <a:solidFill>
                  <a:schemeClr val="bg1"/>
                </a:solidFill>
              </a:rPr>
              <a:t>lisa</a:t>
            </a:r>
            <a:r>
              <a:rPr lang="en-US" dirty="0">
                <a:solidFill>
                  <a:schemeClr val="bg1"/>
                </a:solidFill>
              </a:rPr>
              <a:t> V. Alexander </a:t>
            </a:r>
            <a:r>
              <a:rPr lang="en-US" dirty="0" err="1">
                <a:solidFill>
                  <a:schemeClr val="bg1"/>
                </a:solidFill>
              </a:rPr>
              <a:t>gabriel</a:t>
            </a:r>
            <a:r>
              <a:rPr lang="en-US" dirty="0">
                <a:solidFill>
                  <a:schemeClr val="bg1"/>
                </a:solidFill>
              </a:rPr>
              <a:t> </a:t>
            </a:r>
            <a:r>
              <a:rPr lang="en-US" dirty="0" err="1">
                <a:solidFill>
                  <a:schemeClr val="bg1"/>
                </a:solidFill>
              </a:rPr>
              <a:t>hegerl</a:t>
            </a:r>
            <a:r>
              <a:rPr lang="en-US" dirty="0">
                <a:solidFill>
                  <a:schemeClr val="bg1"/>
                </a:solidFill>
              </a:rPr>
              <a:t> </a:t>
            </a:r>
            <a:r>
              <a:rPr lang="en-US" dirty="0" err="1">
                <a:solidFill>
                  <a:schemeClr val="bg1"/>
                </a:solidFill>
              </a:rPr>
              <a:t>sonia</a:t>
            </a:r>
            <a:r>
              <a:rPr lang="en-US" dirty="0">
                <a:solidFill>
                  <a:schemeClr val="bg1"/>
                </a:solidFill>
              </a:rPr>
              <a:t> </a:t>
            </a:r>
            <a:r>
              <a:rPr lang="en-US" dirty="0" err="1">
                <a:solidFill>
                  <a:schemeClr val="bg1"/>
                </a:solidFill>
              </a:rPr>
              <a:t>I.Seneviratne</a:t>
            </a:r>
            <a:r>
              <a:rPr lang="en-US" dirty="0">
                <a:solidFill>
                  <a:schemeClr val="bg1"/>
                </a:solidFill>
              </a:rPr>
              <a:t> </a:t>
            </a:r>
            <a:r>
              <a:rPr lang="en-US" dirty="0" err="1">
                <a:solidFill>
                  <a:schemeClr val="bg1"/>
                </a:solidFill>
              </a:rPr>
              <a:t>robert</a:t>
            </a:r>
            <a:r>
              <a:rPr lang="en-US" dirty="0">
                <a:solidFill>
                  <a:schemeClr val="bg1"/>
                </a:solidFill>
              </a:rPr>
              <a:t> </a:t>
            </a:r>
            <a:r>
              <a:rPr lang="en-US" dirty="0" err="1">
                <a:solidFill>
                  <a:schemeClr val="bg1"/>
                </a:solidFill>
              </a:rPr>
              <a:t>vautard</a:t>
            </a:r>
            <a:r>
              <a:rPr lang="en-US" dirty="0">
                <a:solidFill>
                  <a:schemeClr val="bg1"/>
                </a:solidFill>
              </a:rPr>
              <a:t> </a:t>
            </a:r>
            <a:r>
              <a:rPr lang="en-US" dirty="0" err="1">
                <a:solidFill>
                  <a:schemeClr val="bg1"/>
                </a:solidFill>
              </a:rPr>
              <a:t>xuebin</a:t>
            </a:r>
            <a:r>
              <a:rPr lang="en-US" dirty="0">
                <a:solidFill>
                  <a:schemeClr val="bg1"/>
                </a:solidFill>
              </a:rPr>
              <a:t> </a:t>
            </a:r>
            <a:r>
              <a:rPr lang="en-US" dirty="0" err="1">
                <a:solidFill>
                  <a:schemeClr val="bg1"/>
                </a:solidFill>
              </a:rPr>
              <a:t>zhang</a:t>
            </a:r>
            <a:r>
              <a:rPr lang="en-US" dirty="0">
                <a:solidFill>
                  <a:schemeClr val="bg1"/>
                </a:solidFill>
              </a:rPr>
              <a:t> </a:t>
            </a:r>
            <a:r>
              <a:rPr lang="en-US" dirty="0" err="1">
                <a:solidFill>
                  <a:schemeClr val="bg1"/>
                </a:solidFill>
              </a:rPr>
              <a:t>francis</a:t>
            </a:r>
            <a:r>
              <a:rPr lang="en-US" dirty="0">
                <a:solidFill>
                  <a:schemeClr val="bg1"/>
                </a:solidFill>
              </a:rPr>
              <a:t> </a:t>
            </a:r>
            <a:r>
              <a:rPr lang="en-US" dirty="0" err="1">
                <a:solidFill>
                  <a:schemeClr val="bg1"/>
                </a:solidFill>
              </a:rPr>
              <a:t>W.Zwiersi</a:t>
            </a:r>
            <a:r>
              <a:rPr lang="en-US" dirty="0">
                <a:solidFill>
                  <a:schemeClr val="bg1"/>
                </a:solidFill>
              </a:rPr>
              <a:t> </a:t>
            </a:r>
            <a:r>
              <a:rPr lang="en-US" dirty="0">
                <a:solidFill>
                  <a:schemeClr val="bg1"/>
                </a:solidFill>
                <a:hlinkClick r:id="rId2">
                  <a:extLst>
                    <a:ext uri="{A12FA001-AC4F-418D-AE19-62706E023703}">
                      <ahyp:hlinkClr xmlns:ahyp="http://schemas.microsoft.com/office/drawing/2018/hyperlinkcolor" val="tx"/>
                    </a:ext>
                  </a:extLst>
                </a:hlinkClick>
              </a:rPr>
              <a:t>https://www.Sciencedirect.Com/science/article/pii/S2212094717300440</a:t>
            </a:r>
            <a:endParaRPr lang="en-US" dirty="0">
              <a:solidFill>
                <a:schemeClr val="bg1"/>
              </a:solidFill>
            </a:endParaRPr>
          </a:p>
          <a:p>
            <a:endParaRPr lang="en-US" dirty="0">
              <a:solidFill>
                <a:schemeClr val="bg1"/>
              </a:solidFill>
            </a:endParaRPr>
          </a:p>
          <a:p>
            <a:r>
              <a:rPr lang="en-US" dirty="0">
                <a:solidFill>
                  <a:schemeClr val="bg1"/>
                </a:solidFill>
              </a:rPr>
              <a:t>[2] predicting uncertainty in forecasts of weather and climate T N palmer </a:t>
            </a:r>
            <a:r>
              <a:rPr lang="en-US" dirty="0">
                <a:solidFill>
                  <a:schemeClr val="bg1"/>
                </a:solidFill>
                <a:hlinkClick r:id="rId3">
                  <a:extLst>
                    <a:ext uri="{A12FA001-AC4F-418D-AE19-62706E023703}">
                      <ahyp:hlinkClr xmlns:ahyp="http://schemas.microsoft.com/office/drawing/2018/hyperlinkcolor" val="tx"/>
                    </a:ext>
                  </a:extLst>
                </a:hlinkClick>
              </a:rPr>
              <a:t>https://iopscience.Iop.Org/article/10.1088/0034-4885/63/2/201</a:t>
            </a:r>
            <a:endParaRPr lang="en-US" dirty="0">
              <a:solidFill>
                <a:schemeClr val="bg1"/>
              </a:solidFill>
            </a:endParaRPr>
          </a:p>
          <a:p>
            <a:endParaRPr lang="en-US" dirty="0">
              <a:solidFill>
                <a:schemeClr val="bg1"/>
              </a:solidFill>
            </a:endParaRPr>
          </a:p>
          <a:p>
            <a:r>
              <a:rPr lang="en-US" dirty="0">
                <a:solidFill>
                  <a:schemeClr val="bg1"/>
                </a:solidFill>
              </a:rPr>
              <a:t>[3] on the reliability of seasonal climate forecasts A. </a:t>
            </a:r>
            <a:r>
              <a:rPr lang="en-US" dirty="0" err="1">
                <a:solidFill>
                  <a:schemeClr val="bg1"/>
                </a:solidFill>
              </a:rPr>
              <a:t>Weisheimer</a:t>
            </a:r>
            <a:r>
              <a:rPr lang="en-US" dirty="0">
                <a:solidFill>
                  <a:schemeClr val="bg1"/>
                </a:solidFill>
              </a:rPr>
              <a:t> 1,2 and T. N. Palmer 1</a:t>
            </a:r>
          </a:p>
          <a:p>
            <a:endParaRPr lang="en-US" dirty="0">
              <a:solidFill>
                <a:schemeClr val="bg1"/>
              </a:solidFill>
            </a:endParaRPr>
          </a:p>
        </p:txBody>
      </p:sp>
    </p:spTree>
    <p:extLst>
      <p:ext uri="{BB962C8B-B14F-4D97-AF65-F5344CB8AC3E}">
        <p14:creationId xmlns:p14="http://schemas.microsoft.com/office/powerpoint/2010/main" val="88895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0B8C77-DF90-5240-A602-AE0034CAD21C}"/>
              </a:ext>
            </a:extLst>
          </p:cNvPr>
          <p:cNvSpPr txBox="1"/>
          <p:nvPr/>
        </p:nvSpPr>
        <p:spPr>
          <a:xfrm>
            <a:off x="609600" y="2667000"/>
            <a:ext cx="7924800" cy="1815882"/>
          </a:xfrm>
          <a:prstGeom prst="rect">
            <a:avLst/>
          </a:prstGeom>
          <a:noFill/>
        </p:spPr>
        <p:txBody>
          <a:bodyPr wrap="square" rtlCol="0">
            <a:spAutoFit/>
          </a:bodyPr>
          <a:lstStyle/>
          <a:p>
            <a:pPr algn="ctr"/>
            <a:r>
              <a:rPr lang="en-US" sz="2800" b="1" dirty="0">
                <a:solidFill>
                  <a:schemeClr val="bg1"/>
                </a:solidFill>
              </a:rPr>
              <a:t>Title : OnPoint Weather Forecast - Machine Learning Pipeline</a:t>
            </a:r>
          </a:p>
          <a:p>
            <a:endParaRPr lang="en-US" sz="2800" b="1" dirty="0">
              <a:solidFill>
                <a:schemeClr val="bg1"/>
              </a:solidFill>
            </a:endParaRPr>
          </a:p>
          <a:p>
            <a:r>
              <a:rPr lang="en-US" sz="2800" dirty="0">
                <a:solidFill>
                  <a:schemeClr val="bg1"/>
                </a:solidFill>
              </a:rPr>
              <a:t> </a:t>
            </a:r>
          </a:p>
        </p:txBody>
      </p:sp>
    </p:spTree>
    <p:extLst>
      <p:ext uri="{BB962C8B-B14F-4D97-AF65-F5344CB8AC3E}">
        <p14:creationId xmlns:p14="http://schemas.microsoft.com/office/powerpoint/2010/main" val="2128869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A1757E-30BB-6740-A0EB-C142083DD0FD}"/>
              </a:ext>
            </a:extLst>
          </p:cNvPr>
          <p:cNvSpPr txBox="1"/>
          <p:nvPr/>
        </p:nvSpPr>
        <p:spPr>
          <a:xfrm>
            <a:off x="609600" y="609600"/>
            <a:ext cx="8077200" cy="4401205"/>
          </a:xfrm>
          <a:prstGeom prst="rect">
            <a:avLst/>
          </a:prstGeom>
          <a:noFill/>
        </p:spPr>
        <p:txBody>
          <a:bodyPr wrap="square" rtlCol="0">
            <a:spAutoFit/>
          </a:bodyPr>
          <a:lstStyle/>
          <a:p>
            <a:r>
              <a:rPr lang="en-US" sz="2000" dirty="0">
                <a:solidFill>
                  <a:schemeClr val="bg1"/>
                </a:solidFill>
              </a:rPr>
              <a:t>About the Dataset:</a:t>
            </a:r>
          </a:p>
          <a:p>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OnPoint Weather is a global weather dataset for business available for any </a:t>
            </a:r>
            <a:r>
              <a:rPr lang="en-US" sz="2000" dirty="0" err="1">
                <a:solidFill>
                  <a:schemeClr val="bg1"/>
                </a:solidFill>
              </a:rPr>
              <a:t>latitutde</a:t>
            </a:r>
            <a:r>
              <a:rPr lang="en-US" sz="2000" dirty="0">
                <a:solidFill>
                  <a:schemeClr val="bg1"/>
                </a:solidFill>
              </a:rPr>
              <a:t>/longitude point and geographic area such as ZIP codes. </a:t>
            </a:r>
          </a:p>
          <a:p>
            <a:pPr marL="285750" indent="-285750">
              <a:buFont typeface="Arial" panose="020B0604020202020204" pitchFamily="34" charset="0"/>
              <a:buChar char="•"/>
            </a:pPr>
            <a:r>
              <a:rPr lang="en-US" sz="2000" dirty="0">
                <a:solidFill>
                  <a:schemeClr val="bg1"/>
                </a:solidFill>
              </a:rPr>
              <a:t>OnPoint Weather provides a continuum of hourly and daily weather from the year 2000 to current time and a forward forecast of 45 days. </a:t>
            </a:r>
          </a:p>
          <a:p>
            <a:pPr marL="285750" indent="-285750">
              <a:buFont typeface="Arial" panose="020B0604020202020204" pitchFamily="34" charset="0"/>
              <a:buChar char="•"/>
            </a:pPr>
            <a:r>
              <a:rPr lang="en-US" sz="2000" dirty="0">
                <a:solidFill>
                  <a:schemeClr val="bg1"/>
                </a:solidFill>
              </a:rPr>
              <a:t>Weather has a significant impact on businesses and accounts for hundreds of billions in lost revenue annually. </a:t>
            </a:r>
          </a:p>
          <a:p>
            <a:pPr marL="285750" indent="-285750">
              <a:buFont typeface="Arial" panose="020B0604020202020204" pitchFamily="34" charset="0"/>
              <a:buChar char="•"/>
            </a:pPr>
            <a:r>
              <a:rPr lang="en-US" sz="2000" dirty="0">
                <a:solidFill>
                  <a:schemeClr val="bg1"/>
                </a:solidFill>
              </a:rPr>
              <a:t>OnPoint Weather allows businesses to quantify weather impacts and develop strategies to optimize for weather to improve business performance. </a:t>
            </a:r>
          </a:p>
          <a:p>
            <a:pPr marL="285750" indent="-285750">
              <a:buFont typeface="Arial" panose="020B0604020202020204" pitchFamily="34" charset="0"/>
              <a:buChar char="•"/>
            </a:pPr>
            <a:r>
              <a:rPr lang="en-US" sz="2000" dirty="0">
                <a:solidFill>
                  <a:schemeClr val="bg1"/>
                </a:solidFill>
              </a:rPr>
              <a:t>The Dataset can be found at https://</a:t>
            </a:r>
            <a:r>
              <a:rPr lang="en-US" sz="2000" dirty="0" err="1">
                <a:solidFill>
                  <a:schemeClr val="bg1"/>
                </a:solidFill>
              </a:rPr>
              <a:t>console.cloud.google.com</a:t>
            </a:r>
            <a:r>
              <a:rPr lang="en-US" sz="2000" dirty="0">
                <a:solidFill>
                  <a:schemeClr val="bg1"/>
                </a:solidFill>
              </a:rPr>
              <a:t>/marketplace/details/</a:t>
            </a:r>
            <a:r>
              <a:rPr lang="en-US" sz="2000" dirty="0" err="1">
                <a:solidFill>
                  <a:schemeClr val="bg1"/>
                </a:solidFill>
              </a:rPr>
              <a:t>weathersource</a:t>
            </a:r>
            <a:r>
              <a:rPr lang="en-US" sz="2000" dirty="0">
                <a:solidFill>
                  <a:schemeClr val="bg1"/>
                </a:solidFill>
              </a:rPr>
              <a:t>-com/weather-forecast</a:t>
            </a:r>
          </a:p>
        </p:txBody>
      </p:sp>
    </p:spTree>
    <p:extLst>
      <p:ext uri="{BB962C8B-B14F-4D97-AF65-F5344CB8AC3E}">
        <p14:creationId xmlns:p14="http://schemas.microsoft.com/office/powerpoint/2010/main" val="2144682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EE0AD3-3FB5-4F4A-8A58-2D5017FFF128}"/>
              </a:ext>
            </a:extLst>
          </p:cNvPr>
          <p:cNvSpPr txBox="1"/>
          <p:nvPr/>
        </p:nvSpPr>
        <p:spPr>
          <a:xfrm>
            <a:off x="609600" y="533400"/>
            <a:ext cx="8001000" cy="2862322"/>
          </a:xfrm>
          <a:prstGeom prst="rect">
            <a:avLst/>
          </a:prstGeom>
          <a:noFill/>
        </p:spPr>
        <p:txBody>
          <a:bodyPr wrap="square" rtlCol="0">
            <a:spAutoFit/>
          </a:bodyPr>
          <a:lstStyle/>
          <a:p>
            <a:r>
              <a:rPr lang="en-US" sz="2000" dirty="0">
                <a:solidFill>
                  <a:schemeClr val="bg1"/>
                </a:solidFill>
              </a:rPr>
              <a:t>Motive:</a:t>
            </a:r>
          </a:p>
          <a:p>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OnPoint Climatology provides hourly and daily weather statistics which can be used to determine ‘departures from normal’.</a:t>
            </a:r>
          </a:p>
          <a:p>
            <a:pPr marL="342900" indent="-342900">
              <a:buFont typeface="Arial" panose="020B0604020202020204" pitchFamily="34" charset="0"/>
              <a:buChar char="•"/>
            </a:pPr>
            <a:r>
              <a:rPr lang="en-US" sz="2000" dirty="0">
                <a:solidFill>
                  <a:schemeClr val="bg1"/>
                </a:solidFill>
              </a:rPr>
              <a:t>To provide climatological guidance of expected weather for any location at any point in time. </a:t>
            </a:r>
          </a:p>
          <a:p>
            <a:pPr marL="342900" indent="-342900">
              <a:buFont typeface="Arial" panose="020B0604020202020204" pitchFamily="34" charset="0"/>
              <a:buChar char="•"/>
            </a:pPr>
            <a:r>
              <a:rPr lang="en-US" sz="2000" dirty="0">
                <a:solidFill>
                  <a:schemeClr val="bg1"/>
                </a:solidFill>
              </a:rPr>
              <a:t>The group is trying to learn the underlying cause behind why weather forecasts go wrong and gain a logistical insight about how weather forecasting companies undergo billions of dollars in loss every year.</a:t>
            </a:r>
          </a:p>
        </p:txBody>
      </p:sp>
    </p:spTree>
    <p:extLst>
      <p:ext uri="{BB962C8B-B14F-4D97-AF65-F5344CB8AC3E}">
        <p14:creationId xmlns:p14="http://schemas.microsoft.com/office/powerpoint/2010/main" val="295655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F68DE4-8209-2F42-B374-DCB70BAA9CAB}"/>
              </a:ext>
            </a:extLst>
          </p:cNvPr>
          <p:cNvSpPr txBox="1"/>
          <p:nvPr/>
        </p:nvSpPr>
        <p:spPr>
          <a:xfrm>
            <a:off x="533400" y="457200"/>
            <a:ext cx="7696200" cy="2800767"/>
          </a:xfrm>
          <a:prstGeom prst="rect">
            <a:avLst/>
          </a:prstGeom>
          <a:noFill/>
        </p:spPr>
        <p:txBody>
          <a:bodyPr wrap="square" rtlCol="0">
            <a:spAutoFit/>
          </a:bodyPr>
          <a:lstStyle/>
          <a:p>
            <a:r>
              <a:rPr lang="en-US" dirty="0">
                <a:solidFill>
                  <a:schemeClr val="bg1"/>
                </a:solidFill>
              </a:rPr>
              <a:t>Target Audience:</a:t>
            </a:r>
          </a:p>
          <a:p>
            <a:endParaRPr lang="en-US" dirty="0">
              <a:solidFill>
                <a:schemeClr val="bg1"/>
              </a:solidFill>
            </a:endParaRPr>
          </a:p>
          <a:p>
            <a:pPr marL="285750" indent="-285750">
              <a:buFont typeface="Arial" panose="020B0604020202020204" pitchFamily="34" charset="0"/>
              <a:buChar char="•"/>
            </a:pPr>
            <a:r>
              <a:rPr lang="en-US" sz="2000" dirty="0">
                <a:solidFill>
                  <a:schemeClr val="bg1"/>
                </a:solidFill>
              </a:rPr>
              <a:t>Although this project will be primarily focused on analysis/research on the data, it will try to shed some light on the margin of error in weather forecast and the suggested correction measures. </a:t>
            </a:r>
          </a:p>
          <a:p>
            <a:pPr marL="285750" indent="-285750">
              <a:buFont typeface="Arial" panose="020B0604020202020204" pitchFamily="34" charset="0"/>
              <a:buChar char="•"/>
            </a:pPr>
            <a:r>
              <a:rPr lang="en-US" sz="2000" dirty="0">
                <a:solidFill>
                  <a:schemeClr val="bg1"/>
                </a:solidFill>
              </a:rPr>
              <a:t>We will use statistics within the dataset to determine the causality in weather forecast errors. </a:t>
            </a:r>
          </a:p>
          <a:p>
            <a:pPr marL="285750" indent="-285750">
              <a:buFont typeface="Arial" panose="020B0604020202020204" pitchFamily="34" charset="0"/>
              <a:buChar char="•"/>
            </a:pPr>
            <a:r>
              <a:rPr lang="en-US" sz="2000" dirty="0">
                <a:solidFill>
                  <a:schemeClr val="bg1"/>
                </a:solidFill>
              </a:rPr>
              <a:t>In other words, anyone with an interest in weather forecasts will serve as our target audience.</a:t>
            </a:r>
          </a:p>
        </p:txBody>
      </p:sp>
    </p:spTree>
    <p:extLst>
      <p:ext uri="{BB962C8B-B14F-4D97-AF65-F5344CB8AC3E}">
        <p14:creationId xmlns:p14="http://schemas.microsoft.com/office/powerpoint/2010/main" val="3428147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89D829-92DA-4049-99EE-3CF2E53D9AD4}"/>
              </a:ext>
            </a:extLst>
          </p:cNvPr>
          <p:cNvSpPr txBox="1"/>
          <p:nvPr/>
        </p:nvSpPr>
        <p:spPr>
          <a:xfrm>
            <a:off x="1600200" y="2057400"/>
            <a:ext cx="5478103" cy="2246769"/>
          </a:xfrm>
          <a:prstGeom prst="rect">
            <a:avLst/>
          </a:prstGeom>
          <a:noFill/>
        </p:spPr>
        <p:txBody>
          <a:bodyPr wrap="none" rtlCol="0">
            <a:spAutoFit/>
          </a:bodyPr>
          <a:lstStyle/>
          <a:p>
            <a:pPr marL="342900" indent="-342900">
              <a:buFont typeface="Arial" panose="020B0604020202020204" pitchFamily="34" charset="0"/>
              <a:buChar char="•"/>
            </a:pPr>
            <a:r>
              <a:rPr lang="en-US" sz="2000" b="1" dirty="0">
                <a:solidFill>
                  <a:schemeClr val="bg1"/>
                </a:solidFill>
              </a:rPr>
              <a:t>DOMAIN: Analysis/Forecasting/Optimization</a:t>
            </a:r>
          </a:p>
          <a:p>
            <a:endParaRPr lang="en-US" sz="2000" dirty="0">
              <a:solidFill>
                <a:schemeClr val="bg1"/>
              </a:solidFill>
            </a:endParaRPr>
          </a:p>
          <a:p>
            <a:endParaRPr lang="en-US" sz="2000" dirty="0">
              <a:solidFill>
                <a:schemeClr val="bg1"/>
              </a:solidFill>
            </a:endParaRPr>
          </a:p>
          <a:p>
            <a:pPr marL="342900" indent="-342900">
              <a:buFont typeface="Arial" panose="020B0604020202020204" pitchFamily="34" charset="0"/>
              <a:buChar char="•"/>
            </a:pPr>
            <a:r>
              <a:rPr lang="en-US" sz="2000" b="1" dirty="0">
                <a:solidFill>
                  <a:schemeClr val="bg1"/>
                </a:solidFill>
              </a:rPr>
              <a:t>Analysis Tool: </a:t>
            </a:r>
            <a:r>
              <a:rPr lang="en-US" sz="2000" b="1" dirty="0" err="1">
                <a:solidFill>
                  <a:schemeClr val="bg1"/>
                </a:solidFill>
              </a:rPr>
              <a:t>BigQuery</a:t>
            </a:r>
            <a:endParaRPr lang="en-US" sz="2000" b="1" dirty="0">
              <a:solidFill>
                <a:schemeClr val="bg1"/>
              </a:solidFill>
            </a:endParaRPr>
          </a:p>
          <a:p>
            <a:pPr marL="800100" lvl="1" indent="-342900">
              <a:buFont typeface="Courier New" panose="02070309020205020404" pitchFamily="49" charset="0"/>
              <a:buChar char="o"/>
            </a:pPr>
            <a:r>
              <a:rPr lang="en-US" sz="2000" dirty="0">
                <a:solidFill>
                  <a:schemeClr val="bg1"/>
                </a:solidFill>
              </a:rPr>
              <a:t>Details about </a:t>
            </a:r>
            <a:r>
              <a:rPr lang="en-US" sz="2000" dirty="0" err="1">
                <a:solidFill>
                  <a:schemeClr val="bg1"/>
                </a:solidFill>
              </a:rPr>
              <a:t>BigQuery</a:t>
            </a:r>
            <a:r>
              <a:rPr lang="en-US" sz="2000" dirty="0">
                <a:solidFill>
                  <a:schemeClr val="bg1"/>
                </a:solidFill>
              </a:rPr>
              <a:t> can be found here –</a:t>
            </a:r>
          </a:p>
          <a:p>
            <a:pPr lvl="1"/>
            <a:r>
              <a:rPr lang="en-US" sz="2000" dirty="0">
                <a:solidFill>
                  <a:schemeClr val="bg1"/>
                </a:solidFill>
              </a:rPr>
              <a:t>  	 </a:t>
            </a:r>
            <a:r>
              <a:rPr lang="en-US" sz="2000" dirty="0">
                <a:solidFill>
                  <a:schemeClr val="bg1"/>
                </a:solidFill>
                <a:hlinkClick r:id="rId2">
                  <a:extLst>
                    <a:ext uri="{A12FA001-AC4F-418D-AE19-62706E023703}">
                      <ahyp:hlinkClr xmlns:ahyp="http://schemas.microsoft.com/office/drawing/2018/hyperlinkcolor" val="tx"/>
                    </a:ext>
                  </a:extLst>
                </a:hlinkClick>
              </a:rPr>
              <a:t>https://cloud.google.com/bigquery</a:t>
            </a:r>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2331804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689950-7BDC-B746-A513-EA5B349F4900}"/>
              </a:ext>
            </a:extLst>
          </p:cNvPr>
          <p:cNvSpPr txBox="1"/>
          <p:nvPr/>
        </p:nvSpPr>
        <p:spPr>
          <a:xfrm>
            <a:off x="457200" y="533400"/>
            <a:ext cx="8229600" cy="4401205"/>
          </a:xfrm>
          <a:prstGeom prst="rect">
            <a:avLst/>
          </a:prstGeom>
          <a:noFill/>
        </p:spPr>
        <p:txBody>
          <a:bodyPr wrap="square" rtlCol="0">
            <a:spAutoFit/>
          </a:bodyPr>
          <a:lstStyle/>
          <a:p>
            <a:r>
              <a:rPr lang="en-US" sz="2000" dirty="0">
                <a:solidFill>
                  <a:schemeClr val="bg1"/>
                </a:solidFill>
              </a:rPr>
              <a:t>Data preprocessing: </a:t>
            </a:r>
          </a:p>
          <a:p>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We are using Weather Source's OnPoint Climatology Data, which is essentially the statistics of weather over time. </a:t>
            </a:r>
          </a:p>
          <a:p>
            <a:pPr marL="285750" indent="-285750">
              <a:buFont typeface="Arial" panose="020B0604020202020204" pitchFamily="34" charset="0"/>
              <a:buChar char="•"/>
            </a:pPr>
            <a:r>
              <a:rPr lang="en-US" sz="2000" dirty="0">
                <a:solidFill>
                  <a:schemeClr val="bg1"/>
                </a:solidFill>
              </a:rPr>
              <a:t>Climatology data can be useful in two ways - It allows users to compare weather to what should be ‘normal’ weather for a place and time. </a:t>
            </a:r>
          </a:p>
          <a:p>
            <a:pPr marL="285750" indent="-285750">
              <a:buFont typeface="Arial" panose="020B0604020202020204" pitchFamily="34" charset="0"/>
              <a:buChar char="•"/>
            </a:pPr>
            <a:r>
              <a:rPr lang="en-US" sz="2000" dirty="0">
                <a:solidFill>
                  <a:schemeClr val="bg1"/>
                </a:solidFill>
              </a:rPr>
              <a:t>This allows for finding 'Anomalies' in the weather, that is, whether parameters like Temperature, Humidity, Air Pressure </a:t>
            </a:r>
            <a:r>
              <a:rPr lang="en-US" sz="2000" dirty="0" err="1">
                <a:solidFill>
                  <a:schemeClr val="bg1"/>
                </a:solidFill>
              </a:rPr>
              <a:t>etc</a:t>
            </a:r>
            <a:r>
              <a:rPr lang="en-US" sz="2000" dirty="0">
                <a:solidFill>
                  <a:schemeClr val="bg1"/>
                </a:solidFill>
              </a:rPr>
              <a:t> are 'Departing from Normal’ . </a:t>
            </a:r>
          </a:p>
          <a:p>
            <a:pPr marL="285750" indent="-285750">
              <a:buFont typeface="Arial" panose="020B0604020202020204" pitchFamily="34" charset="0"/>
              <a:buChar char="•"/>
            </a:pPr>
            <a:r>
              <a:rPr lang="en-US" sz="2000" dirty="0">
                <a:solidFill>
                  <a:schemeClr val="bg1"/>
                </a:solidFill>
              </a:rPr>
              <a:t>Often it’s the departure from normal that has the biggest influence on consumers and the greater the departure from normal the greater it's effect on customers and consequently, the Business. </a:t>
            </a:r>
          </a:p>
          <a:p>
            <a:pPr marL="285750" indent="-285750">
              <a:buFont typeface="Arial" panose="020B0604020202020204" pitchFamily="34" charset="0"/>
              <a:buChar char="•"/>
            </a:pPr>
            <a:r>
              <a:rPr lang="en-US" sz="2000" dirty="0">
                <a:solidFill>
                  <a:schemeClr val="bg1"/>
                </a:solidFill>
              </a:rPr>
              <a:t>For this Project, we are considering United States climatology data for Hourly and Daily weather statistics. Data Columns:</a:t>
            </a:r>
          </a:p>
        </p:txBody>
      </p:sp>
    </p:spTree>
    <p:extLst>
      <p:ext uri="{BB962C8B-B14F-4D97-AF65-F5344CB8AC3E}">
        <p14:creationId xmlns:p14="http://schemas.microsoft.com/office/powerpoint/2010/main" val="54240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D57F04-0AAC-AB4B-AA58-46879B6D47B4}"/>
              </a:ext>
            </a:extLst>
          </p:cNvPr>
          <p:cNvSpPr txBox="1"/>
          <p:nvPr/>
        </p:nvSpPr>
        <p:spPr>
          <a:xfrm>
            <a:off x="533400" y="609600"/>
            <a:ext cx="8153400" cy="4093428"/>
          </a:xfrm>
          <a:prstGeom prst="rect">
            <a:avLst/>
          </a:prstGeom>
          <a:noFill/>
        </p:spPr>
        <p:txBody>
          <a:bodyPr wrap="square" rtlCol="0">
            <a:spAutoFit/>
          </a:bodyPr>
          <a:lstStyle/>
          <a:p>
            <a:r>
              <a:rPr lang="en-US" sz="2000" dirty="0">
                <a:solidFill>
                  <a:schemeClr val="bg1"/>
                </a:solidFill>
              </a:rPr>
              <a:t>Plan of action:</a:t>
            </a:r>
          </a:p>
          <a:p>
            <a:endParaRPr lang="en-US" sz="2000" b="1" dirty="0">
              <a:solidFill>
                <a:schemeClr val="bg1"/>
              </a:solidFill>
            </a:endParaRPr>
          </a:p>
          <a:p>
            <a:pPr marL="342900" indent="-342900">
              <a:buFont typeface="Arial" panose="020B0604020202020204" pitchFamily="34" charset="0"/>
              <a:buChar char="•"/>
            </a:pPr>
            <a:r>
              <a:rPr lang="en-US" sz="2000" dirty="0">
                <a:solidFill>
                  <a:schemeClr val="bg1"/>
                </a:solidFill>
              </a:rPr>
              <a:t>As we can see in our analysis that the average anomalies in temperature changes are quite significant. Using this metric, we should be able to estimate the rate of error in our actual weather predictions. </a:t>
            </a:r>
          </a:p>
          <a:p>
            <a:pPr marL="342900" indent="-342900">
              <a:buFont typeface="Arial" panose="020B0604020202020204" pitchFamily="34" charset="0"/>
              <a:buChar char="•"/>
            </a:pPr>
            <a:r>
              <a:rPr lang="en-US" sz="2000" dirty="0">
                <a:solidFill>
                  <a:schemeClr val="bg1"/>
                </a:solidFill>
              </a:rPr>
              <a:t>We can optimize our predictions using these columns by using some optimization techniques. We are currently planning on using ARIMA (Auto Regressive Integrated Moving Average) based on our time series data to correct our predictions.</a:t>
            </a:r>
          </a:p>
          <a:p>
            <a:pPr marL="342900" indent="-342900">
              <a:buFont typeface="Arial" panose="020B0604020202020204" pitchFamily="34" charset="0"/>
              <a:buChar char="•"/>
            </a:pPr>
            <a:r>
              <a:rPr lang="en-US" sz="2000" dirty="0">
                <a:solidFill>
                  <a:schemeClr val="bg1"/>
                </a:solidFill>
              </a:rPr>
              <a:t>After this, we will ingest this data into GCP for querying and EDA. </a:t>
            </a:r>
          </a:p>
          <a:p>
            <a:pPr marL="342900" indent="-342900">
              <a:buFont typeface="Arial" panose="020B0604020202020204" pitchFamily="34" charset="0"/>
              <a:buChar char="•"/>
            </a:pPr>
            <a:r>
              <a:rPr lang="en-US" sz="2000" dirty="0">
                <a:solidFill>
                  <a:schemeClr val="bg1"/>
                </a:solidFill>
              </a:rPr>
              <a:t>An alternative to ARIMA would be using Google Cloud Auto ML to train, predict, deploy and serve the model using their REST API.</a:t>
            </a:r>
          </a:p>
          <a:p>
            <a:endParaRPr lang="en-US" sz="2000" dirty="0">
              <a:solidFill>
                <a:schemeClr val="bg1"/>
              </a:solidFill>
            </a:endParaRPr>
          </a:p>
        </p:txBody>
      </p:sp>
    </p:spTree>
    <p:extLst>
      <p:ext uri="{BB962C8B-B14F-4D97-AF65-F5344CB8AC3E}">
        <p14:creationId xmlns:p14="http://schemas.microsoft.com/office/powerpoint/2010/main" val="5735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FFA396-E2A2-064B-A706-AD1B75BD2C87}"/>
              </a:ext>
            </a:extLst>
          </p:cNvPr>
          <p:cNvSpPr txBox="1"/>
          <p:nvPr/>
        </p:nvSpPr>
        <p:spPr>
          <a:xfrm>
            <a:off x="609600" y="1447800"/>
            <a:ext cx="7924800" cy="2339102"/>
          </a:xfrm>
          <a:prstGeom prst="rect">
            <a:avLst/>
          </a:prstGeom>
          <a:noFill/>
        </p:spPr>
        <p:txBody>
          <a:bodyPr wrap="square" rtlCol="0">
            <a:spAutoFit/>
          </a:bodyPr>
          <a:lstStyle/>
          <a:p>
            <a:r>
              <a:rPr lang="en-US" dirty="0">
                <a:solidFill>
                  <a:schemeClr val="bg1"/>
                </a:solidFill>
              </a:rPr>
              <a:t>Research question?</a:t>
            </a:r>
          </a:p>
          <a:p>
            <a:endParaRPr lang="en-US" sz="2000" dirty="0">
              <a:solidFill>
                <a:schemeClr val="bg1"/>
              </a:solidFill>
            </a:endParaRPr>
          </a:p>
          <a:p>
            <a:pPr marL="285750" indent="-285750">
              <a:buFont typeface="Arial" panose="020B0604020202020204" pitchFamily="34" charset="0"/>
              <a:buChar char="•"/>
            </a:pPr>
            <a:r>
              <a:rPr lang="en-US" dirty="0">
                <a:solidFill>
                  <a:schemeClr val="bg1"/>
                </a:solidFill>
              </a:rPr>
              <a:t>What patterns can we observe in weather forecast errors which we can analyze and debug?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Optimizing these predictions by avoiding such errors in data can possibly save weather forecast companies billions of dollars in revenue.</a:t>
            </a:r>
          </a:p>
          <a:p>
            <a:endParaRPr lang="en-US" dirty="0">
              <a:solidFill>
                <a:schemeClr val="bg1"/>
              </a:solidFill>
            </a:endParaRPr>
          </a:p>
        </p:txBody>
      </p:sp>
    </p:spTree>
    <p:extLst>
      <p:ext uri="{BB962C8B-B14F-4D97-AF65-F5344CB8AC3E}">
        <p14:creationId xmlns:p14="http://schemas.microsoft.com/office/powerpoint/2010/main" val="338399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1060</Words>
  <Application>Microsoft Office PowerPoint</Application>
  <PresentationFormat>On-screen Show (4:3)</PresentationFormat>
  <Paragraphs>75</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Utopia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Bokil, Swapnil</dc:creator>
  <cp:lastModifiedBy>Mihir Vadeyar</cp:lastModifiedBy>
  <cp:revision>8</cp:revision>
  <dcterms:created xsi:type="dcterms:W3CDTF">2019-11-19T20:16:39Z</dcterms:created>
  <dcterms:modified xsi:type="dcterms:W3CDTF">2020-05-05T21:54:33Z</dcterms:modified>
</cp:coreProperties>
</file>