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 varScale="1">
        <p:scale>
          <a:sx n="83" d="100"/>
          <a:sy n="83" d="100"/>
        </p:scale>
        <p:origin x="8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ee6e9bb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8ee6e9bb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8ee6e9bb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8ee6e9bb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ee6e9bb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ee6e9bb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ee6e9bb5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ee6e9bb5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ee6e9bb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ee6e9bb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ee6e9bb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ee6e9bb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8ee6e9bb5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8ee6e9bb5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ee6e9bb5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8ee6e9bb5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8ee6e9bb5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8ee6e9bb5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ee6e9bb5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ee6e9bb5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File System using FUSE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Gautam Worah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Pardhakeshwar Pacha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Tapas Mallick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3832-DC3D-4117-BCDD-E3616648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50961-B023-480C-AA44-004DC3558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buSzPts val="1800"/>
            </a:pPr>
            <a:r>
              <a:rPr lang="en-US" sz="1800" dirty="0"/>
              <a:t>Ensuring fast data storage and retrieval</a:t>
            </a:r>
          </a:p>
          <a:p>
            <a:pPr lvl="0" indent="-342900">
              <a:buSzPts val="1800"/>
            </a:pPr>
            <a:r>
              <a:rPr lang="en-US" sz="1800" dirty="0"/>
              <a:t>Replicating the file in the client directory from the data server using GRPC and FUSE in case it is deleted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3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&amp; Description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Problem Statement: To create a distributed and reliable FUSE backed file system that supports File based I/O.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Description: FUSE provides a very effective abstraction over kernel-level file handling. We use this feature to our advantage to build a distributed file system that utilizes FUSE to perform system calls and file operations.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data servers store files and communication between all components is implemented using GRPC protocol 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To build a distributed file system that provides features such as data replication, network and </a:t>
            </a:r>
            <a:r>
              <a:rPr lang="en-US" sz="1800" dirty="0"/>
              <a:t>fault tolerance, </a:t>
            </a:r>
            <a:r>
              <a:rPr lang="en" sz="1800" dirty="0"/>
              <a:t>location transparency, data integrity,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 system should provide coverage against network partition and failure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 file should be replicated in the client from the data server in case it is deleted or corrupted 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Description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system consists a data pipeline: Client -&gt; Staging Server -&gt; Data Server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client send data storage or retrieval requests to the staging server that in turn sends it to  one of the data server.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file is replicated across 3 data servers to ensure protection against corruption and disaster.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 Level Architecture Diagram</a:t>
            </a:r>
            <a:endParaRPr dirty="0"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850" y="1497550"/>
            <a:ext cx="676825" cy="6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6455025" y="1359325"/>
            <a:ext cx="1707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276750" y="1497550"/>
            <a:ext cx="1463350" cy="954600"/>
          </a:xfrm>
          <a:prstGeom prst="flowChart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543800" y="1497538"/>
            <a:ext cx="126300" cy="79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975" y="2651825"/>
            <a:ext cx="1463350" cy="97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6750" y="3756775"/>
            <a:ext cx="1463350" cy="97321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2896975" y="2297850"/>
            <a:ext cx="297000" cy="15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FUSE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2956375" y="2421575"/>
            <a:ext cx="170700" cy="79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6573450" y="1164900"/>
            <a:ext cx="1017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Client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6573450" y="2373213"/>
            <a:ext cx="1017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Client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6573463" y="3503350"/>
            <a:ext cx="1017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Client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1998150" y="2009925"/>
            <a:ext cx="9804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Server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2050150" y="2651825"/>
            <a:ext cx="6768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VFS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2050150" y="2726125"/>
            <a:ext cx="445800" cy="24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 rot="10800000" flipH="1">
            <a:off x="2614700" y="2790768"/>
            <a:ext cx="267300" cy="126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1961025" y="2354700"/>
            <a:ext cx="1233000" cy="90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/>
          <p:cNvCxnSpPr>
            <a:stCxn id="155" idx="1"/>
            <a:endCxn id="168" idx="3"/>
          </p:cNvCxnSpPr>
          <p:nvPr/>
        </p:nvCxnSpPr>
        <p:spPr>
          <a:xfrm flipH="1">
            <a:off x="3193950" y="1974850"/>
            <a:ext cx="3082800" cy="8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17"/>
          <p:cNvSpPr txBox="1"/>
          <p:nvPr/>
        </p:nvSpPr>
        <p:spPr>
          <a:xfrm>
            <a:off x="4078025" y="2094625"/>
            <a:ext cx="7578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GRPC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719650" y="1634200"/>
            <a:ext cx="4011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7"/>
          <p:cNvCxnSpPr>
            <a:stCxn id="157" idx="1"/>
            <a:endCxn id="168" idx="3"/>
          </p:cNvCxnSpPr>
          <p:nvPr/>
        </p:nvCxnSpPr>
        <p:spPr>
          <a:xfrm rot="10800000">
            <a:off x="3194175" y="2807824"/>
            <a:ext cx="3067800" cy="3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7"/>
          <p:cNvCxnSpPr>
            <a:stCxn id="158" idx="1"/>
          </p:cNvCxnSpPr>
          <p:nvPr/>
        </p:nvCxnSpPr>
        <p:spPr>
          <a:xfrm rot="10800000">
            <a:off x="3160650" y="2807880"/>
            <a:ext cx="3116100" cy="14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17"/>
          <p:cNvSpPr txBox="1"/>
          <p:nvPr/>
        </p:nvSpPr>
        <p:spPr>
          <a:xfrm>
            <a:off x="4768850" y="3301450"/>
            <a:ext cx="6165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GRPC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4702000" y="2651825"/>
            <a:ext cx="579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GRPC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5868225" y="2752025"/>
            <a:ext cx="2970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5816175" y="3756775"/>
            <a:ext cx="4011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17"/>
          <p:cNvCxnSpPr>
            <a:stCxn id="168" idx="3"/>
            <a:endCxn id="168" idx="3"/>
          </p:cNvCxnSpPr>
          <p:nvPr/>
        </p:nvCxnSpPr>
        <p:spPr>
          <a:xfrm>
            <a:off x="3194025" y="28078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3223800" y="2971250"/>
            <a:ext cx="3008400" cy="141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17"/>
          <p:cNvSpPr txBox="1"/>
          <p:nvPr/>
        </p:nvSpPr>
        <p:spPr>
          <a:xfrm>
            <a:off x="3781025" y="3637150"/>
            <a:ext cx="1054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Replication of file in case file is corrupted in the 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Detailed Architecture Diagram</a:t>
            </a:r>
            <a:endParaRPr dirty="0"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476" y="1589625"/>
            <a:ext cx="9804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525" y="3131875"/>
            <a:ext cx="9804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575" y="2225850"/>
            <a:ext cx="1142575" cy="12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250" y="1410350"/>
            <a:ext cx="734275" cy="8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250" y="2434375"/>
            <a:ext cx="734275" cy="8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250" y="3547525"/>
            <a:ext cx="734275" cy="8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8900" y="1100263"/>
            <a:ext cx="445275" cy="4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8900" y="2217688"/>
            <a:ext cx="445275" cy="4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8900" y="3335113"/>
            <a:ext cx="445275" cy="4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 txBox="1"/>
          <p:nvPr/>
        </p:nvSpPr>
        <p:spPr>
          <a:xfrm>
            <a:off x="3938525" y="1919821"/>
            <a:ext cx="1307203" cy="4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Staging Server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6805250" y="4295450"/>
            <a:ext cx="10461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Data Server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6685437" y="1094411"/>
            <a:ext cx="10461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Data Server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6682188" y="3155950"/>
            <a:ext cx="980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Data Server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1463825" y="2569475"/>
            <a:ext cx="6087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523325" y="4086475"/>
            <a:ext cx="60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 rot="20299297">
            <a:off x="5387642" y="1798268"/>
            <a:ext cx="683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GRPC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 rot="1078605">
            <a:off x="5543525" y="3432850"/>
            <a:ext cx="683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GRPC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150" y="1550588"/>
            <a:ext cx="526875" cy="5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575" y="3131863"/>
            <a:ext cx="526875" cy="5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/>
        </p:nvSpPr>
        <p:spPr>
          <a:xfrm rot="1086442">
            <a:off x="2868963" y="1974050"/>
            <a:ext cx="646208" cy="1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GRPC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4736" y="1620624"/>
            <a:ext cx="204904" cy="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6198" y="3014016"/>
            <a:ext cx="204904" cy="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7422" y="3246999"/>
            <a:ext cx="204904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8"/>
          <p:cNvSpPr txBox="1"/>
          <p:nvPr/>
        </p:nvSpPr>
        <p:spPr>
          <a:xfrm rot="-899705">
            <a:off x="2873096" y="3234426"/>
            <a:ext cx="608728" cy="32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GRPC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216;p18">
            <a:extLst>
              <a:ext uri="{FF2B5EF4-FFF2-40B4-BE49-F238E27FC236}">
                <a16:creationId xmlns:a16="http://schemas.microsoft.com/office/drawing/2014/main" id="{6E6E280E-613D-354F-A729-0E69CC0AD38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7994" y="2634349"/>
            <a:ext cx="204904" cy="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216;p18">
            <a:extLst>
              <a:ext uri="{FF2B5EF4-FFF2-40B4-BE49-F238E27FC236}">
                <a16:creationId xmlns:a16="http://schemas.microsoft.com/office/drawing/2014/main" id="{A67EE75A-C885-BF49-B72D-868565CF8DC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8316" y="2674783"/>
            <a:ext cx="204904" cy="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216;p18">
            <a:extLst>
              <a:ext uri="{FF2B5EF4-FFF2-40B4-BE49-F238E27FC236}">
                <a16:creationId xmlns:a16="http://schemas.microsoft.com/office/drawing/2014/main" id="{3D2F795D-5113-B246-BFFA-BBCDAFD27C2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998905"/>
            <a:ext cx="204904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1174FCF5-8FCB-E24B-8BB4-6FCFF7CD3937}"/>
              </a:ext>
            </a:extLst>
          </p:cNvPr>
          <p:cNvSpPr/>
          <p:nvPr/>
        </p:nvSpPr>
        <p:spPr>
          <a:xfrm rot="1086224">
            <a:off x="2298495" y="2202839"/>
            <a:ext cx="1636898" cy="31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>
            <a:extLst>
              <a:ext uri="{FF2B5EF4-FFF2-40B4-BE49-F238E27FC236}">
                <a16:creationId xmlns:a16="http://schemas.microsoft.com/office/drawing/2014/main" id="{65DCE5D1-4DA2-9A45-9E0D-60C76CFFA62B}"/>
              </a:ext>
            </a:extLst>
          </p:cNvPr>
          <p:cNvSpPr/>
          <p:nvPr/>
        </p:nvSpPr>
        <p:spPr>
          <a:xfrm rot="20581358">
            <a:off x="2327943" y="3077150"/>
            <a:ext cx="1608410" cy="31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>
            <a:extLst>
              <a:ext uri="{FF2B5EF4-FFF2-40B4-BE49-F238E27FC236}">
                <a16:creationId xmlns:a16="http://schemas.microsoft.com/office/drawing/2014/main" id="{86228D8A-C566-6C4B-804C-FB40B34592FE}"/>
              </a:ext>
            </a:extLst>
          </p:cNvPr>
          <p:cNvSpPr/>
          <p:nvPr/>
        </p:nvSpPr>
        <p:spPr>
          <a:xfrm>
            <a:off x="5042981" y="2630714"/>
            <a:ext cx="1757578" cy="31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2C621146-AAA9-CD4B-8BB3-92194AB7293E}"/>
              </a:ext>
            </a:extLst>
          </p:cNvPr>
          <p:cNvSpPr/>
          <p:nvPr/>
        </p:nvSpPr>
        <p:spPr>
          <a:xfrm rot="20287334">
            <a:off x="4986719" y="1951662"/>
            <a:ext cx="1870102" cy="31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75E1777B-487D-8E45-84C6-2AF3A30BEE03}"/>
              </a:ext>
            </a:extLst>
          </p:cNvPr>
          <p:cNvSpPr/>
          <p:nvPr/>
        </p:nvSpPr>
        <p:spPr>
          <a:xfrm rot="1216067">
            <a:off x="5006344" y="3292457"/>
            <a:ext cx="1851832" cy="31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oogle Shape;206;p18">
            <a:extLst>
              <a:ext uri="{FF2B5EF4-FFF2-40B4-BE49-F238E27FC236}">
                <a16:creationId xmlns:a16="http://schemas.microsoft.com/office/drawing/2014/main" id="{2D26DE52-7ED3-594A-AB24-18BE9A7B8731}"/>
              </a:ext>
            </a:extLst>
          </p:cNvPr>
          <p:cNvSpPr txBox="1"/>
          <p:nvPr/>
        </p:nvSpPr>
        <p:spPr>
          <a:xfrm>
            <a:off x="5555501" y="2772799"/>
            <a:ext cx="683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GRPC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216;p18">
            <a:extLst>
              <a:ext uri="{FF2B5EF4-FFF2-40B4-BE49-F238E27FC236}">
                <a16:creationId xmlns:a16="http://schemas.microsoft.com/office/drawing/2014/main" id="{009700C5-25FE-6D41-96E8-91B9857B5CF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3451" y="2330267"/>
            <a:ext cx="204904" cy="2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208 0.01759 C 0.05156 0.00987 0.10121 0.00216 0.1217 0.01142 C 0.14236 0.02067 0.0934 0.04629 0.12535 0.07345 C 0.15712 0.10061 0.26111 0.16234 0.3125 0.17438 C 0.36389 0.18672 0.38212 0.17438 0.43351 0.14567 C 0.48472 0.11666 0.57673 0.02592 0.62066 0.00092 C 0.66458 -0.02377 0.68021 0.01111 0.69739 -0.00309 C 0.71458 -0.01729 0.72413 -0.08365 0.72413 -0.08365 L 0.72413 -0.08365 L 0.72413 -0.08365 L 0.72656 -0.0855 L 0.72656 -0.0855 " pathEditMode="relative" ptsTypes="AAAAAAAAAAAA">
                                      <p:cBhvr>
                                        <p:cTn id="8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00062 L 0.26076 -0.00772 C 0.31129 -0.02068 0.30833 -0.07593 0.30833 -0.07593 L 0.30833 -0.07593 L 0.30833 -0.07593 L 0.30833 -0.07593 L 0.30833 -0.07593 " pathEditMode="relative" ptsTypes="AAAAAAA">
                                      <p:cBhvr>
                                        <p:cTn id="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1142 C 0.10174 0.0676 0.19948 0.14692 0.24948 0.16204 C 0.29948 0.17716 0.30417 0.07932 0.30417 0.07932 L 0.30417 0.07932 L 0.30417 0.07932 " pathEditMode="relative" ptsTypes="AAAAA">
                                      <p:cBhvr>
                                        <p:cTn id="95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0.00525 C 0.03576 0.01636 0.06788 0.02778 0.12448 0.01142 C 0.18107 -0.00462 0.28941 -0.05987 0.34305 -0.09197 C 0.39687 -0.12376 0.39774 -0.14228 0.4467 -0.18086 C 0.49548 -0.21944 0.59253 -0.30401 0.63628 -0.32345 C 0.67986 -0.34259 0.69219 -0.28611 0.70833 -0.2966 C 0.7243 -0.30679 0.73281 -0.38518 0.73281 -0.38518 L 0.73281 -0.38518 " pathEditMode="relative" ptsTypes="AAAAAAAA">
                                      <p:cBhvr>
                                        <p:cTn id="102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0.00278 C 0.11493 0.00432 0.22291 0.00618 0.27778 -0.00771 C 0.33264 -0.02129 0.3342 -0.05061 0.33593 -0.07963 " pathEditMode="relative" ptsTypes="AAA">
                                      <p:cBhvr>
                                        <p:cTn id="10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3.45679E-6 C 0.09861 0.07407 0.18976 0.14814 0.23993 0.17963 C 0.29011 0.21142 0.29149 0.20308 0.30851 0.19012 C 0.32552 0.17685 0.33386 0.13919 0.34236 0.10123 " pathEditMode="relative" ptsTypes="AAAA">
                                      <p:cBhvr>
                                        <p:cTn id="1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68 0.09383 C 0.33055 0.15155 0.3526 0.20895 0.29705 0.18488 C 0.24167 0.16081 0.04392 -0.00432 -0.02379 -0.05092 C -0.09167 -0.09722 -0.06024 -0.06173 -0.1099 -0.09413 C -0.15955 -0.12654 -0.26858 -0.21543 -0.32153 -0.24537 C -0.37448 -0.275 -0.40087 -0.27345 -0.42726 -0.27222 " pathEditMode="relative" ptsTypes="AAAAAA">
                                      <p:cBhvr>
                                        <p:cTn id="115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46 0.09907 C 0.36511 0.15493 0.39375 0.2108 0.34462 0.19413 C 0.29531 0.17716 0.1132 0.03364 0.04115 -0.00247 C -0.0309 -0.03828 -0.03785 -0.03334 -0.08802 -0.02099 C -0.13819 -0.00865 -0.20677 0.0608 -0.26007 0.07222 C -0.31337 0.08333 -0.36059 0.06543 -0.40764 0.04722 " pathEditMode="relative" ptsTypes="AAAAAA">
                                      <p:cBhvr>
                                        <p:cTn id="1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-0.06574 C 0.32535 -0.04321 0.34358 -0.02099 0.28038 -0.00988 C 0.21719 0.00154 0.02413 0.02531 -0.07187 0.00278 C -0.16788 -0.02006 -0.23663 -0.11296 -0.29514 -0.1463 C -0.35364 -0.17963 -0.38837 -0.18889 -0.42292 -0.19784 " pathEditMode="relative" ptsTypes="AAAAA">
                                      <p:cBhvr>
                                        <p:cTn id="1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25 -0.07345 C 0.35121 -0.05031 0.37118 -0.02685 0.31041 -0.01574 C 0.24948 -0.00463 0.06024 -0.0324 -0.03386 -0.0074 C -0.12813 0.01729 -0.19271 0.11266 -0.25486 0.13303 C -0.31702 0.15309 -0.36216 0.13365 -0.40712 0.1142 " pathEditMode="relative" ptsTypes="AAAAA">
                                      <p:cBhvr>
                                        <p:cTn id="1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0093 C 0.03854 0.00462 0.06944 0.01049 0.1217 0.04228 C 0.17396 0.07407 0.23906 0.16296 0.3217 0.18888 C 0.40434 0.21512 0.54826 0.2003 0.61701 0.19938 C 0.68594 0.19845 0.71632 0.19475 0.73455 0.18271 C 0.75278 0.17067 0.73958 0.14876 0.72639 0.12716 " pathEditMode="relative" ptsTypes="AAAAAA">
                                      <p:cBhvr>
                                        <p:cTn id="139" dur="3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031 C 0.09219 -0.06883 0.18299 -0.13735 0.23386 -0.15556 C 0.28455 -0.17377 0.29115 -0.1 0.30591 -0.11019 C 0.32066 -0.12006 0.32136 -0.1679 0.32222 -0.21543 " pathEditMode="relative" ptsTypes="AAAA">
                                      <p:cBhvr>
                                        <p:cTn id="1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55 -0.06975 C 0.32361 -0.03982 0.3375 -0.00957 0.28038 0.00247 C 0.22326 0.01451 0.00781 -0.01111 -0.03333 0.00247 C -0.07465 0.01605 -0.00833 0.04876 0.03281 0.08302 C 0.07413 0.11759 0.16823 0.19506 0.21424 0.20926 C 0.26007 0.22346 0.2842 0.19568 0.30833 0.1679 " pathEditMode="relative" ptsTypes="AAAAAA">
                                      <p:cBhvr>
                                        <p:cTn id="15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15 -0.08395 C 0.36632 -0.0608 0.39531 -0.03765 0.33715 -0.02407 C 0.27882 -0.0108 0.00486 -0.04012 -0.01285 -0.00339 C -0.03073 0.03303 0.17448 0.15432 0.23003 0.19507 C 0.28576 0.2355 0.3026 0.24784 0.32083 0.24044 C 0.33906 0.23334 0.33923 0.19229 0.33941 0.15155 " pathEditMode="relative" ptsTypes="AAAAAA">
                                      <p:cBhvr>
                                        <p:cTn id="16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  <p:bldP spid="196" grpId="1"/>
      <p:bldP spid="196" grpId="2"/>
      <p:bldP spid="197" grpId="0"/>
      <p:bldP spid="198" grpId="0"/>
      <p:bldP spid="199" grpId="0"/>
      <p:bldP spid="200" grpId="0"/>
      <p:bldP spid="204" grpId="0"/>
      <p:bldP spid="206" grpId="0"/>
      <p:bldP spid="209" grpId="0"/>
      <p:bldP spid="217" grpId="0"/>
      <p:bldP spid="2" grpId="0" animBg="1"/>
      <p:bldP spid="45" grpId="0" animBg="1"/>
      <p:bldP spid="46" grpId="0" animBg="1"/>
      <p:bldP spid="47" grpId="0" animBg="1"/>
      <p:bldP spid="48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Client: Consists of a DFS component that contains FUSE, a GRPC component for communicating with the Staging server, a VFS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Staging Server: Consists of a GRPC component for communication with both clients and data servers, FUSE component.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Data Server: Hold the actual files and data from the client, recieved and responds to requests via GRPC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Data Replication:  Each file is replicated across 3 Data Servers to ensure data replication and availability</a:t>
            </a:r>
          </a:p>
          <a:p>
            <a:pPr lvl="0" indent="-342900">
              <a:buSzPts val="1800"/>
            </a:pPr>
            <a:r>
              <a:rPr lang="en" sz="1800" dirty="0"/>
              <a:t>Server Crash Recovery :</a:t>
            </a:r>
            <a:r>
              <a:rPr lang="en-US" sz="1800" dirty="0"/>
              <a:t>The client can re connect to the server automatically even when server fails or when server reboots</a:t>
            </a:r>
            <a:r>
              <a:rPr lang="en-US" dirty="0"/>
              <a:t>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Location and Network Transparency: The client is not affected in case of network failures 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3 tier architecture for high scalability and fault tolerance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Ensuring data integrity across multiple copies.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Handli</a:t>
            </a:r>
            <a:r>
              <a:rPr lang="en-US" sz="1800" dirty="0"/>
              <a:t>ng the server crash recovery when server reboots </a:t>
            </a:r>
            <a:r>
              <a:rPr lang="en" sz="1800" dirty="0"/>
              <a:t> </a:t>
            </a:r>
            <a:r>
              <a:rPr lang="en-US" sz="1800" dirty="0"/>
              <a:t>or server crashes .</a:t>
            </a:r>
          </a:p>
          <a:p>
            <a:pPr indent="-342900">
              <a:buSzPts val="1800"/>
            </a:pPr>
            <a:r>
              <a:rPr lang="en-US" sz="1800" dirty="0"/>
              <a:t>Interfacing FUSE based file systems using GRPC and </a:t>
            </a:r>
            <a:r>
              <a:rPr lang="en-US" sz="1800" dirty="0" err="1"/>
              <a:t>protobuf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Implementation of GRPC communication using the protobuf library  across multiple clients and data servers using Protobuf</a:t>
            </a: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450</Words>
  <Application>Microsoft Office PowerPoint</Application>
  <PresentationFormat>On-screen Show (16:9)</PresentationFormat>
  <Paragraphs>62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Nunito</vt:lpstr>
      <vt:lpstr>Calibri</vt:lpstr>
      <vt:lpstr>Arial</vt:lpstr>
      <vt:lpstr>Shift</vt:lpstr>
      <vt:lpstr>Distributed File System using FUSE</vt:lpstr>
      <vt:lpstr>Problem Statement &amp; Description</vt:lpstr>
      <vt:lpstr>Objectives</vt:lpstr>
      <vt:lpstr>Architecture Description</vt:lpstr>
      <vt:lpstr>High Level Architecture Diagram</vt:lpstr>
      <vt:lpstr>Detailed Architecture Diagram</vt:lpstr>
      <vt:lpstr>Components</vt:lpstr>
      <vt:lpstr>Features</vt:lpstr>
      <vt:lpstr>Challenges</vt:lpstr>
      <vt:lpstr>Challenges:</vt:lpstr>
      <vt:lpstr>Screenshots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File System using FUSE</dc:title>
  <cp:lastModifiedBy>pardha.keswar729@outlook.com</cp:lastModifiedBy>
  <cp:revision>14</cp:revision>
  <dcterms:modified xsi:type="dcterms:W3CDTF">2019-04-29T11:11:39Z</dcterms:modified>
</cp:coreProperties>
</file>