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F50B0"/>
              </a:solidFill>
            </c:spPr>
            <c:extLst>
              <c:ext xmlns:c16="http://schemas.microsoft.com/office/drawing/2014/chart" uri="{C3380CC4-5D6E-409C-BE32-E72D297353CC}">
                <c16:uniqueId val="{00000001-A8EB-4636-A2AF-E9A9688F91A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B-4636-A2AF-E9A9688F91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F50B0">
        <a:alpha val="80000"/>
      </a:srgbClr>
    </a:solidFill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F50B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A4-47B1-93B3-39A24C8766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A4-47B1-93B3-39A24C8766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A4-47B1-93B3-39A24C876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334015"/>
        <c:axId val="2075343135"/>
      </c:barChart>
      <c:catAx>
        <c:axId val="2075334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343135"/>
        <c:crosses val="autoZero"/>
        <c:auto val="1"/>
        <c:lblAlgn val="ctr"/>
        <c:lblOffset val="100"/>
        <c:noMultiLvlLbl val="0"/>
      </c:catAx>
      <c:valAx>
        <c:axId val="207534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533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7DFB-9202-68E5-D47E-720BD9F4D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3EB49-9BB0-7604-9419-31112B00F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B8CFE-FCFD-873F-6EC5-19A861F3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B7AF-574C-C56E-3FDB-7F6D5A42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BCDE-9AA8-234F-A7E3-3BB4B97A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94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A5CB-C0DA-4A85-0C26-9C9C68FE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10D52-329F-CC81-1A8F-93C3D8EEE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5E44D-7712-128E-99BD-4DAFC46A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8397-2B5E-013D-12EA-D4BFD192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9320C-FB43-8F19-A3B9-C6EB2C4B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B1BFD-94C1-6BC6-C0C6-C55B7D7D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8D631-EA37-EA1A-C097-9F360A8EC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DD3F-802D-5C2F-0718-6DFC92D1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0C0B6-8CCD-539D-674A-72C48B63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C11C-FE65-7187-C15F-D72F71F7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346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F6EB-FC10-C03A-6317-0D63A9A5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C7B6-4EC8-4FCB-3B0F-4277FE378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F09C-66E2-0290-679A-2A8D8598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2A02-FA54-2F4E-2DF4-0F916EA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953-3DC4-D44F-CBB9-C0D0B94F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6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1E53-13DD-2905-9523-25950DE9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E23B-0386-BB7C-57D5-DEAF48B9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CDFC-1FFF-5861-AC94-D253DEF1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E9AE-0BE4-FE15-8CF4-E8A6EF1B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1994-C380-E776-AA20-C8EC8506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9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F7E1-2EFD-397C-38F4-DEC3EF6A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F7AA-42E7-D35F-1D67-49AA2C8F4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D552-20F1-6E3C-2A48-3D03A085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C698-99AD-FA32-6FA8-4E9AA1BF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BF23-4DD4-1AEE-0861-C2354A37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9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0FFD-B0D4-D02B-1347-CFD7287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4395-121C-5EF3-8888-59CB84DFF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EEF8-C643-A204-4EE4-9EC78F057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036C9-4C95-7558-0779-EFDC2531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E22FB-A741-F7E7-367C-FA93F5C5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91026-61C9-A403-0126-65A1128B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8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BA9B-038D-E391-3DF0-A0F25A19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9D54-CB1D-4E79-3DDD-14443754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D695-9004-79F0-C9AC-56C74BBA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FA63E-B291-483F-01AD-298A9C78A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897DF-948A-6C1F-19DA-E9B61777F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3846F-A18A-B94B-D311-E2DC3A27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A083E-F0A3-C51D-540C-8FC6A149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923FD-1E05-0CAC-8AB3-3DBBBCC4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2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E02B7-695D-B2DF-61EB-35DFC824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BAF2C-74C5-BCFC-9583-DD1A4D25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A2383-2143-4083-C799-0B8A25A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183F4-AA11-2042-0168-20B62C22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3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29007-22D4-175E-9814-98B0F11A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848EC-F64B-90E6-EA48-3A3DE90B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8C48A-103A-DCA7-003D-6688FC6A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91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6DC9-BEAC-5F69-E97A-799FE375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9089-C8D3-7FA5-D483-23BDB9A2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7FC8B-41AD-F65A-F1CB-87AAF49C1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68853-F488-8BAD-C499-A9BDBEEF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166D4-733F-B57D-3B59-B5E329F5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84D1C-23D7-741F-6E32-93BBB716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31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ABC-B211-2ED9-77AA-58C3931E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48E09-FD9F-1EBB-9047-663DE253B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6149-FE3B-3403-65C4-222F07A6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7920-86D6-FBB3-341F-4073A4CD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D1841-6AFA-213B-872A-C44E76CC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A78EB-EBD8-3F61-FB17-92A719A9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24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0A259-9CEA-FD3F-599C-B8957A20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7EC3-C5CD-90F6-0F07-6D207FE21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52A9-13F5-636C-D711-5A7787041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4B7FF-18D0-4513-B93F-F6A3C83A7D08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C7A2-7AC9-1B9E-EDF6-82DA80DC1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C762-3559-AABC-4DF7-9D7BC7DCF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C8914-B726-4EB9-9389-88557807B5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D6EC-AD9A-5BDD-034D-EE02686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1. FR Y-14M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8BFE2-C0B3-AABA-3E35-462D99E5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Monthly detailed loan-portfolio data for BHCs, SLHCs, and IHCs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Covers first-lien residential, home equity, credit card, and address matching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0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EE83-F51D-197B-8666-8D1314F3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10. Resources &amp; Contact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2B432-2E21-6D3D-FC62-6FAD73D5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Download Form &amp; Instructions (.ZIP, PDF)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FR Y-14M Q&amp;A portal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Federal Reserve Supervision website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2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51B8-2361-3007-5019-6CA23493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933A71"/>
                </a:solidFill>
                <a:latin typeface="Calibri Light" panose="020F0302020204030204" pitchFamily="34" charset="0"/>
              </a:rPr>
              <a:t>2. Purpose of FR Y-14M</a:t>
            </a:r>
            <a:endParaRPr lang="en-IN" sz="3200">
              <a:solidFill>
                <a:srgbClr val="933A7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65250-4D34-CCD6-0923-D56E7F11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Assess capital adequacy with forward-looking revenue/loss projections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Support supervisory stress test models (DFAST, CCAR)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Enhance continuous risk monitoring (Dodd-Frank Act)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3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B953-AC8D-D233-652A-FD2D825E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3. Historical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9057-AA2C-50C7-4CE6-1227E607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SCAP stress tests in 2009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CCAR introduced in 2011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FR Y-14M implemented June 2012; SLHC inclusion 2020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4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3751-DEEB-D131-CCCD-13CB5202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4. Data Collections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D69C5-2ECD-E8DF-FD8D-BD6791FD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Three portfolio-level collections (residential, home equity, card)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One address matching collection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Materiality thresholds determine schedules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A3AFC4-0D5D-2A3A-4F04-AD114C4FE4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350294"/>
              </p:ext>
            </p:extLst>
          </p:nvPr>
        </p:nvGraphicFramePr>
        <p:xfrm>
          <a:off x="6096000" y="1270000"/>
          <a:ext cx="381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5219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2B4D-0A86-6F72-DD9E-1945A850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5. Respondent Panel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92B76-53E4-D4C8-41A9-323C3DFF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U.S. Bank Holding Companies (BHCs)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Intermediate Holding Companies (IHCs) of FBOs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Covered SLHCs with =$100B assets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9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6D38-101B-B975-CF32-65B59392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6. Submission Frequency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53AE-AFBE-C3FE-2971-2B4E3D2E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Data due last business day of each calendar month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ZIP download of current form available online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9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ACF6-2E09-212D-8BC9-2A07033D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7. Key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21D1-47EF-C123-203A-EC872D07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MAE, RMSE, and other stress-test metrics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Forward-looking capital forecasts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Continuous monitoring outputs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5C7DF3-5E86-CA15-9337-DF77E65296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497403"/>
              </p:ext>
            </p:extLst>
          </p:nvPr>
        </p:nvGraphicFramePr>
        <p:xfrm>
          <a:off x="6096000" y="1270000"/>
          <a:ext cx="5080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970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2EDA-2D70-015C-CFB9-EC5EC834A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8. Regulatory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A5972-468B-517D-8FD6-08155AD96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- 2016 FR notice: IHC filing requirements expanded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- 2019 FR notice: SLHCs required filing starting June 2020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0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A8C4-F3EE-8E44-9D80-870785ED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>
                <a:solidFill>
                  <a:srgbClr val="933A71"/>
                </a:solidFill>
                <a:latin typeface="Calibri Light" panose="020F0302020204030204" pitchFamily="34" charset="0"/>
              </a:rPr>
              <a:t>9. Q&amp;A &amp; Data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4A81F-BD35-F561-8688-D586AD89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000" y="1270000"/>
            <a:ext cx="5080000" cy="4351338"/>
          </a:xfrm>
        </p:spPr>
        <p:txBody>
          <a:bodyPr>
            <a:normAutofit/>
          </a:bodyPr>
          <a:lstStyle/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Q&amp;As released for clarifications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Data methodology documentation by Philly Fed</a:t>
            </a:r>
          </a:p>
          <a:p>
            <a:pPr>
              <a:buChar char=""/>
            </a:pPr>
            <a:r>
              <a:rPr lang="en-US" sz="1800">
                <a:solidFill>
                  <a:srgbClr val="464646"/>
                </a:solidFill>
                <a:latin typeface="Calibri" panose="020F0502020204030204" pitchFamily="34" charset="0"/>
              </a:rPr>
              <a:t>- Deloitte and IBM guides on reporting changes</a:t>
            </a:r>
            <a:endParaRPr lang="en-IN" sz="1800">
              <a:solidFill>
                <a:srgbClr val="46464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8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Office Theme</vt:lpstr>
      <vt:lpstr>1. FR Y-14M Overview</vt:lpstr>
      <vt:lpstr>2. Purpose of FR Y-14M</vt:lpstr>
      <vt:lpstr>3. Historical Background</vt:lpstr>
      <vt:lpstr>4. Data Collections</vt:lpstr>
      <vt:lpstr>5. Respondent Panel</vt:lpstr>
      <vt:lpstr>6. Submission Frequency</vt:lpstr>
      <vt:lpstr>7. Key Metrics</vt:lpstr>
      <vt:lpstr>8. Regulatory Updates</vt:lpstr>
      <vt:lpstr>9. Q&amp;A &amp; Data Methodology</vt:lpstr>
      <vt:lpstr>10. Resources &amp;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Pardheev Krishna</dc:creator>
  <cp:lastModifiedBy>Pardheev Krishna</cp:lastModifiedBy>
  <cp:revision>1</cp:revision>
  <dcterms:created xsi:type="dcterms:W3CDTF">2025-06-15T18:18:00Z</dcterms:created>
  <dcterms:modified xsi:type="dcterms:W3CDTF">2025-06-15T18:19:01Z</dcterms:modified>
</cp:coreProperties>
</file>