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3"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4BC7"/>
    <a:srgbClr val="0E46C0"/>
    <a:srgbClr val="104AC6"/>
    <a:srgbClr val="0F47C1"/>
    <a:srgbClr val="104ECD"/>
    <a:srgbClr val="0F46C1"/>
    <a:srgbClr val="F4F4F4"/>
    <a:srgbClr val="00B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E9AFD-1612-C1D6-9C59-61032EAA38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90796B-3092-D539-7E6B-D0CCD2BC68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699494-E81C-B241-8A1C-1ACB014E3CE4}"/>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64A9AF97-4FB2-ED0B-F594-17145FB77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A8AFF3-0FEE-A4AC-35A4-E6F6F542E24D}"/>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3232920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C578-3683-C859-4F83-510C3B027E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04F18-0A0B-D04E-B876-6861DA35B9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E4120F-5F36-26AC-BF8C-2D32BB8F49F0}"/>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ED1B007E-B461-99E9-95CB-8EB3A49E94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6F562-D45B-58BC-377E-A39D00799299}"/>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1884307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C3790-DE83-D17B-8D65-D635A57DA5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1E21AC-9CC6-1528-12F3-71765C0273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8FE18-4520-1E38-17C8-626BEEE25847}"/>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18F9A14A-95EF-A349-EEE9-1AC34CF82D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B42AF-2802-4C7B-83A6-912938052833}"/>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411520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3CA3-8F4B-1DC3-3A07-26084AFF0E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02524A-991B-62CF-EBC6-094B8E451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8998A-70F2-04D3-0FF3-92322D320140}"/>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156CC3BB-F1BC-2186-DAC9-8F49DD9C4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519EB9-FEFC-0CCB-D101-B4164C5C23EF}"/>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40474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A32A-C5D6-7784-43F3-B3C0E1D35C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9C183C-AD01-8A5D-23EB-5FC6ED454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BFFFEE-F23E-3F69-75C1-9FEB55781A83}"/>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ABD595AF-AA33-860B-AAAA-246AC9DE0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051A5-4925-000B-D009-55D3A30EDEB5}"/>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1032321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4281-C9B4-19CF-AED4-6667B56542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397DB2-9397-7DD7-77E9-965CC5F88F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1E0B01-2283-6295-076C-B990F7F73D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BE49AE-167A-805D-F3A6-0FB3E9EE247A}"/>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6" name="Footer Placeholder 5">
            <a:extLst>
              <a:ext uri="{FF2B5EF4-FFF2-40B4-BE49-F238E27FC236}">
                <a16:creationId xmlns:a16="http://schemas.microsoft.com/office/drawing/2014/main" id="{DD57DEFF-A60B-3808-A72E-88C4EE5295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67F50-9783-91F0-FB19-5CC8477A0DE7}"/>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2671827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30AB-2CD7-2484-CBD5-B908566FB1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CA946-B77F-3E23-A16F-AD9E51253C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6E5D8-53DE-AA8C-C4E4-065BB7F9B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780DC8-5E0D-3F00-3AD0-447C89966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11D5D-4802-6141-6AF0-5C8E4448A7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CFCC15-AD90-A03D-03D6-F3B88B2FAB3F}"/>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8" name="Footer Placeholder 7">
            <a:extLst>
              <a:ext uri="{FF2B5EF4-FFF2-40B4-BE49-F238E27FC236}">
                <a16:creationId xmlns:a16="http://schemas.microsoft.com/office/drawing/2014/main" id="{B7F92633-95A1-A1CD-FEFA-1796F854F1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E9318B-03D8-A052-FE42-D8F3FBCAC9F3}"/>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368779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8554-EA06-1892-5E9C-47F251555D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B99CCF-9DF0-7E1E-93BA-B6B77ED0EF00}"/>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4" name="Footer Placeholder 3">
            <a:extLst>
              <a:ext uri="{FF2B5EF4-FFF2-40B4-BE49-F238E27FC236}">
                <a16:creationId xmlns:a16="http://schemas.microsoft.com/office/drawing/2014/main" id="{735437A9-01DA-9943-DA3B-F6F695DF25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7505A6-4D53-7825-0886-18868DB1BD60}"/>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1902864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AAA59-19A3-D4AD-F379-84E13E1BA22B}"/>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3" name="Footer Placeholder 2">
            <a:extLst>
              <a:ext uri="{FF2B5EF4-FFF2-40B4-BE49-F238E27FC236}">
                <a16:creationId xmlns:a16="http://schemas.microsoft.com/office/drawing/2014/main" id="{8F0EF2DD-AB63-DBCB-A14F-6AAF69F5AC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E432E3-5BE9-B2AD-C6E2-4FDAB4BF536F}"/>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369938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9C4D-0561-50E2-D9CE-89F2EEC82E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B9B61D-E4A5-DBEE-8798-E017AC374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201EC3-8825-6FB5-0086-38A8064404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92BB5-2D16-CCFD-5A11-D6CFC644DE24}"/>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6" name="Footer Placeholder 5">
            <a:extLst>
              <a:ext uri="{FF2B5EF4-FFF2-40B4-BE49-F238E27FC236}">
                <a16:creationId xmlns:a16="http://schemas.microsoft.com/office/drawing/2014/main" id="{1EADAB29-8034-F4A1-6203-3549022249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CC1108-BE9A-ECD5-B057-16D5973DA723}"/>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62681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98AC-D8FC-071D-7228-6CDBA09C8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174C88-E9E6-F17E-83DE-D43BBCAD91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40DB35-9590-37BC-925D-FF68AA420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E51C4-BCA2-8F65-C334-B28F6BC38412}"/>
              </a:ext>
            </a:extLst>
          </p:cNvPr>
          <p:cNvSpPr>
            <a:spLocks noGrp="1"/>
          </p:cNvSpPr>
          <p:nvPr>
            <p:ph type="dt" sz="half" idx="10"/>
          </p:nvPr>
        </p:nvSpPr>
        <p:spPr/>
        <p:txBody>
          <a:bodyPr/>
          <a:lstStyle/>
          <a:p>
            <a:fld id="{6FD52EE2-9047-42BA-BAE5-A61A98AE5096}" type="datetimeFigureOut">
              <a:rPr lang="en-IN" smtClean="0"/>
              <a:t>02-11-2023</a:t>
            </a:fld>
            <a:endParaRPr lang="en-IN"/>
          </a:p>
        </p:txBody>
      </p:sp>
      <p:sp>
        <p:nvSpPr>
          <p:cNvPr id="6" name="Footer Placeholder 5">
            <a:extLst>
              <a:ext uri="{FF2B5EF4-FFF2-40B4-BE49-F238E27FC236}">
                <a16:creationId xmlns:a16="http://schemas.microsoft.com/office/drawing/2014/main" id="{1F4B5A0D-DF20-F6B4-A039-A614F0BFAD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AD4C17-829D-D4E9-6F6C-C19906310714}"/>
              </a:ext>
            </a:extLst>
          </p:cNvPr>
          <p:cNvSpPr>
            <a:spLocks noGrp="1"/>
          </p:cNvSpPr>
          <p:nvPr>
            <p:ph type="sldNum" sz="quarter" idx="12"/>
          </p:nvPr>
        </p:nvSpPr>
        <p:spPr/>
        <p:txBody>
          <a:bodyPr/>
          <a:lstStyle/>
          <a:p>
            <a:fld id="{E87AF3E8-4ED8-4896-96C5-61BFE97BD8ED}" type="slidenum">
              <a:rPr lang="en-IN" smtClean="0"/>
              <a:t>‹#›</a:t>
            </a:fld>
            <a:endParaRPr lang="en-IN"/>
          </a:p>
        </p:txBody>
      </p:sp>
    </p:spTree>
    <p:extLst>
      <p:ext uri="{BB962C8B-B14F-4D97-AF65-F5344CB8AC3E}">
        <p14:creationId xmlns:p14="http://schemas.microsoft.com/office/powerpoint/2010/main" val="73962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6C8D4A-19A7-D75B-ACDD-E21A6189E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E03D4B-414C-F899-5FD3-8574DC8A00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93B5A4-74FD-A844-3536-BDC6D3401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D52EE2-9047-42BA-BAE5-A61A98AE5096}" type="datetimeFigureOut">
              <a:rPr lang="en-IN" smtClean="0"/>
              <a:t>02-11-2023</a:t>
            </a:fld>
            <a:endParaRPr lang="en-IN"/>
          </a:p>
        </p:txBody>
      </p:sp>
      <p:sp>
        <p:nvSpPr>
          <p:cNvPr id="5" name="Footer Placeholder 4">
            <a:extLst>
              <a:ext uri="{FF2B5EF4-FFF2-40B4-BE49-F238E27FC236}">
                <a16:creationId xmlns:a16="http://schemas.microsoft.com/office/drawing/2014/main" id="{63D7FADA-7D9E-D352-A08B-34143AFAE6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EEAFC2-EA0E-3ED3-F7EA-293D172FD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AF3E8-4ED8-4896-96C5-61BFE97BD8ED}" type="slidenum">
              <a:rPr lang="en-IN" smtClean="0"/>
              <a:t>‹#›</a:t>
            </a:fld>
            <a:endParaRPr lang="en-IN"/>
          </a:p>
        </p:txBody>
      </p:sp>
    </p:spTree>
    <p:extLst>
      <p:ext uri="{BB962C8B-B14F-4D97-AF65-F5344CB8AC3E}">
        <p14:creationId xmlns:p14="http://schemas.microsoft.com/office/powerpoint/2010/main" val="567886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D1A1-A2AB-7FEA-AE6C-3002D9C9135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0F2DA36-CA0A-F920-7D9B-5A5E3A10643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5F00643-2930-2FA2-2E90-1BDAAA96B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 y="0"/>
            <a:ext cx="12190588" cy="6858000"/>
          </a:xfrm>
          <a:prstGeom prst="rect">
            <a:avLst/>
          </a:prstGeom>
        </p:spPr>
      </p:pic>
      <p:sp>
        <p:nvSpPr>
          <p:cNvPr id="6" name="Rectangle 5">
            <a:extLst>
              <a:ext uri="{FF2B5EF4-FFF2-40B4-BE49-F238E27FC236}">
                <a16:creationId xmlns:a16="http://schemas.microsoft.com/office/drawing/2014/main" id="{8C740283-B034-D98D-2FA4-D531B8DD64ED}"/>
              </a:ext>
            </a:extLst>
          </p:cNvPr>
          <p:cNvSpPr/>
          <p:nvPr/>
        </p:nvSpPr>
        <p:spPr>
          <a:xfrm>
            <a:off x="9834282" y="537882"/>
            <a:ext cx="2017059" cy="672353"/>
          </a:xfrm>
          <a:prstGeom prst="rect">
            <a:avLst/>
          </a:prstGeom>
          <a:solidFill>
            <a:srgbClr val="00B0FC"/>
          </a:solidFill>
          <a:ln>
            <a:solidFill>
              <a:srgbClr val="00B0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581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0AC2-2EE0-DD3C-3BA3-F4928F305F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31911-8D9C-6049-9333-C810F627283A}"/>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5E1879F8-9BC9-17E2-45DC-83DE03D5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pic>
        <p:nvPicPr>
          <p:cNvPr id="4098" name="Picture 2">
            <a:extLst>
              <a:ext uri="{FF2B5EF4-FFF2-40B4-BE49-F238E27FC236}">
                <a16:creationId xmlns:a16="http://schemas.microsoft.com/office/drawing/2014/main" id="{CBF7DA91-1AD5-9318-3BD3-BDE4A6FCE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0"/>
            <a:ext cx="12177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30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0AC2-2EE0-DD3C-3BA3-F4928F305F4D}"/>
              </a:ext>
            </a:extLst>
          </p:cNvPr>
          <p:cNvSpPr>
            <a:spLocks noGrp="1"/>
          </p:cNvSpPr>
          <p:nvPr>
            <p:ph type="title"/>
          </p:nvPr>
        </p:nvSpPr>
        <p:spPr/>
        <p:txBody>
          <a:bodyPr/>
          <a:lstStyle/>
          <a:p>
            <a:r>
              <a:rPr lang="en-US" b="1" i="0" dirty="0">
                <a:solidFill>
                  <a:srgbClr val="104AC6"/>
                </a:solidFill>
                <a:effectLst/>
                <a:latin typeface="Lato" panose="020F0502020204030203" pitchFamily="34" charset="0"/>
              </a:rPr>
              <a:t>Desktop Flows:</a:t>
            </a:r>
            <a:r>
              <a:rPr lang="en-US" b="0" i="0" dirty="0">
                <a:solidFill>
                  <a:srgbClr val="104AC6"/>
                </a:solidFill>
                <a:effectLst/>
                <a:latin typeface="Lato" panose="020F0502020204030203" pitchFamily="34" charset="0"/>
              </a:rPr>
              <a:t> </a:t>
            </a:r>
            <a:endParaRPr lang="en-IN" dirty="0">
              <a:solidFill>
                <a:srgbClr val="104AC6"/>
              </a:solidFill>
            </a:endParaRPr>
          </a:p>
        </p:txBody>
      </p:sp>
      <p:sp>
        <p:nvSpPr>
          <p:cNvPr id="3" name="Content Placeholder 2">
            <a:extLst>
              <a:ext uri="{FF2B5EF4-FFF2-40B4-BE49-F238E27FC236}">
                <a16:creationId xmlns:a16="http://schemas.microsoft.com/office/drawing/2014/main" id="{38C31911-8D9C-6049-9333-C810F627283A}"/>
              </a:ext>
            </a:extLst>
          </p:cNvPr>
          <p:cNvSpPr>
            <a:spLocks noGrp="1"/>
          </p:cNvSpPr>
          <p:nvPr>
            <p:ph idx="1"/>
          </p:nvPr>
        </p:nvSpPr>
        <p:spPr/>
        <p:txBody>
          <a:bodyPr/>
          <a:lstStyle/>
          <a:p>
            <a:r>
              <a:rPr lang="en-US" b="0" i="0" dirty="0">
                <a:solidFill>
                  <a:srgbClr val="5C5C5C"/>
                </a:solidFill>
                <a:effectLst/>
                <a:latin typeface="Lato" panose="020F0502020204030203" pitchFamily="34" charset="0"/>
              </a:rPr>
              <a:t>With this flow, users can automate an interface on a desktop or VM by recording their screen, and the visual flow designer will automate mouse and keyboard clicks. Desktop Flows are dependent on the interface of the device or VM they are running on and are considered Power Platform’s “pure RPA” solution. Anything you can’t solve with Cloud Flows can be solved through Desktop Flows; some good examples include intricate data manipulation and legacy technology like green screens. Desktop Flows can be triggered or automated via Cloud Flows through their Unattended Add-On functionality.</a:t>
            </a:r>
            <a:endParaRPr lang="en-IN" dirty="0"/>
          </a:p>
        </p:txBody>
      </p:sp>
      <p:pic>
        <p:nvPicPr>
          <p:cNvPr id="4" name="Content Placeholder 4">
            <a:extLst>
              <a:ext uri="{FF2B5EF4-FFF2-40B4-BE49-F238E27FC236}">
                <a16:creationId xmlns:a16="http://schemas.microsoft.com/office/drawing/2014/main" id="{5E1879F8-9BC9-17E2-45DC-83DE03D5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746139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912A-1C11-B0DB-B7E4-5C7208454A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9B668E-F185-1D6A-F02F-4AF5434F09B7}"/>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48CAD78A-F5DF-BC93-DC07-CD349025A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 y="0"/>
            <a:ext cx="1218723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670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1AA76-505C-6EBD-3E53-92B782EE4148}"/>
              </a:ext>
            </a:extLst>
          </p:cNvPr>
          <p:cNvSpPr>
            <a:spLocks noGrp="1"/>
          </p:cNvSpPr>
          <p:nvPr>
            <p:ph idx="1"/>
          </p:nvPr>
        </p:nvSpPr>
        <p:spPr>
          <a:xfrm>
            <a:off x="694765" y="1153272"/>
            <a:ext cx="10515600" cy="4351338"/>
          </a:xfrm>
        </p:spPr>
        <p:txBody>
          <a:bodyPr>
            <a:normAutofit fontScale="92500" lnSpcReduction="10000"/>
          </a:bodyPr>
          <a:lstStyle/>
          <a:p>
            <a:pPr marL="0" indent="0" algn="l">
              <a:buNone/>
            </a:pPr>
            <a:endParaRPr lang="en-US" b="1" i="0" dirty="0">
              <a:effectLst/>
              <a:latin typeface="Lato" panose="020F0502020204030203" pitchFamily="34" charset="0"/>
            </a:endParaRPr>
          </a:p>
          <a:p>
            <a:pPr marL="0" indent="0" algn="l">
              <a:buNone/>
            </a:pPr>
            <a:r>
              <a:rPr lang="en-US" b="1" i="0" dirty="0">
                <a:effectLst/>
                <a:latin typeface="Lato" panose="020F0502020204030203" pitchFamily="34" charset="0"/>
              </a:rPr>
              <a:t>Business Process Flows:</a:t>
            </a:r>
            <a:r>
              <a:rPr lang="en-US" b="0" i="0" dirty="0">
                <a:effectLst/>
                <a:latin typeface="Lato" panose="020F0502020204030203" pitchFamily="34" charset="0"/>
              </a:rPr>
              <a:t>  A method to automate people processes. Display the required steps for a specific business scenario via a model-driven app to a user every time it occurs. Cloud flows can be incorporated into these steps as well. For example, when a user marks a stage of the Business Process flow “complete”, an automated email is sent to their manager for approval. This allows your users to focus more on the quality of their work and interactions and less on the nitty-gritty details.</a:t>
            </a:r>
          </a:p>
          <a:p>
            <a:pPr marL="0" indent="0" algn="l">
              <a:buNone/>
            </a:pPr>
            <a:r>
              <a:rPr lang="en-US" b="1" i="0" dirty="0">
                <a:effectLst/>
                <a:latin typeface="Lato" panose="020F0502020204030203" pitchFamily="34" charset="0"/>
              </a:rPr>
              <a:t>Process Advisor:  </a:t>
            </a:r>
            <a:r>
              <a:rPr lang="en-US" b="0" i="0" dirty="0">
                <a:effectLst/>
                <a:latin typeface="Lato" panose="020F0502020204030203" pitchFamily="34" charset="0"/>
              </a:rPr>
              <a:t>Feed Power Automate and other process data into this tool to discover bottlenecks, efficiencies, and new automation opportunities you might not have thought of.</a:t>
            </a:r>
          </a:p>
          <a:p>
            <a:endParaRPr lang="en-IN" dirty="0"/>
          </a:p>
        </p:txBody>
      </p:sp>
      <p:pic>
        <p:nvPicPr>
          <p:cNvPr id="4" name="Content Placeholder 4">
            <a:extLst>
              <a:ext uri="{FF2B5EF4-FFF2-40B4-BE49-F238E27FC236}">
                <a16:creationId xmlns:a16="http://schemas.microsoft.com/office/drawing/2014/main" id="{CA2C49FB-C660-FA33-A5DE-3E94C66B5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368390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FC31-F06B-92F5-E946-4C94FB87900E}"/>
              </a:ext>
            </a:extLst>
          </p:cNvPr>
          <p:cNvSpPr>
            <a:spLocks noGrp="1"/>
          </p:cNvSpPr>
          <p:nvPr>
            <p:ph type="title"/>
          </p:nvPr>
        </p:nvSpPr>
        <p:spPr/>
        <p:txBody>
          <a:bodyPr/>
          <a:lstStyle/>
          <a:p>
            <a:r>
              <a:rPr lang="en-US" b="1" i="0" dirty="0">
                <a:solidFill>
                  <a:srgbClr val="0E46C0"/>
                </a:solidFill>
                <a:effectLst/>
                <a:latin typeface="Lato" panose="020F0502020204030203" pitchFamily="34" charset="0"/>
              </a:rPr>
              <a:t>Automate Anytime and Anywhere</a:t>
            </a:r>
            <a:br>
              <a:rPr lang="en-US" b="1" i="0" dirty="0">
                <a:solidFill>
                  <a:srgbClr val="5C5C5C"/>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CB5B9D57-F06F-D703-D3DC-8B87F672C53C}"/>
              </a:ext>
            </a:extLst>
          </p:cNvPr>
          <p:cNvSpPr>
            <a:spLocks noGrp="1"/>
          </p:cNvSpPr>
          <p:nvPr>
            <p:ph idx="1"/>
          </p:nvPr>
        </p:nvSpPr>
        <p:spPr/>
        <p:txBody>
          <a:bodyPr/>
          <a:lstStyle/>
          <a:p>
            <a:pPr algn="l"/>
            <a:r>
              <a:rPr lang="en-US" b="0" i="0" dirty="0">
                <a:solidFill>
                  <a:srgbClr val="5C5C5C"/>
                </a:solidFill>
                <a:effectLst/>
                <a:latin typeface="Lato" panose="020F0502020204030203" pitchFamily="34" charset="0"/>
              </a:rPr>
              <a:t>In addition to web and desktop, Microsoft Power </a:t>
            </a:r>
            <a:r>
              <a:rPr lang="en-US" b="0" i="0" dirty="0" err="1">
                <a:solidFill>
                  <a:srgbClr val="5C5C5C"/>
                </a:solidFill>
                <a:effectLst/>
                <a:latin typeface="Lato" panose="020F0502020204030203" pitchFamily="34" charset="0"/>
              </a:rPr>
              <a:t>Automate’s</a:t>
            </a:r>
            <a:r>
              <a:rPr lang="en-US" b="0" i="0" dirty="0">
                <a:solidFill>
                  <a:srgbClr val="5C5C5C"/>
                </a:solidFill>
                <a:effectLst/>
                <a:latin typeface="Lato" panose="020F0502020204030203" pitchFamily="34" charset="0"/>
              </a:rPr>
              <a:t> diverse solution suite allows you to expand your automation capabilities to Microsoft Teams and mobile devices.</a:t>
            </a:r>
          </a:p>
          <a:p>
            <a:endParaRPr lang="en-IN" dirty="0"/>
          </a:p>
        </p:txBody>
      </p:sp>
      <p:pic>
        <p:nvPicPr>
          <p:cNvPr id="5" name="Picture 4">
            <a:extLst>
              <a:ext uri="{FF2B5EF4-FFF2-40B4-BE49-F238E27FC236}">
                <a16:creationId xmlns:a16="http://schemas.microsoft.com/office/drawing/2014/main" id="{45933ABB-00E1-0C93-E16F-DB0D16F55A00}"/>
              </a:ext>
            </a:extLst>
          </p:cNvPr>
          <p:cNvPicPr>
            <a:picLocks noChangeAspect="1"/>
          </p:cNvPicPr>
          <p:nvPr/>
        </p:nvPicPr>
        <p:blipFill>
          <a:blip r:embed="rId2"/>
          <a:stretch>
            <a:fillRect/>
          </a:stretch>
        </p:blipFill>
        <p:spPr>
          <a:xfrm>
            <a:off x="342401" y="3324601"/>
            <a:ext cx="11507197" cy="2987299"/>
          </a:xfrm>
          <a:prstGeom prst="rect">
            <a:avLst/>
          </a:prstGeom>
        </p:spPr>
      </p:pic>
      <p:pic>
        <p:nvPicPr>
          <p:cNvPr id="6" name="Content Placeholder 4">
            <a:extLst>
              <a:ext uri="{FF2B5EF4-FFF2-40B4-BE49-F238E27FC236}">
                <a16:creationId xmlns:a16="http://schemas.microsoft.com/office/drawing/2014/main" id="{95F161D4-7A9B-C7BD-82A0-CA22FE23E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2279683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9733-0D27-7AC8-2811-86126CF876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AFF37B-8242-EA35-F91E-E47F8FA7C09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4A0463C-E5D4-8349-79AD-6862D8AAD99F}"/>
              </a:ext>
            </a:extLst>
          </p:cNvPr>
          <p:cNvPicPr>
            <a:picLocks noChangeAspect="1"/>
          </p:cNvPicPr>
          <p:nvPr/>
        </p:nvPicPr>
        <p:blipFill>
          <a:blip r:embed="rId2"/>
          <a:stretch>
            <a:fillRect/>
          </a:stretch>
        </p:blipFill>
        <p:spPr>
          <a:xfrm>
            <a:off x="308108" y="1899256"/>
            <a:ext cx="11575783" cy="3238781"/>
          </a:xfrm>
          <a:prstGeom prst="rect">
            <a:avLst/>
          </a:prstGeom>
        </p:spPr>
      </p:pic>
      <p:pic>
        <p:nvPicPr>
          <p:cNvPr id="6" name="Content Placeholder 4">
            <a:extLst>
              <a:ext uri="{FF2B5EF4-FFF2-40B4-BE49-F238E27FC236}">
                <a16:creationId xmlns:a16="http://schemas.microsoft.com/office/drawing/2014/main" id="{8BA611CA-DF0C-969D-DC36-D12600894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3115577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126D8-BF1C-5782-8D45-E6C8560B34C1}"/>
              </a:ext>
            </a:extLst>
          </p:cNvPr>
          <p:cNvSpPr>
            <a:spLocks noGrp="1"/>
          </p:cNvSpPr>
          <p:nvPr>
            <p:ph type="title"/>
          </p:nvPr>
        </p:nvSpPr>
        <p:spPr/>
        <p:txBody>
          <a:bodyPr/>
          <a:lstStyle/>
          <a:p>
            <a:r>
              <a:rPr lang="en-US" b="1" i="0" dirty="0">
                <a:solidFill>
                  <a:srgbClr val="104BC7"/>
                </a:solidFill>
                <a:effectLst/>
                <a:latin typeface="Lato" panose="020F0502020204030203" pitchFamily="34" charset="0"/>
              </a:rPr>
              <a:t>Automation Just Got Easier with AI</a:t>
            </a:r>
            <a:br>
              <a:rPr lang="en-US" b="1" i="0" dirty="0">
                <a:solidFill>
                  <a:srgbClr val="5C5C5C"/>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342D50B2-C084-E1B4-9E56-9DF7C5574F98}"/>
              </a:ext>
            </a:extLst>
          </p:cNvPr>
          <p:cNvSpPr>
            <a:spLocks noGrp="1"/>
          </p:cNvSpPr>
          <p:nvPr>
            <p:ph idx="1"/>
          </p:nvPr>
        </p:nvSpPr>
        <p:spPr>
          <a:xfrm>
            <a:off x="838200" y="1336549"/>
            <a:ext cx="10515600" cy="4840414"/>
          </a:xfrm>
        </p:spPr>
        <p:txBody>
          <a:bodyPr>
            <a:normAutofit fontScale="77500" lnSpcReduction="20000"/>
          </a:bodyPr>
          <a:lstStyle/>
          <a:p>
            <a:pPr algn="l"/>
            <a:r>
              <a:rPr lang="en-US" b="0" i="0" dirty="0">
                <a:effectLst/>
                <a:latin typeface="var(--awb-text-font-family)"/>
              </a:rPr>
              <a:t>Power Automate released the </a:t>
            </a:r>
            <a:r>
              <a:rPr lang="en-US" b="1" i="0" dirty="0">
                <a:effectLst/>
                <a:latin typeface="var(--awb-text-font-family)"/>
              </a:rPr>
              <a:t>Describe it to Design</a:t>
            </a:r>
            <a:r>
              <a:rPr lang="en-US" b="0" i="0" dirty="0">
                <a:effectLst/>
                <a:latin typeface="var(--awb-text-font-family)"/>
              </a:rPr>
              <a:t> it feature, which allows users to create flows by describing them in natural language.</a:t>
            </a:r>
          </a:p>
          <a:p>
            <a:pPr algn="l"/>
            <a:r>
              <a:rPr lang="en-US" b="0" i="0" dirty="0">
                <a:effectLst/>
                <a:latin typeface="var(--awb-text-font-family)"/>
              </a:rPr>
              <a:t>This feature makes it faster and easier to create flows, and flows created using this feature are more likely to be used.</a:t>
            </a:r>
          </a:p>
          <a:p>
            <a:pPr algn="l"/>
            <a:r>
              <a:rPr lang="en-US" b="0" i="0" dirty="0">
                <a:effectLst/>
                <a:latin typeface="var(--awb-text-font-family)"/>
              </a:rPr>
              <a:t>In addition to Describe it to Design it, Power Automate is also adding two new features:</a:t>
            </a:r>
          </a:p>
          <a:p>
            <a:pPr algn="l"/>
            <a:r>
              <a:rPr lang="en-US" b="1" i="0" dirty="0">
                <a:effectLst/>
                <a:latin typeface="var(--awb-text-font-family)"/>
              </a:rPr>
              <a:t>Copilot</a:t>
            </a:r>
            <a:r>
              <a:rPr lang="en-US" b="0" i="0" dirty="0">
                <a:effectLst/>
                <a:latin typeface="var(--awb-text-font-family)"/>
              </a:rPr>
              <a:t>, an AI-powered assistant that helps users build and improve flows. Copilot is a natural language processing (NLP) model that can understand and respond to user queries. It can help users with tasks such as finding the right actions to use in a flow, troubleshooting errors, and suggesting improvements.</a:t>
            </a:r>
          </a:p>
          <a:p>
            <a:pPr algn="l"/>
            <a:r>
              <a:rPr lang="en-US" b="1" i="0" dirty="0">
                <a:effectLst/>
                <a:latin typeface="var(--awb-text-font-family)"/>
              </a:rPr>
              <a:t>Create text with GPT</a:t>
            </a:r>
            <a:r>
              <a:rPr lang="en-US" b="0" i="0" dirty="0">
                <a:effectLst/>
                <a:latin typeface="var(--awb-text-font-family)"/>
              </a:rPr>
              <a:t>, which is a new action that allows users to generate text using AI (GPT-3 language model). This can be used for various tasks, such as creating content, generating responses to customer feedback, and extracting information from documents.</a:t>
            </a:r>
          </a:p>
          <a:p>
            <a:pPr algn="l"/>
            <a:r>
              <a:rPr lang="en-US" b="0" i="0" dirty="0">
                <a:effectLst/>
                <a:latin typeface="var(--awb-text-font-family)"/>
              </a:rPr>
              <a:t>These new features make Power Automate even more powerful and easy to use, and they help businesses automate more of their processes. They are available in preview now, and they will be generally available later this year.</a:t>
            </a:r>
          </a:p>
          <a:p>
            <a:endParaRPr lang="en-IN" dirty="0"/>
          </a:p>
        </p:txBody>
      </p:sp>
      <p:pic>
        <p:nvPicPr>
          <p:cNvPr id="4" name="Content Placeholder 4">
            <a:extLst>
              <a:ext uri="{FF2B5EF4-FFF2-40B4-BE49-F238E27FC236}">
                <a16:creationId xmlns:a16="http://schemas.microsoft.com/office/drawing/2014/main" id="{A9C372F4-4723-0E21-7EC6-2A3D3DD29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2999744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80B9-C1D6-4698-6391-C47EDA088A71}"/>
              </a:ext>
            </a:extLst>
          </p:cNvPr>
          <p:cNvSpPr>
            <a:spLocks noGrp="1"/>
          </p:cNvSpPr>
          <p:nvPr>
            <p:ph type="title"/>
          </p:nvPr>
        </p:nvSpPr>
        <p:spPr/>
        <p:txBody>
          <a:bodyPr/>
          <a:lstStyle/>
          <a:p>
            <a:r>
              <a:rPr lang="en-US" b="1" i="0" dirty="0">
                <a:solidFill>
                  <a:srgbClr val="5C5C5C"/>
                </a:solidFill>
                <a:effectLst/>
                <a:latin typeface="var(--h3_typography-font-family)"/>
              </a:rPr>
              <a:t>A systematic approach to manual tasks</a:t>
            </a:r>
            <a:br>
              <a:rPr lang="en-US" b="1" i="0" dirty="0">
                <a:solidFill>
                  <a:srgbClr val="5C5C5C"/>
                </a:solidFill>
                <a:effectLst/>
                <a:latin typeface="var(--h3_typography-font-family)"/>
              </a:rPr>
            </a:br>
            <a:endParaRPr lang="en-IN" dirty="0"/>
          </a:p>
        </p:txBody>
      </p:sp>
      <p:sp>
        <p:nvSpPr>
          <p:cNvPr id="3" name="Content Placeholder 2">
            <a:extLst>
              <a:ext uri="{FF2B5EF4-FFF2-40B4-BE49-F238E27FC236}">
                <a16:creationId xmlns:a16="http://schemas.microsoft.com/office/drawing/2014/main" id="{2D1BFC86-BF7A-571E-63AF-8AAB99759F80}"/>
              </a:ext>
            </a:extLst>
          </p:cNvPr>
          <p:cNvSpPr>
            <a:spLocks noGrp="1"/>
          </p:cNvSpPr>
          <p:nvPr>
            <p:ph idx="1"/>
          </p:nvPr>
        </p:nvSpPr>
        <p:spPr>
          <a:xfrm>
            <a:off x="838200" y="1210235"/>
            <a:ext cx="10515600" cy="5405718"/>
          </a:xfrm>
        </p:spPr>
        <p:txBody>
          <a:bodyPr>
            <a:normAutofit fontScale="62500" lnSpcReduction="20000"/>
          </a:bodyPr>
          <a:lstStyle/>
          <a:p>
            <a:pPr algn="l"/>
            <a:r>
              <a:rPr lang="en-US" b="0" i="0" dirty="0">
                <a:solidFill>
                  <a:srgbClr val="5C5C5C"/>
                </a:solidFill>
                <a:effectLst/>
                <a:latin typeface="var(--awb-text-font-family)"/>
              </a:rPr>
              <a:t>With its seamless integration with robust technologies, Microsoft Power Automate makes it easy to automate manual tasks to help businesses reduce effort and errors.</a:t>
            </a:r>
          </a:p>
          <a:p>
            <a:pPr algn="l"/>
            <a:r>
              <a:rPr lang="en-US" b="1" i="0" dirty="0">
                <a:solidFill>
                  <a:srgbClr val="5C5C5C"/>
                </a:solidFill>
                <a:effectLst/>
                <a:latin typeface="var(--awb-text-font-family)"/>
              </a:rPr>
              <a:t>Power Automate Platform Highlights:</a:t>
            </a:r>
            <a:endParaRPr lang="en-US" b="0" i="0" dirty="0">
              <a:solidFill>
                <a:srgbClr val="5C5C5C"/>
              </a:solidFill>
              <a:effectLst/>
              <a:latin typeface="var(--awb-text-font-family)"/>
            </a:endParaRPr>
          </a:p>
          <a:p>
            <a:pPr algn="l">
              <a:buFont typeface="Arial" panose="020B0604020202020204" pitchFamily="34" charset="0"/>
              <a:buChar char="•"/>
            </a:pPr>
            <a:r>
              <a:rPr lang="en-US" b="0" i="0" dirty="0">
                <a:solidFill>
                  <a:srgbClr val="5C5C5C"/>
                </a:solidFill>
                <a:effectLst/>
                <a:latin typeface="Lato" panose="020F0502020204030203" pitchFamily="34" charset="0"/>
              </a:rPr>
              <a:t>Hundreds of pre-built actions and templates with a user-friendly interface</a:t>
            </a:r>
          </a:p>
          <a:p>
            <a:pPr algn="l">
              <a:buFont typeface="Arial" panose="020B0604020202020204" pitchFamily="34" charset="0"/>
              <a:buChar char="•"/>
            </a:pPr>
            <a:r>
              <a:rPr lang="en-US" b="0" i="0" dirty="0">
                <a:solidFill>
                  <a:srgbClr val="5C5C5C"/>
                </a:solidFill>
                <a:effectLst/>
                <a:latin typeface="Lato" panose="020F0502020204030203" pitchFamily="34" charset="0"/>
              </a:rPr>
              <a:t>Ease-of-integration with AI Builder</a:t>
            </a:r>
          </a:p>
          <a:p>
            <a:pPr algn="l">
              <a:buFont typeface="Arial" panose="020B0604020202020204" pitchFamily="34" charset="0"/>
              <a:buChar char="•"/>
            </a:pPr>
            <a:r>
              <a:rPr lang="en-US" b="0" i="0" dirty="0">
                <a:solidFill>
                  <a:srgbClr val="5C5C5C"/>
                </a:solidFill>
                <a:effectLst/>
                <a:latin typeface="Lato" panose="020F0502020204030203" pitchFamily="34" charset="0"/>
              </a:rPr>
              <a:t>Provides a solution for whatever technology you’re trying to automate</a:t>
            </a:r>
          </a:p>
          <a:p>
            <a:pPr algn="l">
              <a:buFont typeface="Arial" panose="020B0604020202020204" pitchFamily="34" charset="0"/>
              <a:buChar char="•"/>
            </a:pPr>
            <a:r>
              <a:rPr lang="en-US" b="0" i="0" dirty="0">
                <a:solidFill>
                  <a:srgbClr val="5C5C5C"/>
                </a:solidFill>
                <a:effectLst/>
                <a:latin typeface="Lato" panose="020F0502020204030203" pitchFamily="34" charset="0"/>
              </a:rPr>
              <a:t>Native connection with Microsoft apps &amp; tools</a:t>
            </a:r>
          </a:p>
          <a:p>
            <a:pPr algn="l">
              <a:buFont typeface="Arial" panose="020B0604020202020204" pitchFamily="34" charset="0"/>
              <a:buChar char="•"/>
            </a:pPr>
            <a:r>
              <a:rPr lang="en-US" b="0" i="0" dirty="0">
                <a:solidFill>
                  <a:srgbClr val="5C5C5C"/>
                </a:solidFill>
                <a:effectLst/>
                <a:latin typeface="Lato" panose="020F0502020204030203" pitchFamily="34" charset="0"/>
              </a:rPr>
              <a:t>Over a thousand pre-built connectors and ease of custom connector creation</a:t>
            </a:r>
          </a:p>
          <a:p>
            <a:pPr algn="l">
              <a:buFont typeface="Arial" panose="020B0604020202020204" pitchFamily="34" charset="0"/>
              <a:buChar char="•"/>
            </a:pPr>
            <a:r>
              <a:rPr lang="en-US" b="0" i="0" dirty="0">
                <a:solidFill>
                  <a:srgbClr val="5C5C5C"/>
                </a:solidFill>
                <a:effectLst/>
                <a:latin typeface="Lato" panose="020F0502020204030203" pitchFamily="34" charset="0"/>
              </a:rPr>
              <a:t>Scheduled, triggered, and manual automations</a:t>
            </a:r>
          </a:p>
          <a:p>
            <a:pPr algn="l">
              <a:buFont typeface="Arial" panose="020B0604020202020204" pitchFamily="34" charset="0"/>
              <a:buChar char="•"/>
            </a:pPr>
            <a:r>
              <a:rPr lang="en-US" b="0" i="0" dirty="0">
                <a:solidFill>
                  <a:srgbClr val="5C5C5C"/>
                </a:solidFill>
                <a:effectLst/>
                <a:latin typeface="Lato" panose="020F0502020204030203" pitchFamily="34" charset="0"/>
              </a:rPr>
              <a:t>Integrated error handling</a:t>
            </a:r>
          </a:p>
          <a:p>
            <a:pPr algn="l"/>
            <a:r>
              <a:rPr lang="en-US" b="0" i="0" dirty="0">
                <a:solidFill>
                  <a:srgbClr val="5C5C5C"/>
                </a:solidFill>
                <a:effectLst/>
                <a:latin typeface="var(--awb-text-font-family)"/>
              </a:rPr>
              <a:t>According to a </a:t>
            </a:r>
            <a:r>
              <a:rPr lang="en-US" b="0" i="0" u="none" strike="noStrike" dirty="0">
                <a:solidFill>
                  <a:srgbClr val="5C5C5C"/>
                </a:solidFill>
                <a:effectLst/>
                <a:latin typeface="var(--awb-text-font-family)"/>
              </a:rPr>
              <a:t>Forrester’s </a:t>
            </a:r>
            <a:r>
              <a:rPr lang="en-US" b="0" i="0" u="none" strike="noStrike" dirty="0" err="1">
                <a:solidFill>
                  <a:srgbClr val="5C5C5C"/>
                </a:solidFill>
                <a:effectLst/>
                <a:latin typeface="var(--awb-text-font-family)"/>
              </a:rPr>
              <a:t>Toal</a:t>
            </a:r>
            <a:r>
              <a:rPr lang="en-US" b="0" i="0" u="none" strike="noStrike" dirty="0">
                <a:solidFill>
                  <a:srgbClr val="5C5C5C"/>
                </a:solidFill>
                <a:effectLst/>
                <a:latin typeface="var(--awb-text-font-family)"/>
              </a:rPr>
              <a:t> Economic Impact of Microsoft Power Automate study</a:t>
            </a:r>
            <a:r>
              <a:rPr lang="en-US" b="0" i="0" dirty="0">
                <a:solidFill>
                  <a:srgbClr val="5C5C5C"/>
                </a:solidFill>
                <a:effectLst/>
                <a:latin typeface="var(--awb-text-font-family)"/>
              </a:rPr>
              <a:t>, Power Automate drives business transformation and has the results to show for it. Of the surveyed companies, Forrester saw a</a:t>
            </a:r>
            <a:r>
              <a:rPr lang="en-US" b="1" i="0" dirty="0">
                <a:solidFill>
                  <a:srgbClr val="5C5C5C"/>
                </a:solidFill>
                <a:effectLst/>
                <a:latin typeface="var(--awb-text-font-family)"/>
              </a:rPr>
              <a:t> 199% ROI</a:t>
            </a:r>
            <a:r>
              <a:rPr lang="en-US" b="0" i="0" dirty="0">
                <a:solidFill>
                  <a:srgbClr val="5C5C5C"/>
                </a:solidFill>
                <a:effectLst/>
                <a:latin typeface="var(--awb-text-font-family)"/>
              </a:rPr>
              <a:t> over the course of 3 years, which equated to $1.4 million in worker time savings.</a:t>
            </a:r>
          </a:p>
          <a:p>
            <a:pPr algn="l"/>
            <a:r>
              <a:rPr lang="en-US" b="0" i="0" dirty="0">
                <a:solidFill>
                  <a:srgbClr val="5C5C5C"/>
                </a:solidFill>
                <a:effectLst/>
                <a:latin typeface="var(--awb-text-font-family)"/>
              </a:rPr>
              <a:t>Power Automate is a robust, enterprise-grade tool for your industry needs. The platform excels in many areas and that list continues to grow. Microsoft has proved Power Automate to be a well-designed, and accessible tool for automation solutions that can empower both technical and non-technical professionals to create automations.</a:t>
            </a:r>
          </a:p>
          <a:p>
            <a:pPr algn="l"/>
            <a:r>
              <a:rPr lang="en-US" b="0" i="0" dirty="0">
                <a:solidFill>
                  <a:srgbClr val="5C5C5C"/>
                </a:solidFill>
                <a:effectLst/>
                <a:latin typeface="var(--awb-text-font-family)"/>
              </a:rPr>
              <a:t>This platform’s simple-to-complex automation capabilities securely streamline workflows across various departments, and all of this is managed through a single pane of glass. With the ability to automate repetitive, manual tasks, users can focus on the strategic aspect of their daily operations.</a:t>
            </a:r>
          </a:p>
          <a:p>
            <a:endParaRPr lang="en-IN" dirty="0"/>
          </a:p>
        </p:txBody>
      </p:sp>
      <p:pic>
        <p:nvPicPr>
          <p:cNvPr id="4" name="Content Placeholder 4">
            <a:extLst>
              <a:ext uri="{FF2B5EF4-FFF2-40B4-BE49-F238E27FC236}">
                <a16:creationId xmlns:a16="http://schemas.microsoft.com/office/drawing/2014/main" id="{051F83AE-7BC8-7AD4-FC5A-07E054D59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4200913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BBB8-5BBC-484F-0406-93E3B1BA3BD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C08E32-433A-5915-6EE7-2D25D90F7A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8307" y="229907"/>
            <a:ext cx="11134165" cy="6262968"/>
          </a:xfrm>
        </p:spPr>
      </p:pic>
      <p:sp>
        <p:nvSpPr>
          <p:cNvPr id="6" name="Rectangle 5">
            <a:extLst>
              <a:ext uri="{FF2B5EF4-FFF2-40B4-BE49-F238E27FC236}">
                <a16:creationId xmlns:a16="http://schemas.microsoft.com/office/drawing/2014/main" id="{491132B1-74F2-8C86-63DB-89EC9B6F2ED5}"/>
              </a:ext>
            </a:extLst>
          </p:cNvPr>
          <p:cNvSpPr/>
          <p:nvPr/>
        </p:nvSpPr>
        <p:spPr>
          <a:xfrm>
            <a:off x="905435" y="475129"/>
            <a:ext cx="2088777" cy="457200"/>
          </a:xfrm>
          <a:prstGeom prst="rect">
            <a:avLst/>
          </a:prstGeom>
          <a:solidFill>
            <a:srgbClr val="F4F4F4"/>
          </a:solidFill>
          <a:ln>
            <a:solidFill>
              <a:srgbClr val="F4F4F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975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F326-C92A-5FB6-ABB7-27709FD23AD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33ED460-418D-0F73-FF77-032393CC50DD}"/>
              </a:ext>
            </a:extLst>
          </p:cNvPr>
          <p:cNvSpPr>
            <a:spLocks noGrp="1"/>
          </p:cNvSpPr>
          <p:nvPr>
            <p:ph idx="1"/>
          </p:nvPr>
        </p:nvSpPr>
        <p:spPr>
          <a:xfrm>
            <a:off x="703314" y="1455178"/>
            <a:ext cx="10515600" cy="4351338"/>
          </a:xfrm>
        </p:spPr>
        <p:txBody>
          <a:bodyPr>
            <a:normAutofit fontScale="77500" lnSpcReduction="20000"/>
          </a:bodyPr>
          <a:lstStyle/>
          <a:p>
            <a:pPr algn="l"/>
            <a:r>
              <a:rPr lang="en-US" b="1" i="0" cap="all" dirty="0">
                <a:effectLst/>
                <a:latin typeface="var(--awb-text-font-family)"/>
              </a:rPr>
              <a:t>M</a:t>
            </a:r>
            <a:r>
              <a:rPr lang="en-US" b="1" i="0" dirty="0">
                <a:effectLst/>
                <a:latin typeface="var(--awb-text-font-family)"/>
              </a:rPr>
              <a:t>icrosoft Power Automate</a:t>
            </a:r>
            <a:r>
              <a:rPr lang="en-US" b="0" i="0" dirty="0">
                <a:effectLst/>
                <a:latin typeface="var(--awb-text-font-family)"/>
              </a:rPr>
              <a:t> is a comprehensive, integrated automation platform with advanced digital process automation (DPA), robotic process automation (RPA), and process mining capabilities. With the power of low-code and AI, you are in the driver’s seat to securely automate your organization at scale.</a:t>
            </a:r>
          </a:p>
          <a:p>
            <a:pPr algn="l"/>
            <a:r>
              <a:rPr lang="en-US" b="0" i="0" dirty="0">
                <a:effectLst/>
                <a:latin typeface="var(--awb-text-font-family)"/>
              </a:rPr>
              <a:t>Microsoft Power Automate boosts user productivity, allowing them to put intelligent workflows to use with minimal effort. Using pre-built connectors, users can build time-saving workflows that can do anything from individual tasks to large-scale systems with seamless integrations.</a:t>
            </a:r>
          </a:p>
          <a:p>
            <a:pPr algn="l"/>
            <a:r>
              <a:rPr lang="en-US" b="0" i="0" dirty="0">
                <a:effectLst/>
                <a:latin typeface="var(--awb-text-font-family)"/>
              </a:rPr>
              <a:t>These secure workflows also include cloud-based functionality such as data loss prevention, identity, and access management services. With the ability to automate time-consuming manual tasks with built-in AI capabilities, there’s more time to focus on strategic, high-value opportunities in the business.</a:t>
            </a:r>
            <a:br>
              <a:rPr lang="en-US" b="0" i="0" dirty="0">
                <a:effectLst/>
                <a:latin typeface="var(--awb-text-font-family)"/>
              </a:rPr>
            </a:br>
            <a:r>
              <a:rPr lang="en-US" b="0" i="0" dirty="0">
                <a:effectLst/>
                <a:latin typeface="var(--awb-text-font-family)"/>
              </a:rPr>
              <a:t>The main advantage of this platform is that it’s built for integration on a broader ecosystem of services that leverage automation, which in return gives your organization a head start on </a:t>
            </a:r>
            <a:r>
              <a:rPr lang="en-US" b="0" i="0" u="none" strike="noStrike" dirty="0" err="1">
                <a:effectLst/>
                <a:latin typeface="var(--awb-text-font-family)"/>
              </a:rPr>
              <a:t>hyperautomation</a:t>
            </a:r>
            <a:r>
              <a:rPr lang="en-US" b="0" i="0" dirty="0">
                <a:effectLst/>
                <a:latin typeface="var(--awb-text-font-family)"/>
              </a:rPr>
              <a:t>. It also offers low-code AI, enabling any user to leverage these capabilities within their automated solutions.</a:t>
            </a:r>
          </a:p>
          <a:p>
            <a:endParaRPr lang="en-IN" dirty="0"/>
          </a:p>
        </p:txBody>
      </p:sp>
      <p:pic>
        <p:nvPicPr>
          <p:cNvPr id="4" name="Content Placeholder 4">
            <a:extLst>
              <a:ext uri="{FF2B5EF4-FFF2-40B4-BE49-F238E27FC236}">
                <a16:creationId xmlns:a16="http://schemas.microsoft.com/office/drawing/2014/main" id="{EBF20E77-11C3-4EDC-CE99-06CE52879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373886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0AD9-88DF-C44D-BB6F-25462BA3EE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36191C-E361-C818-120C-09DD2ED0CFF7}"/>
              </a:ext>
            </a:extLst>
          </p:cNvPr>
          <p:cNvSpPr>
            <a:spLocks noGrp="1"/>
          </p:cNvSpPr>
          <p:nvPr>
            <p:ph idx="1"/>
          </p:nvPr>
        </p:nvSpPr>
        <p:spPr/>
        <p:txBody>
          <a:bodyPr/>
          <a:lstStyle/>
          <a:p>
            <a:pPr algn="l"/>
            <a:r>
              <a:rPr lang="en-US" b="0" i="0" dirty="0">
                <a:effectLst/>
                <a:latin typeface="Lato" panose="020F0502020204030203" pitchFamily="34" charset="0"/>
              </a:rPr>
              <a:t>Microsoft Power Automate was created not only for citizen integrators and IT members, but it was also</a:t>
            </a:r>
            <a:r>
              <a:rPr lang="en-US" b="1" i="0" dirty="0">
                <a:effectLst/>
                <a:latin typeface="Lato" panose="020F0502020204030203" pitchFamily="34" charset="0"/>
              </a:rPr>
              <a:t> made for non-technical business users in mind</a:t>
            </a:r>
            <a:r>
              <a:rPr lang="en-US" b="0" i="0" dirty="0">
                <a:effectLst/>
                <a:latin typeface="Lato" panose="020F0502020204030203" pitchFamily="34" charset="0"/>
              </a:rPr>
              <a:t>. This puts automation tools in the hands of every employee, empowering people to create their own solutions within an easy-to-use platform.</a:t>
            </a:r>
          </a:p>
          <a:p>
            <a:pPr algn="l"/>
            <a:r>
              <a:rPr lang="en-US" b="0" i="0" dirty="0">
                <a:effectLst/>
                <a:latin typeface="Lato" panose="020F0502020204030203" pitchFamily="34" charset="0"/>
              </a:rPr>
              <a:t>As an advanced integration tool, Microsoft Power Automate connects to over 1,000 out-of-the-box data sources, such as Google Sheets, Twitter, Dynamics 365, SharePoint, </a:t>
            </a:r>
            <a:r>
              <a:rPr lang="en-US" b="0" i="0" u="none" strike="noStrike" dirty="0">
                <a:effectLst/>
                <a:latin typeface="Lato" panose="020F0502020204030203" pitchFamily="34" charset="0"/>
              </a:rPr>
              <a:t>Salesforce</a:t>
            </a:r>
            <a:r>
              <a:rPr lang="en-US" b="0" i="0" dirty="0">
                <a:effectLst/>
                <a:latin typeface="Lato" panose="020F0502020204030203" pitchFamily="34" charset="0"/>
              </a:rPr>
              <a:t>, and OneDrive.</a:t>
            </a:r>
          </a:p>
          <a:p>
            <a:endParaRPr lang="en-IN" dirty="0"/>
          </a:p>
        </p:txBody>
      </p:sp>
      <p:pic>
        <p:nvPicPr>
          <p:cNvPr id="4" name="Content Placeholder 4">
            <a:extLst>
              <a:ext uri="{FF2B5EF4-FFF2-40B4-BE49-F238E27FC236}">
                <a16:creationId xmlns:a16="http://schemas.microsoft.com/office/drawing/2014/main" id="{1C77D2C2-4343-F326-69C1-56B30179B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370133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0AD9-88DF-C44D-BB6F-25462BA3EE49}"/>
              </a:ext>
            </a:extLst>
          </p:cNvPr>
          <p:cNvSpPr>
            <a:spLocks noGrp="1"/>
          </p:cNvSpPr>
          <p:nvPr>
            <p:ph type="title"/>
          </p:nvPr>
        </p:nvSpPr>
        <p:spPr>
          <a:xfrm>
            <a:off x="739589" y="1183341"/>
            <a:ext cx="10515600" cy="570100"/>
          </a:xfrm>
        </p:spPr>
        <p:txBody>
          <a:bodyPr>
            <a:normAutofit fontScale="90000"/>
          </a:bodyPr>
          <a:lstStyle/>
          <a:p>
            <a:r>
              <a:rPr lang="en-US" b="1" i="0" dirty="0">
                <a:solidFill>
                  <a:srgbClr val="0F46C1"/>
                </a:solidFill>
                <a:effectLst/>
                <a:latin typeface="Lato" panose="020F0502020204030203" pitchFamily="34" charset="0"/>
              </a:rPr>
              <a:t>How Does Microsoft Power Automate Work?</a:t>
            </a:r>
            <a:br>
              <a:rPr lang="en-US" b="1" i="0" dirty="0">
                <a:solidFill>
                  <a:srgbClr val="5C5C5C"/>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636191C-E361-C818-120C-09DD2ED0CFF7}"/>
              </a:ext>
            </a:extLst>
          </p:cNvPr>
          <p:cNvSpPr>
            <a:spLocks noGrp="1"/>
          </p:cNvSpPr>
          <p:nvPr>
            <p:ph idx="1"/>
          </p:nvPr>
        </p:nvSpPr>
        <p:spPr/>
        <p:txBody>
          <a:bodyPr/>
          <a:lstStyle/>
          <a:p>
            <a:pPr algn="l"/>
            <a:r>
              <a:rPr lang="en-US" b="0" i="0" dirty="0">
                <a:effectLst/>
                <a:latin typeface="Lato" panose="020F0502020204030203" pitchFamily="34" charset="0"/>
              </a:rPr>
              <a:t>Automations are either started manually, scheduled, or triggered by an action. These automations, called Flows, can occur in the cloud (Cloud Flows) or locally to a device or VM (Desktop Flows). While Cloud Flows run in remote Microsoft datacenters (the same ones as Azure) and don’t require an interface, Desktop Flows are accomplished through a more traditional robotic process automation (RPA) capability. The cloud- and desktop-based solutions are built to work together and address the many diverse needs of organizations.</a:t>
            </a:r>
          </a:p>
          <a:p>
            <a:endParaRPr lang="en-IN" dirty="0"/>
          </a:p>
        </p:txBody>
      </p:sp>
      <p:pic>
        <p:nvPicPr>
          <p:cNvPr id="4" name="Content Placeholder 4">
            <a:extLst>
              <a:ext uri="{FF2B5EF4-FFF2-40B4-BE49-F238E27FC236}">
                <a16:creationId xmlns:a16="http://schemas.microsoft.com/office/drawing/2014/main" id="{1C77D2C2-4343-F326-69C1-56B30179B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2656256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DB2C6-7E1D-4841-FA07-901FD6A79A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C734CE-E874-5164-D224-D980F18E55F4}"/>
              </a:ext>
            </a:extLst>
          </p:cNvPr>
          <p:cNvSpPr>
            <a:spLocks noGrp="1"/>
          </p:cNvSpPr>
          <p:nvPr>
            <p:ph idx="1"/>
          </p:nvPr>
        </p:nvSpPr>
        <p:spPr/>
        <p:txBody>
          <a:bodyPr/>
          <a:lstStyle/>
          <a:p>
            <a:endParaRPr lang="en-IN"/>
          </a:p>
        </p:txBody>
      </p:sp>
      <p:pic>
        <p:nvPicPr>
          <p:cNvPr id="8194" name="Picture 2">
            <a:extLst>
              <a:ext uri="{FF2B5EF4-FFF2-40B4-BE49-F238E27FC236}">
                <a16:creationId xmlns:a16="http://schemas.microsoft.com/office/drawing/2014/main" id="{ACC5B91D-F1AF-4D61-6DBE-2C7E1E016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42047"/>
            <a:ext cx="11161058" cy="637390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5DF106D-1720-E12A-6D00-BF525FF15794}"/>
              </a:ext>
            </a:extLst>
          </p:cNvPr>
          <p:cNvSpPr/>
          <p:nvPr/>
        </p:nvSpPr>
        <p:spPr>
          <a:xfrm>
            <a:off x="8857129" y="5746376"/>
            <a:ext cx="2402542" cy="7464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5903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0AD9-88DF-C44D-BB6F-25462BA3EE49}"/>
              </a:ext>
            </a:extLst>
          </p:cNvPr>
          <p:cNvSpPr>
            <a:spLocks noGrp="1"/>
          </p:cNvSpPr>
          <p:nvPr>
            <p:ph type="title"/>
          </p:nvPr>
        </p:nvSpPr>
        <p:spPr/>
        <p:txBody>
          <a:bodyPr>
            <a:normAutofit fontScale="90000"/>
          </a:bodyPr>
          <a:lstStyle/>
          <a:p>
            <a:r>
              <a:rPr lang="en-US" b="1" dirty="0">
                <a:solidFill>
                  <a:srgbClr val="104ECD"/>
                </a:solidFill>
              </a:rPr>
              <a:t>Here are the automation tools inside of Power Automate:</a:t>
            </a:r>
            <a:br>
              <a:rPr lang="en-US" dirty="0"/>
            </a:br>
            <a:endParaRPr lang="en-IN" dirty="0"/>
          </a:p>
        </p:txBody>
      </p:sp>
      <p:sp>
        <p:nvSpPr>
          <p:cNvPr id="3" name="Content Placeholder 2">
            <a:extLst>
              <a:ext uri="{FF2B5EF4-FFF2-40B4-BE49-F238E27FC236}">
                <a16:creationId xmlns:a16="http://schemas.microsoft.com/office/drawing/2014/main" id="{7636191C-E361-C818-120C-09DD2ED0CFF7}"/>
              </a:ext>
            </a:extLst>
          </p:cNvPr>
          <p:cNvSpPr>
            <a:spLocks noGrp="1"/>
          </p:cNvSpPr>
          <p:nvPr>
            <p:ph idx="1"/>
          </p:nvPr>
        </p:nvSpPr>
        <p:spPr>
          <a:xfrm>
            <a:off x="658906" y="1520825"/>
            <a:ext cx="10169872" cy="4212154"/>
          </a:xfrm>
        </p:spPr>
        <p:txBody>
          <a:bodyPr/>
          <a:lstStyle/>
          <a:p>
            <a:r>
              <a:rPr lang="en-US" dirty="0"/>
              <a:t>Cloud Flows:  Automations managed from your web browser that can be started manually, triggered, or scheduled. These are the best method to incorporate third-party cloud services, APIs, and AI Builder</a:t>
            </a:r>
          </a:p>
          <a:p>
            <a:r>
              <a:rPr lang="en-US" dirty="0"/>
              <a:t>What is Power Automate Cloud Flow Designer</a:t>
            </a:r>
          </a:p>
          <a:p>
            <a:r>
              <a:rPr lang="en-US" dirty="0"/>
              <a:t>Cloud Flow Designer</a:t>
            </a:r>
            <a:endParaRPr lang="en-IN" dirty="0"/>
          </a:p>
          <a:p>
            <a:endParaRPr lang="en-IN" dirty="0"/>
          </a:p>
        </p:txBody>
      </p:sp>
      <p:pic>
        <p:nvPicPr>
          <p:cNvPr id="4" name="Content Placeholder 4">
            <a:extLst>
              <a:ext uri="{FF2B5EF4-FFF2-40B4-BE49-F238E27FC236}">
                <a16:creationId xmlns:a16="http://schemas.microsoft.com/office/drawing/2014/main" id="{1C77D2C2-4343-F326-69C1-56B30179B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617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0AC2-2EE0-DD3C-3BA3-F4928F305F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C31911-8D9C-6049-9333-C810F627283A}"/>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5E1879F8-9BC9-17E2-45DC-83DE03D5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pic>
        <p:nvPicPr>
          <p:cNvPr id="6146" name="Picture 2">
            <a:extLst>
              <a:ext uri="{FF2B5EF4-FFF2-40B4-BE49-F238E27FC236}">
                <a16:creationId xmlns:a16="http://schemas.microsoft.com/office/drawing/2014/main" id="{977DF41C-8571-6264-8DC6-137795163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 y="0"/>
            <a:ext cx="1217771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466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0AC2-2EE0-DD3C-3BA3-F4928F305F4D}"/>
              </a:ext>
            </a:extLst>
          </p:cNvPr>
          <p:cNvSpPr>
            <a:spLocks noGrp="1"/>
          </p:cNvSpPr>
          <p:nvPr>
            <p:ph type="title"/>
          </p:nvPr>
        </p:nvSpPr>
        <p:spPr/>
        <p:txBody>
          <a:bodyPr/>
          <a:lstStyle/>
          <a:p>
            <a:r>
              <a:rPr lang="en-US" b="1" i="0" dirty="0">
                <a:solidFill>
                  <a:srgbClr val="0F47C1"/>
                </a:solidFill>
                <a:effectLst/>
                <a:latin typeface="Lato" panose="020F0502020204030203" pitchFamily="34" charset="0"/>
              </a:rPr>
              <a:t>AI Builder:</a:t>
            </a:r>
            <a:r>
              <a:rPr lang="en-US" b="0" i="0" dirty="0">
                <a:solidFill>
                  <a:srgbClr val="0F47C1"/>
                </a:solidFill>
                <a:effectLst/>
                <a:latin typeface="Lato" panose="020F0502020204030203" pitchFamily="34" charset="0"/>
              </a:rPr>
              <a:t> </a:t>
            </a:r>
            <a:endParaRPr lang="en-IN" dirty="0">
              <a:solidFill>
                <a:srgbClr val="0F47C1"/>
              </a:solidFill>
            </a:endParaRPr>
          </a:p>
        </p:txBody>
      </p:sp>
      <p:sp>
        <p:nvSpPr>
          <p:cNvPr id="3" name="Content Placeholder 2">
            <a:extLst>
              <a:ext uri="{FF2B5EF4-FFF2-40B4-BE49-F238E27FC236}">
                <a16:creationId xmlns:a16="http://schemas.microsoft.com/office/drawing/2014/main" id="{38C31911-8D9C-6049-9333-C810F627283A}"/>
              </a:ext>
            </a:extLst>
          </p:cNvPr>
          <p:cNvSpPr>
            <a:spLocks noGrp="1"/>
          </p:cNvSpPr>
          <p:nvPr>
            <p:ph idx="1"/>
          </p:nvPr>
        </p:nvSpPr>
        <p:spPr/>
        <p:txBody>
          <a:bodyPr/>
          <a:lstStyle/>
          <a:p>
            <a:r>
              <a:rPr lang="en-US" b="0" i="0" dirty="0">
                <a:effectLst/>
                <a:latin typeface="Lato" panose="020F0502020204030203" pitchFamily="34" charset="0"/>
              </a:rPr>
              <a:t>A highly advanced, AI and machine-learning-based optical character and image recognition tool that can be incorporated into solutions to extract, categorize, and process files. Though this isn’t technically a piece of Power Automate, it is a feature unique to the Power Platform and can easily be incorporated into Flows.</a:t>
            </a:r>
            <a:endParaRPr lang="en-IN" dirty="0"/>
          </a:p>
        </p:txBody>
      </p:sp>
      <p:pic>
        <p:nvPicPr>
          <p:cNvPr id="4" name="Content Placeholder 4">
            <a:extLst>
              <a:ext uri="{FF2B5EF4-FFF2-40B4-BE49-F238E27FC236}">
                <a16:creationId xmlns:a16="http://schemas.microsoft.com/office/drawing/2014/main" id="{5E1879F8-9BC9-17E2-45DC-83DE03D5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1481" y="0"/>
            <a:ext cx="2338961" cy="1336549"/>
          </a:xfrm>
          <a:prstGeom prst="rect">
            <a:avLst/>
          </a:prstGeom>
        </p:spPr>
      </p:pic>
    </p:spTree>
    <p:extLst>
      <p:ext uri="{BB962C8B-B14F-4D97-AF65-F5344CB8AC3E}">
        <p14:creationId xmlns:p14="http://schemas.microsoft.com/office/powerpoint/2010/main" val="979355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TotalTime>
  <Words>1216</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Lato</vt:lpstr>
      <vt:lpstr>var(--awb-text-font-family)</vt:lpstr>
      <vt:lpstr>var(--h3_typography-font-family)</vt:lpstr>
      <vt:lpstr>Office Theme</vt:lpstr>
      <vt:lpstr>PowerPoint Presentation</vt:lpstr>
      <vt:lpstr>PowerPoint Presentation</vt:lpstr>
      <vt:lpstr>PowerPoint Presentation</vt:lpstr>
      <vt:lpstr>PowerPoint Presentation</vt:lpstr>
      <vt:lpstr>How Does Microsoft Power Automate Work? </vt:lpstr>
      <vt:lpstr>PowerPoint Presentation</vt:lpstr>
      <vt:lpstr>Here are the automation tools inside of Power Automate: </vt:lpstr>
      <vt:lpstr>PowerPoint Presentation</vt:lpstr>
      <vt:lpstr>AI Builder: </vt:lpstr>
      <vt:lpstr>PowerPoint Presentation</vt:lpstr>
      <vt:lpstr>Desktop Flows: </vt:lpstr>
      <vt:lpstr>PowerPoint Presentation</vt:lpstr>
      <vt:lpstr>PowerPoint Presentation</vt:lpstr>
      <vt:lpstr>Automate Anytime and Anywhere </vt:lpstr>
      <vt:lpstr>PowerPoint Presentation</vt:lpstr>
      <vt:lpstr>Automation Just Got Easier with AI </vt:lpstr>
      <vt:lpstr>A systematic approach to manual tasks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SINGH</dc:creator>
  <cp:lastModifiedBy>DHRUV SINGH</cp:lastModifiedBy>
  <cp:revision>3</cp:revision>
  <dcterms:created xsi:type="dcterms:W3CDTF">2023-11-02T13:57:04Z</dcterms:created>
  <dcterms:modified xsi:type="dcterms:W3CDTF">2023-11-02T14:34:41Z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2ae551e3-0043-40f0-9a67-12d995049d50_Enabled">
    <vt:lpwstr>True</vt:lpwstr>
  </property>
  <property fmtid="{D5CDD505-2E9C-101B-9397-08002B2CF9AE}" pid="3" name="MSIP_Label_2ae551e3-0043-40f0-9a67-12d995049d50_SiteId">
    <vt:lpwstr>97984c2b-a229-4609-8185-ae84947bc3fc</vt:lpwstr>
  </property>
  <property fmtid="{D5CDD505-2E9C-101B-9397-08002B2CF9AE}" pid="4" name="MSIP_Label_2ae551e3-0043-40f0-9a67-12d995049d50_SetDate">
    <vt:lpwstr>2024-04-27T05:31:21Z</vt:lpwstr>
  </property>
  <property fmtid="{D5CDD505-2E9C-101B-9397-08002B2CF9AE}" pid="5" name="MSIP_Label_2ae551e3-0043-40f0-9a67-12d995049d50_Name">
    <vt:lpwstr>Brillio Confidential</vt:lpwstr>
  </property>
  <property fmtid="{D5CDD505-2E9C-101B-9397-08002B2CF9AE}" pid="6" name="MSIP_Label_2ae551e3-0043-40f0-9a67-12d995049d50_ActionId">
    <vt:lpwstr>83adca81-0998-456c-9743-ae6d7ccac1d8</vt:lpwstr>
  </property>
  <property fmtid="{D5CDD505-2E9C-101B-9397-08002B2CF9AE}" pid="7" name="MSIP_Label_2ae551e3-0043-40f0-9a67-12d995049d50_Removed">
    <vt:lpwstr>False</vt:lpwstr>
  </property>
  <property fmtid="{D5CDD505-2E9C-101B-9397-08002B2CF9AE}" pid="8" name="MSIP_Label_2ae551e3-0043-40f0-9a67-12d995049d50_Extended_MSFT_Method">
    <vt:lpwstr>Standard</vt:lpwstr>
  </property>
  <property fmtid="{D5CDD505-2E9C-101B-9397-08002B2CF9AE}" pid="9" name="Sensitivity">
    <vt:lpwstr>Brillio Confidential</vt:lpwstr>
  </property>
</Properties>
</file>