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1"/>
  </p:sldMasterIdLst>
  <p:sldIdLst>
    <p:sldId id="267" r:id="rId2"/>
    <p:sldId id="285" r:id="rId3"/>
    <p:sldId id="286" r:id="rId4"/>
    <p:sldId id="299" r:id="rId5"/>
    <p:sldId id="268" r:id="rId6"/>
    <p:sldId id="269" r:id="rId7"/>
    <p:sldId id="287" r:id="rId8"/>
    <p:sldId id="288" r:id="rId9"/>
    <p:sldId id="283" r:id="rId10"/>
    <p:sldId id="291" r:id="rId11"/>
    <p:sldId id="292" r:id="rId12"/>
    <p:sldId id="293" r:id="rId13"/>
    <p:sldId id="300" r:id="rId14"/>
    <p:sldId id="294" r:id="rId15"/>
    <p:sldId id="261" r:id="rId16"/>
    <p:sldId id="263" r:id="rId17"/>
    <p:sldId id="296" r:id="rId18"/>
    <p:sldId id="297" r:id="rId19"/>
    <p:sldId id="298"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94" d="100"/>
          <a:sy n="94" d="100"/>
        </p:scale>
        <p:origin x="110" y="120"/>
      </p:cViewPr>
      <p:guideLst>
        <p:guide orient="horz" pos="2160"/>
        <p:guide pos="3840"/>
      </p:guideLst>
    </p:cSldViewPr>
  </p:slideViewPr>
  <p:notesTextViewPr>
    <p:cViewPr>
      <p:scale>
        <a:sx n="1" d="1"/>
        <a:sy n="1" d="1"/>
      </p:scale>
      <p:origin x="0" y="0"/>
    </p:cViewPr>
  </p:notesTextViewPr>
  <p:sorterViewPr>
    <p:cViewPr>
      <p:scale>
        <a:sx n="100" d="100"/>
        <a:sy n="100" d="100"/>
      </p:scale>
      <p:origin x="0" y="-6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36043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151448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623790-D55C-49CC-80BC-7037023B0C75}"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681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405009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623790-D55C-49CC-80BC-7037023B0C75}"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947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389181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599418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256387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419008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4221168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51084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227136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402691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3076441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1503837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108782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7A44A1-F985-4F16-9AC8-1326C0A57488}" type="datetimeFigureOut">
              <a:rPr lang="en-IN" smtClean="0"/>
              <a:pPr/>
              <a:t>19-12-2023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623790-D55C-49CC-80BC-7037023B0C75}" type="slidenum">
              <a:rPr lang="en-IN" smtClean="0"/>
              <a:pPr/>
              <a:t>‹#›</a:t>
            </a:fld>
            <a:endParaRPr lang="en-IN"/>
          </a:p>
        </p:txBody>
      </p:sp>
    </p:spTree>
    <p:extLst>
      <p:ext uri="{BB962C8B-B14F-4D97-AF65-F5344CB8AC3E}">
        <p14:creationId xmlns:p14="http://schemas.microsoft.com/office/powerpoint/2010/main" val="2321338683"/>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7B8A6C-A6C3-ADBB-2FE3-616323702481}"/>
              </a:ext>
            </a:extLst>
          </p:cNvPr>
          <p:cNvSpPr>
            <a:spLocks noGrp="1"/>
          </p:cNvSpPr>
          <p:nvPr>
            <p:ph type="title" idx="4294967295"/>
          </p:nvPr>
        </p:nvSpPr>
        <p:spPr>
          <a:xfrm>
            <a:off x="0" y="1487488"/>
            <a:ext cx="11164888" cy="1536700"/>
          </a:xfrm>
        </p:spPr>
        <p:txBody>
          <a:bodyPr>
            <a:normAutofit fontScale="90000"/>
          </a:bodyPr>
          <a:lstStyle/>
          <a:p>
            <a:pPr marL="571500" indent="-571500" algn="ctr">
              <a:lnSpc>
                <a:spcPct val="150000"/>
              </a:lnSpc>
              <a:buFont typeface="Wingdings" panose="05000000000000000000" pitchFamily="2" charset="2"/>
              <a:buChar char="v"/>
            </a:pPr>
            <a:r>
              <a:rPr lang="en-US" b="1" u="sng" dirty="0">
                <a:solidFill>
                  <a:schemeClr val="accent1"/>
                </a:solidFill>
              </a:rPr>
              <a:t>IDEA</a:t>
            </a:r>
            <a:r>
              <a:rPr lang="en-US" b="1" dirty="0">
                <a:solidFill>
                  <a:schemeClr val="accent1"/>
                </a:solidFill>
              </a:rPr>
              <a:t> </a:t>
            </a:r>
            <a:r>
              <a:rPr lang="en-US" b="1" u="sng" dirty="0">
                <a:solidFill>
                  <a:schemeClr val="accent1"/>
                </a:solidFill>
              </a:rPr>
              <a:t>CREATION</a:t>
            </a:r>
            <a:r>
              <a:rPr lang="en-US" b="1" dirty="0">
                <a:solidFill>
                  <a:schemeClr val="accent1"/>
                </a:solidFill>
              </a:rPr>
              <a:t> </a:t>
            </a:r>
            <a:r>
              <a:rPr lang="en-US" b="1" u="sng" dirty="0">
                <a:solidFill>
                  <a:schemeClr val="accent1"/>
                </a:solidFill>
              </a:rPr>
              <a:t>ON</a:t>
            </a:r>
            <a:r>
              <a:rPr lang="en-US" b="1" dirty="0">
                <a:solidFill>
                  <a:schemeClr val="accent1"/>
                </a:solidFill>
              </a:rPr>
              <a:t> : </a:t>
            </a:r>
            <a:r>
              <a:rPr lang="en-US" b="1" u="sng" dirty="0">
                <a:solidFill>
                  <a:schemeClr val="accent1"/>
                </a:solidFill>
              </a:rPr>
              <a:t>FOOD</a:t>
            </a:r>
            <a:r>
              <a:rPr lang="en-US" b="1" dirty="0">
                <a:solidFill>
                  <a:schemeClr val="accent1"/>
                </a:solidFill>
              </a:rPr>
              <a:t> </a:t>
            </a:r>
            <a:r>
              <a:rPr lang="en-US" b="1" u="sng" dirty="0">
                <a:solidFill>
                  <a:schemeClr val="accent1"/>
                </a:solidFill>
              </a:rPr>
              <a:t>FINDER</a:t>
            </a:r>
            <a:br>
              <a:rPr lang="en-US" b="1" u="sng" dirty="0">
                <a:solidFill>
                  <a:schemeClr val="accent3">
                    <a:lumMod val="20000"/>
                    <a:lumOff val="80000"/>
                  </a:schemeClr>
                </a:solidFill>
              </a:rPr>
            </a:br>
            <a:r>
              <a:rPr lang="en-US" sz="3100" b="1" u="sng" dirty="0">
                <a:solidFill>
                  <a:schemeClr val="accent3">
                    <a:lumMod val="20000"/>
                    <a:lumOff val="80000"/>
                  </a:schemeClr>
                </a:solidFill>
              </a:rPr>
              <a:t> </a:t>
            </a:r>
            <a:r>
              <a:rPr lang="en-US" sz="3100" b="1" dirty="0">
                <a:solidFill>
                  <a:schemeClr val="accent1"/>
                </a:solidFill>
              </a:rPr>
              <a:t>CS-ALPHA</a:t>
            </a:r>
            <a:br>
              <a:rPr lang="en-US" b="1" dirty="0">
                <a:solidFill>
                  <a:schemeClr val="accent3">
                    <a:lumMod val="20000"/>
                    <a:lumOff val="80000"/>
                  </a:schemeClr>
                </a:solidFill>
              </a:rPr>
            </a:br>
            <a:r>
              <a:rPr lang="en-US" sz="2200" u="sng" dirty="0">
                <a:solidFill>
                  <a:schemeClr val="accent1"/>
                </a:solidFill>
              </a:rPr>
              <a:t>BATCH</a:t>
            </a:r>
            <a:r>
              <a:rPr lang="en-US" sz="2200" dirty="0">
                <a:solidFill>
                  <a:schemeClr val="accent1"/>
                </a:solidFill>
              </a:rPr>
              <a:t> </a:t>
            </a:r>
            <a:r>
              <a:rPr lang="en-US" sz="2200" u="sng" dirty="0">
                <a:solidFill>
                  <a:schemeClr val="accent1"/>
                </a:solidFill>
              </a:rPr>
              <a:t>NUMBER-04</a:t>
            </a:r>
            <a:r>
              <a:rPr lang="en-US" sz="2200" dirty="0">
                <a:solidFill>
                  <a:schemeClr val="accent1"/>
                </a:solidFill>
              </a:rPr>
              <a:t>            </a:t>
            </a:r>
            <a:br>
              <a:rPr lang="en-US" sz="2000" u="sng" dirty="0">
                <a:solidFill>
                  <a:schemeClr val="tx2"/>
                </a:solidFill>
              </a:rPr>
            </a:br>
            <a:br>
              <a:rPr lang="en-US" sz="2000" u="sng" dirty="0">
                <a:solidFill>
                  <a:schemeClr val="tx2"/>
                </a:solidFill>
              </a:rPr>
            </a:br>
            <a:br>
              <a:rPr lang="en-US" b="1" dirty="0"/>
            </a:br>
            <a:br>
              <a:rPr lang="en-US" b="1" dirty="0"/>
            </a:br>
            <a:br>
              <a:rPr lang="en-US" b="1" dirty="0"/>
            </a:br>
            <a:br>
              <a:rPr lang="en-US" b="1" dirty="0"/>
            </a:br>
            <a:br>
              <a:rPr lang="en-US" sz="2000" b="1" dirty="0">
                <a:highlight>
                  <a:srgbClr val="FFFF00"/>
                </a:highlight>
              </a:rPr>
            </a:br>
            <a:r>
              <a:rPr lang="en-US" sz="2000" b="1" dirty="0"/>
              <a:t>            </a:t>
            </a:r>
            <a:br>
              <a:rPr lang="en-US" b="1" dirty="0"/>
            </a:br>
            <a:br>
              <a:rPr lang="en-US" b="1" dirty="0"/>
            </a:br>
            <a:r>
              <a:rPr lang="en-US" b="1" dirty="0"/>
              <a:t>                </a:t>
            </a:r>
            <a:endParaRPr lang="en-IN" b="1" dirty="0"/>
          </a:p>
        </p:txBody>
      </p:sp>
      <p:sp>
        <p:nvSpPr>
          <p:cNvPr id="8" name="Text Placeholder 7">
            <a:extLst>
              <a:ext uri="{FF2B5EF4-FFF2-40B4-BE49-F238E27FC236}">
                <a16:creationId xmlns:a16="http://schemas.microsoft.com/office/drawing/2014/main" id="{FF0D6069-6E4F-71C4-E55D-E9E54DCF49F9}"/>
              </a:ext>
            </a:extLst>
          </p:cNvPr>
          <p:cNvSpPr>
            <a:spLocks noGrp="1"/>
          </p:cNvSpPr>
          <p:nvPr>
            <p:ph type="body" sz="half" idx="4294967295"/>
          </p:nvPr>
        </p:nvSpPr>
        <p:spPr>
          <a:xfrm>
            <a:off x="2306638" y="3575050"/>
            <a:ext cx="9885362" cy="3059113"/>
          </a:xfrm>
        </p:spPr>
        <p:txBody>
          <a:bodyPr>
            <a:normAutofit fontScale="92500" lnSpcReduction="10000"/>
          </a:bodyPr>
          <a:lstStyle/>
          <a:p>
            <a:pPr>
              <a:buClrTx/>
              <a:buFont typeface="Wingdings" panose="05000000000000000000" pitchFamily="2" charset="2"/>
              <a:buChar char="v"/>
            </a:pPr>
            <a:r>
              <a:rPr lang="en-US" b="1" u="sng" dirty="0">
                <a:solidFill>
                  <a:schemeClr val="tx1"/>
                </a:solidFill>
              </a:rPr>
              <a:t>NAMES</a:t>
            </a:r>
            <a:r>
              <a:rPr lang="en-US" b="1" dirty="0">
                <a:solidFill>
                  <a:schemeClr val="tx1"/>
                </a:solidFill>
              </a:rPr>
              <a:t> </a:t>
            </a:r>
            <a:r>
              <a:rPr lang="en-US" b="1" u="sng" dirty="0">
                <a:solidFill>
                  <a:schemeClr val="tx1"/>
                </a:solidFill>
              </a:rPr>
              <a:t>OF</a:t>
            </a:r>
            <a:r>
              <a:rPr lang="en-US" b="1" dirty="0">
                <a:solidFill>
                  <a:schemeClr val="tx1"/>
                </a:solidFill>
              </a:rPr>
              <a:t> </a:t>
            </a:r>
            <a:r>
              <a:rPr lang="en-US" b="1" u="sng" dirty="0">
                <a:solidFill>
                  <a:schemeClr val="tx1"/>
                </a:solidFill>
              </a:rPr>
              <a:t>THE</a:t>
            </a:r>
            <a:r>
              <a:rPr lang="en-US" b="1" dirty="0">
                <a:solidFill>
                  <a:schemeClr val="tx1"/>
                </a:solidFill>
              </a:rPr>
              <a:t> </a:t>
            </a:r>
            <a:r>
              <a:rPr lang="en-US" b="1" u="sng" dirty="0">
                <a:solidFill>
                  <a:schemeClr val="tx1"/>
                </a:solidFill>
              </a:rPr>
              <a:t>TEAM</a:t>
            </a:r>
            <a:r>
              <a:rPr lang="en-US" b="1" dirty="0">
                <a:solidFill>
                  <a:schemeClr val="tx1"/>
                </a:solidFill>
              </a:rPr>
              <a:t>  </a:t>
            </a:r>
            <a:r>
              <a:rPr lang="en-US" b="1" u="sng" dirty="0">
                <a:solidFill>
                  <a:schemeClr val="tx1"/>
                </a:solidFill>
              </a:rPr>
              <a:t>MEMBERS</a:t>
            </a:r>
            <a:r>
              <a:rPr lang="en-US" b="1" dirty="0">
                <a:solidFill>
                  <a:schemeClr val="tx1"/>
                </a:solidFill>
              </a:rPr>
              <a:t> </a:t>
            </a:r>
            <a:r>
              <a:rPr lang="en-US" b="1" u="sng" dirty="0">
                <a:solidFill>
                  <a:schemeClr val="tx1"/>
                </a:solidFill>
              </a:rPr>
              <a:t>WITH</a:t>
            </a:r>
            <a:r>
              <a:rPr lang="en-US" b="1" dirty="0">
                <a:solidFill>
                  <a:schemeClr val="tx1"/>
                </a:solidFill>
              </a:rPr>
              <a:t> </a:t>
            </a:r>
            <a:r>
              <a:rPr lang="en-US" b="1" u="sng" dirty="0"/>
              <a:t>ROLL</a:t>
            </a:r>
            <a:r>
              <a:rPr lang="en-US" b="1" dirty="0"/>
              <a:t> </a:t>
            </a:r>
            <a:r>
              <a:rPr lang="en-US" b="1" u="sng" dirty="0"/>
              <a:t>NUMBERS</a:t>
            </a:r>
            <a:r>
              <a:rPr lang="en-US" b="1" dirty="0"/>
              <a:t> :</a:t>
            </a:r>
            <a:endParaRPr lang="en-US" b="1" u="sng" dirty="0"/>
          </a:p>
          <a:p>
            <a:pPr>
              <a:buClrTx/>
              <a:buFont typeface="Wingdings" panose="05000000000000000000" pitchFamily="2" charset="2"/>
              <a:buChar char="q"/>
            </a:pPr>
            <a:r>
              <a:rPr lang="en-US" sz="1600" dirty="0"/>
              <a:t>B.BHAVANA      -   2311CS040020</a:t>
            </a:r>
          </a:p>
          <a:p>
            <a:pPr>
              <a:buClrTx/>
              <a:buFont typeface="Wingdings" panose="05000000000000000000" pitchFamily="2" charset="2"/>
              <a:buChar char="q"/>
            </a:pPr>
            <a:r>
              <a:rPr lang="en-IN" sz="1600" dirty="0"/>
              <a:t>A.VAISHNAVI    -   2311CS040014</a:t>
            </a:r>
          </a:p>
          <a:p>
            <a:pPr>
              <a:buClrTx/>
              <a:buFont typeface="Wingdings" panose="05000000000000000000" pitchFamily="2" charset="2"/>
              <a:buChar char="q"/>
            </a:pPr>
            <a:r>
              <a:rPr lang="en-IN" sz="1600" dirty="0"/>
              <a:t>E.VIVEK              -   2311CS040050</a:t>
            </a:r>
          </a:p>
          <a:p>
            <a:pPr>
              <a:buClrTx/>
              <a:buFont typeface="Wingdings" panose="05000000000000000000" pitchFamily="2" charset="2"/>
              <a:buChar char="q"/>
            </a:pPr>
            <a:r>
              <a:rPr lang="en-IN" sz="1600" dirty="0"/>
              <a:t>K.PARDHU         -   2311CS040089</a:t>
            </a:r>
          </a:p>
          <a:p>
            <a:pPr algn="just">
              <a:buClrTx/>
              <a:buFont typeface="Wingdings" panose="05000000000000000000" pitchFamily="2" charset="2"/>
              <a:buChar char="q"/>
            </a:pPr>
            <a:r>
              <a:rPr lang="en-IN" sz="1600" dirty="0"/>
              <a:t>G.SADHVIK       -   2311CS040062                                                      </a:t>
            </a:r>
            <a:r>
              <a:rPr lang="en-IN" sz="1600" b="1" dirty="0">
                <a:solidFill>
                  <a:schemeClr val="accent1"/>
                </a:solidFill>
              </a:rPr>
              <a:t>DEPARTMENT OF CSE(CS)</a:t>
            </a:r>
          </a:p>
          <a:p>
            <a:pPr marL="0" indent="0" algn="just">
              <a:buClrTx/>
              <a:buNone/>
            </a:pPr>
            <a:r>
              <a:rPr lang="en-IN" sz="1600" b="1" dirty="0">
                <a:solidFill>
                  <a:schemeClr val="accent1"/>
                </a:solidFill>
              </a:rPr>
              <a:t>                                                                                                                 MALLAREDDY UNIVERSITY                                                                                               </a:t>
            </a:r>
          </a:p>
          <a:p>
            <a:pPr>
              <a:buClrTx/>
              <a:buFont typeface="Wingdings" panose="05000000000000000000" pitchFamily="2" charset="2"/>
              <a:buChar char="v"/>
            </a:pPr>
            <a:r>
              <a:rPr lang="en-IN" sz="1800" b="1" u="sng" dirty="0"/>
              <a:t>UNDER</a:t>
            </a:r>
            <a:r>
              <a:rPr lang="en-IN" b="1" u="sng" dirty="0"/>
              <a:t> </a:t>
            </a:r>
            <a:r>
              <a:rPr lang="en-IN" sz="2000" b="1" u="sng" dirty="0"/>
              <a:t>THE</a:t>
            </a:r>
            <a:r>
              <a:rPr lang="en-IN" b="1" u="sng" dirty="0"/>
              <a:t> </a:t>
            </a:r>
            <a:r>
              <a:rPr lang="en-IN" sz="1800" b="1" u="sng" dirty="0"/>
              <a:t>ESTEEMED</a:t>
            </a:r>
            <a:r>
              <a:rPr lang="en-IN" b="1" u="sng" dirty="0"/>
              <a:t> </a:t>
            </a:r>
            <a:r>
              <a:rPr lang="en-IN" sz="1800" b="1" u="sng" dirty="0"/>
              <a:t>GUIDANCE</a:t>
            </a:r>
            <a:r>
              <a:rPr lang="en-IN" b="1" u="sng" dirty="0"/>
              <a:t> </a:t>
            </a:r>
            <a:r>
              <a:rPr lang="en-IN" sz="1800" b="1" u="sng" dirty="0"/>
              <a:t>OF</a:t>
            </a:r>
            <a:r>
              <a:rPr lang="en-IN" sz="1800" b="1" dirty="0"/>
              <a:t>  :                               </a:t>
            </a:r>
            <a:r>
              <a:rPr lang="en-IN" sz="1600" b="1" dirty="0">
                <a:solidFill>
                  <a:schemeClr val="accent1"/>
                </a:solidFill>
              </a:rPr>
              <a:t>HYDRABAD</a:t>
            </a:r>
          </a:p>
          <a:p>
            <a:pPr>
              <a:buClrTx/>
              <a:buFont typeface="Courier New" panose="02070309020205020404" pitchFamily="49" charset="0"/>
              <a:buChar char="o"/>
            </a:pPr>
            <a:r>
              <a:rPr lang="en-IN" sz="1400" b="1" dirty="0"/>
              <a:t>MS.V.NAGA HEMA KUMARI</a:t>
            </a:r>
          </a:p>
        </p:txBody>
      </p:sp>
      <p:pic>
        <p:nvPicPr>
          <p:cNvPr id="5" name="Content Placeholder 4">
            <a:extLst>
              <a:ext uri="{FF2B5EF4-FFF2-40B4-BE49-F238E27FC236}">
                <a16:creationId xmlns:a16="http://schemas.microsoft.com/office/drawing/2014/main" id="{848A689F-729A-27A8-CF1E-E87E18A0571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2700"/>
            <a:ext cx="10018713" cy="1403350"/>
          </a:xfrm>
        </p:spPr>
      </p:pic>
      <p:pic>
        <p:nvPicPr>
          <p:cNvPr id="9" name="Picture 8">
            <a:extLst>
              <a:ext uri="{FF2B5EF4-FFF2-40B4-BE49-F238E27FC236}">
                <a16:creationId xmlns:a16="http://schemas.microsoft.com/office/drawing/2014/main" id="{D3329471-F63B-8A5C-DD52-8DAE6131F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7967" y="-27522"/>
            <a:ext cx="2174033" cy="1418253"/>
          </a:xfrm>
          <a:prstGeom prst="rect">
            <a:avLst/>
          </a:prstGeom>
        </p:spPr>
      </p:pic>
    </p:spTree>
    <p:extLst>
      <p:ext uri="{BB962C8B-B14F-4D97-AF65-F5344CB8AC3E}">
        <p14:creationId xmlns:p14="http://schemas.microsoft.com/office/powerpoint/2010/main" val="1512350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1"/>
                </a:solidFill>
              </a:rPr>
              <a:t>    FLOW CHART</a:t>
            </a:r>
          </a:p>
        </p:txBody>
      </p:sp>
      <p:pic>
        <p:nvPicPr>
          <p:cNvPr id="4" name="Content Placeholder 3" descr="food.png"/>
          <p:cNvPicPr>
            <a:picLocks noGrp="1" noChangeAspect="1"/>
          </p:cNvPicPr>
          <p:nvPr>
            <p:ph idx="1"/>
          </p:nvPr>
        </p:nvPicPr>
        <p:blipFill>
          <a:blip r:embed="rId2"/>
          <a:stretch>
            <a:fillRect/>
          </a:stretch>
        </p:blipFill>
        <p:spPr>
          <a:xfrm>
            <a:off x="3759200" y="1447800"/>
            <a:ext cx="4406900" cy="46228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1"/>
                </a:solidFill>
              </a:rPr>
              <a:t>           ARCHITECTURE DIAGRAM</a:t>
            </a:r>
          </a:p>
        </p:txBody>
      </p:sp>
      <p:pic>
        <p:nvPicPr>
          <p:cNvPr id="4" name="Content Placeholder 3" descr="food-delivery-architecture.png"/>
          <p:cNvPicPr>
            <a:picLocks noGrp="1" noChangeAspect="1"/>
          </p:cNvPicPr>
          <p:nvPr>
            <p:ph idx="1"/>
          </p:nvPr>
        </p:nvPicPr>
        <p:blipFill>
          <a:blip r:embed="rId2"/>
          <a:stretch>
            <a:fillRect/>
          </a:stretch>
        </p:blipFill>
        <p:spPr>
          <a:xfrm>
            <a:off x="1511300" y="1219200"/>
            <a:ext cx="10071100" cy="5346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1"/>
                </a:solidFill>
              </a:rPr>
              <a:t>                        ALGORITHM</a:t>
            </a:r>
          </a:p>
        </p:txBody>
      </p:sp>
      <p:sp>
        <p:nvSpPr>
          <p:cNvPr id="3" name="Content Placeholder 2"/>
          <p:cNvSpPr>
            <a:spLocks noGrp="1"/>
          </p:cNvSpPr>
          <p:nvPr>
            <p:ph idx="1"/>
          </p:nvPr>
        </p:nvSpPr>
        <p:spPr/>
        <p:txBody>
          <a:bodyPr>
            <a:normAutofit fontScale="92500" lnSpcReduction="20000"/>
          </a:bodyPr>
          <a:lstStyle/>
          <a:p>
            <a:r>
              <a:rPr lang="en-US" b="1" dirty="0">
                <a:solidFill>
                  <a:schemeClr val="tx2"/>
                </a:solidFill>
              </a:rPr>
              <a:t>Step1: </a:t>
            </a:r>
            <a:r>
              <a:rPr lang="en-US" b="1" dirty="0"/>
              <a:t>User Preferences and Profile : </a:t>
            </a:r>
            <a:r>
              <a:rPr lang="en-US" dirty="0"/>
              <a:t>Collect user preferences during on boarding, including cuisine types, dietary restrictions, preferred price range, and location.</a:t>
            </a:r>
          </a:p>
          <a:p>
            <a:r>
              <a:rPr lang="en-US" b="1" dirty="0">
                <a:solidFill>
                  <a:schemeClr val="tx2"/>
                </a:solidFill>
              </a:rPr>
              <a:t>Step2: </a:t>
            </a:r>
            <a:r>
              <a:rPr lang="en-US" b="1" dirty="0"/>
              <a:t>Restaurant Data Management : </a:t>
            </a:r>
            <a:r>
              <a:rPr lang="en-US" dirty="0"/>
              <a:t>Acquire and maintain a comprehensive database of restaurants with details such as name, location, cuisine, menu, reviews, ratings, and operational hours. Regularly update the database to ensure accuracy and relevance.</a:t>
            </a:r>
          </a:p>
          <a:p>
            <a:r>
              <a:rPr lang="en-US" b="1" dirty="0">
                <a:solidFill>
                  <a:schemeClr val="tx2"/>
                </a:solidFill>
              </a:rPr>
              <a:t>Step3: </a:t>
            </a:r>
            <a:r>
              <a:rPr lang="en-US" b="1" dirty="0"/>
              <a:t>Search and Filtering: </a:t>
            </a:r>
            <a:r>
              <a:rPr lang="en-US" dirty="0"/>
              <a:t>Use a ranking algorithm to prioritize search results based on a combination of user preferences and popularity.</a:t>
            </a:r>
          </a:p>
          <a:p>
            <a:r>
              <a:rPr lang="en-US" b="1" dirty="0">
                <a:solidFill>
                  <a:schemeClr val="tx2"/>
                </a:solidFill>
              </a:rPr>
              <a:t>Step4: </a:t>
            </a:r>
            <a:r>
              <a:rPr lang="en-US" b="1" dirty="0"/>
              <a:t>Geo location : </a:t>
            </a:r>
            <a:r>
              <a:rPr lang="en-US" dirty="0"/>
              <a:t>Utilize geo location algorithms to determine the user's current location. Integrate with mapping services to display nearby restaurants and provide directions.</a:t>
            </a:r>
          </a:p>
          <a:p>
            <a:r>
              <a:rPr lang="en-US" b="1" dirty="0">
                <a:solidFill>
                  <a:schemeClr val="tx2"/>
                </a:solidFill>
              </a:rPr>
              <a:t>Step5:</a:t>
            </a:r>
            <a:r>
              <a:rPr lang="en-US" dirty="0">
                <a:solidFill>
                  <a:schemeClr val="tx2"/>
                </a:solidFill>
              </a:rPr>
              <a:t> </a:t>
            </a:r>
            <a:r>
              <a:rPr lang="en-US" b="1" dirty="0"/>
              <a:t>Personalized Recommendations : </a:t>
            </a:r>
            <a:r>
              <a:rPr lang="en-US" dirty="0"/>
              <a:t>Use collaborative filtering to recommend restaurants based on the preferences of users with similar tastes.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6612" y="1193800"/>
            <a:ext cx="8915400" cy="3777622"/>
          </a:xfrm>
        </p:spPr>
        <p:txBody>
          <a:bodyPr/>
          <a:lstStyle/>
          <a:p>
            <a:r>
              <a:rPr lang="en-US" b="1" dirty="0">
                <a:solidFill>
                  <a:schemeClr val="tx2"/>
                </a:solidFill>
              </a:rPr>
              <a:t>Step 6: </a:t>
            </a:r>
            <a:r>
              <a:rPr lang="en-US" b="1" dirty="0"/>
              <a:t>Real-time Updates: </a:t>
            </a:r>
            <a:r>
              <a:rPr lang="en-US" dirty="0"/>
              <a:t>Implement mechanisms to provide real-time information on restaurant status, promotions, and special events. Use push notifications to inform users about time-sensitive deals or new restaurant openings.</a:t>
            </a:r>
          </a:p>
          <a:p>
            <a:r>
              <a:rPr lang="en-US" b="1" dirty="0">
                <a:solidFill>
                  <a:schemeClr val="tx2"/>
                </a:solidFill>
              </a:rPr>
              <a:t>Step 7: </a:t>
            </a:r>
            <a:r>
              <a:rPr lang="en-US" b="1" dirty="0"/>
              <a:t>Reviews and Ratings</a:t>
            </a:r>
            <a:r>
              <a:rPr lang="en-US" dirty="0"/>
              <a:t>: Aggregate user reviews and ratings for each restaurant. Apply a weighted average algorithm to factor in the credibility of reviewers.</a:t>
            </a:r>
          </a:p>
          <a:p>
            <a:r>
              <a:rPr lang="en-US" b="1" dirty="0">
                <a:solidFill>
                  <a:schemeClr val="tx2"/>
                </a:solidFill>
              </a:rPr>
              <a:t>Step 8: </a:t>
            </a:r>
            <a:r>
              <a:rPr lang="en-US" b="1" dirty="0"/>
              <a:t>Privacy and Security: </a:t>
            </a:r>
            <a:r>
              <a:rPr lang="en-US" dirty="0"/>
              <a:t>Implement algorithms for secure user authentication and data encryption to ensure user privacy . Comply with data protection regulations and industry standards.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1"/>
                </a:solidFill>
              </a:rPr>
              <a:t>      LOGIN AND SIGN-UP PAGE</a:t>
            </a:r>
          </a:p>
        </p:txBody>
      </p:sp>
      <p:pic>
        <p:nvPicPr>
          <p:cNvPr id="4" name="Content Placeholder 3" descr="WhatsApp Image 2023-12-14 at 9.31.47 PM.jpeg"/>
          <p:cNvPicPr>
            <a:picLocks noGrp="1" noChangeAspect="1"/>
          </p:cNvPicPr>
          <p:nvPr>
            <p:ph idx="1"/>
          </p:nvPr>
        </p:nvPicPr>
        <p:blipFill>
          <a:blip r:embed="rId2" cstate="print"/>
          <a:stretch>
            <a:fillRect/>
          </a:stretch>
        </p:blipFill>
        <p:spPr>
          <a:xfrm>
            <a:off x="11442700" y="5859524"/>
            <a:ext cx="61913" cy="47501"/>
          </a:xfrm>
        </p:spPr>
      </p:pic>
      <p:pic>
        <p:nvPicPr>
          <p:cNvPr id="1026" name="Picture 2" descr="C:\Users\Satish kumar\Downloads\WhatsApp Image 2023-12-14 at 9.31.47 PM.jpeg"/>
          <p:cNvPicPr>
            <a:picLocks noChangeAspect="1" noChangeArrowheads="1"/>
          </p:cNvPicPr>
          <p:nvPr/>
        </p:nvPicPr>
        <p:blipFill>
          <a:blip r:embed="rId3"/>
          <a:srcRect/>
          <a:stretch>
            <a:fillRect/>
          </a:stretch>
        </p:blipFill>
        <p:spPr bwMode="auto">
          <a:xfrm>
            <a:off x="1816100" y="1371600"/>
            <a:ext cx="3657600" cy="4051300"/>
          </a:xfrm>
          <a:prstGeom prst="rect">
            <a:avLst/>
          </a:prstGeom>
          <a:noFill/>
        </p:spPr>
      </p:pic>
      <p:pic>
        <p:nvPicPr>
          <p:cNvPr id="6" name="Picture 5" descr="WhatsApp Image 2023-12-14 at 9.31.49 PM.jpeg"/>
          <p:cNvPicPr>
            <a:picLocks noChangeAspect="1"/>
          </p:cNvPicPr>
          <p:nvPr/>
        </p:nvPicPr>
        <p:blipFill>
          <a:blip r:embed="rId4"/>
          <a:stretch>
            <a:fillRect/>
          </a:stretch>
        </p:blipFill>
        <p:spPr>
          <a:xfrm>
            <a:off x="6362699" y="1333500"/>
            <a:ext cx="4432301" cy="5207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963C714-14F9-9E5B-CB0B-9B6CF113B0C2}"/>
              </a:ext>
            </a:extLst>
          </p:cNvPr>
          <p:cNvSpPr>
            <a:spLocks noGrp="1"/>
          </p:cNvSpPr>
          <p:nvPr>
            <p:ph type="title"/>
          </p:nvPr>
        </p:nvSpPr>
        <p:spPr>
          <a:xfrm>
            <a:off x="4418012" y="233363"/>
            <a:ext cx="3505199" cy="976312"/>
          </a:xfrm>
        </p:spPr>
        <p:txBody>
          <a:bodyPr>
            <a:normAutofit/>
          </a:bodyPr>
          <a:lstStyle/>
          <a:p>
            <a:r>
              <a:rPr lang="en-US" sz="3200" b="1" dirty="0">
                <a:solidFill>
                  <a:schemeClr val="accent1"/>
                </a:solidFill>
              </a:rPr>
              <a:t>APP SECURITY:</a:t>
            </a:r>
            <a:endParaRPr lang="en-IN" sz="3200" b="1" dirty="0">
              <a:solidFill>
                <a:schemeClr val="accent1"/>
              </a:solidFill>
            </a:endParaRPr>
          </a:p>
        </p:txBody>
      </p:sp>
      <p:pic>
        <p:nvPicPr>
          <p:cNvPr id="15" name="Content Placeholder 14">
            <a:extLst>
              <a:ext uri="{FF2B5EF4-FFF2-40B4-BE49-F238E27FC236}">
                <a16:creationId xmlns:a16="http://schemas.microsoft.com/office/drawing/2014/main" id="{6CB3BA0E-8846-EC49-BC7F-F836685107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5520" y="1924847"/>
            <a:ext cx="3616960" cy="3459954"/>
          </a:xfrm>
        </p:spPr>
      </p:pic>
      <p:sp>
        <p:nvSpPr>
          <p:cNvPr id="13" name="Text Placeholder 12">
            <a:extLst>
              <a:ext uri="{FF2B5EF4-FFF2-40B4-BE49-F238E27FC236}">
                <a16:creationId xmlns:a16="http://schemas.microsoft.com/office/drawing/2014/main" id="{FC7CE9FF-2315-C394-6776-89EBFACE86D1}"/>
              </a:ext>
            </a:extLst>
          </p:cNvPr>
          <p:cNvSpPr>
            <a:spLocks noGrp="1"/>
          </p:cNvSpPr>
          <p:nvPr>
            <p:ph type="body" sz="half" idx="2"/>
          </p:nvPr>
        </p:nvSpPr>
        <p:spPr>
          <a:xfrm>
            <a:off x="6654800" y="1518445"/>
            <a:ext cx="5222240" cy="3459955"/>
          </a:xfrm>
        </p:spPr>
        <p:txBody>
          <a:bodyPr>
            <a:normAutofit fontScale="25000" lnSpcReduction="20000"/>
          </a:bodyPr>
          <a:lstStyle/>
          <a:p>
            <a:pPr algn="just">
              <a:lnSpc>
                <a:spcPct val="170000"/>
              </a:lnSpc>
            </a:pPr>
            <a:r>
              <a:rPr lang="en-US" dirty="0"/>
              <a:t>1. </a:t>
            </a:r>
            <a:r>
              <a:rPr lang="en-US" sz="4300" dirty="0"/>
              <a:t>.Encryption: Use end-to-end encryption for data in transit and encrypt sensitive information at rest.</a:t>
            </a:r>
          </a:p>
          <a:p>
            <a:pPr algn="just">
              <a:lnSpc>
                <a:spcPct val="170000"/>
              </a:lnSpc>
            </a:pPr>
            <a:r>
              <a:rPr lang="en-US" sz="4300" dirty="0"/>
              <a:t>2.Authentication: Implement strong user authentication, including multi-factor authentication.</a:t>
            </a:r>
          </a:p>
          <a:p>
            <a:pPr algn="just">
              <a:lnSpc>
                <a:spcPct val="170000"/>
              </a:lnSpc>
            </a:pPr>
            <a:r>
              <a:rPr lang="en-US" sz="4300" dirty="0"/>
              <a:t>3. API Security: Secure API communications with HTTPS and validate API requests to prevent vulnerabilities.</a:t>
            </a:r>
          </a:p>
          <a:p>
            <a:pPr algn="just">
              <a:lnSpc>
                <a:spcPct val="170000"/>
              </a:lnSpc>
            </a:pPr>
            <a:r>
              <a:rPr lang="en-US" sz="4300" dirty="0"/>
              <a:t>4. Data Storage: Encrypt sensitive data stored on devices and servers, focusing on user credentials and payment information.</a:t>
            </a:r>
          </a:p>
          <a:p>
            <a:pPr algn="just">
              <a:lnSpc>
                <a:spcPct val="170000"/>
              </a:lnSpc>
            </a:pPr>
            <a:r>
              <a:rPr lang="en-US" sz="4300" dirty="0"/>
              <a:t>5. Security Audits: Conduct regular security audits and vulnerability assessments to identify and address potential weaknesses.</a:t>
            </a:r>
          </a:p>
          <a:p>
            <a:pPr algn="just">
              <a:lnSpc>
                <a:spcPct val="170000"/>
              </a:lnSpc>
            </a:pPr>
            <a:r>
              <a:rPr lang="en-US" sz="4300" dirty="0"/>
              <a:t>6. Token Management: Use secure practices for managing user sessions, including secure storage and token refresh mechanisms.</a:t>
            </a:r>
          </a:p>
          <a:p>
            <a:pPr algn="just">
              <a:lnSpc>
                <a:spcPct val="170000"/>
              </a:lnSpc>
            </a:pPr>
            <a:r>
              <a:rPr lang="en-US" sz="4300" dirty="0"/>
              <a:t>7. Payment Standards: Adhere to payment security standards like PCI DSS for secure financial transactions.</a:t>
            </a:r>
          </a:p>
        </p:txBody>
      </p:sp>
    </p:spTree>
    <p:extLst>
      <p:ext uri="{BB962C8B-B14F-4D97-AF65-F5344CB8AC3E}">
        <p14:creationId xmlns:p14="http://schemas.microsoft.com/office/powerpoint/2010/main" val="41516256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351B-B34E-3BA3-B9A0-B13028968CE9}"/>
              </a:ext>
            </a:extLst>
          </p:cNvPr>
          <p:cNvSpPr>
            <a:spLocks noGrp="1"/>
          </p:cNvSpPr>
          <p:nvPr>
            <p:ph type="title"/>
          </p:nvPr>
        </p:nvSpPr>
        <p:spPr>
          <a:xfrm>
            <a:off x="4343400" y="222568"/>
            <a:ext cx="3505199" cy="976312"/>
          </a:xfrm>
        </p:spPr>
        <p:txBody>
          <a:bodyPr>
            <a:normAutofit/>
          </a:bodyPr>
          <a:lstStyle/>
          <a:p>
            <a:r>
              <a:rPr lang="en-US" sz="3200" b="1" dirty="0">
                <a:solidFill>
                  <a:schemeClr val="accent1"/>
                </a:solidFill>
              </a:rPr>
              <a:t>FUTURE UPDATES</a:t>
            </a:r>
            <a:endParaRPr lang="en-IN" sz="3200" b="1" dirty="0">
              <a:solidFill>
                <a:schemeClr val="accent1"/>
              </a:solidFill>
            </a:endParaRPr>
          </a:p>
        </p:txBody>
      </p:sp>
      <p:pic>
        <p:nvPicPr>
          <p:cNvPr id="10" name="Content Placeholder 9">
            <a:extLst>
              <a:ext uri="{FF2B5EF4-FFF2-40B4-BE49-F238E27FC236}">
                <a16:creationId xmlns:a16="http://schemas.microsoft.com/office/drawing/2014/main" id="{E32679F7-CC9A-AE75-BF74-DF2EC36FE4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0240" y="1788161"/>
            <a:ext cx="4074160" cy="3657600"/>
          </a:xfrm>
        </p:spPr>
      </p:pic>
      <p:sp>
        <p:nvSpPr>
          <p:cNvPr id="8" name="Text Placeholder 7">
            <a:extLst>
              <a:ext uri="{FF2B5EF4-FFF2-40B4-BE49-F238E27FC236}">
                <a16:creationId xmlns:a16="http://schemas.microsoft.com/office/drawing/2014/main" id="{0B2DA3ED-A410-70F5-B8C6-4242BAAC0878}"/>
              </a:ext>
            </a:extLst>
          </p:cNvPr>
          <p:cNvSpPr>
            <a:spLocks noGrp="1"/>
          </p:cNvSpPr>
          <p:nvPr>
            <p:ph type="body" sz="half" idx="2"/>
          </p:nvPr>
        </p:nvSpPr>
        <p:spPr>
          <a:xfrm>
            <a:off x="1889760" y="1598613"/>
            <a:ext cx="4602480" cy="4262436"/>
          </a:xfrm>
        </p:spPr>
        <p:txBody>
          <a:bodyPr/>
          <a:lstStyle/>
          <a:p>
            <a:pPr marL="285750" indent="-285750" algn="just">
              <a:lnSpc>
                <a:spcPct val="150000"/>
              </a:lnSpc>
              <a:buFont typeface="Wingdings" panose="05000000000000000000" pitchFamily="2" charset="2"/>
              <a:buChar char="ü"/>
            </a:pPr>
            <a:r>
              <a:rPr lang="en-US" dirty="0"/>
              <a:t>Enable users to access basic restaurant information and reviews offline, ensuring they can still use the app in areas with limited or no internet connectivity.</a:t>
            </a:r>
          </a:p>
          <a:p>
            <a:pPr marL="285750" indent="-285750" algn="just">
              <a:lnSpc>
                <a:spcPct val="150000"/>
              </a:lnSpc>
              <a:buFont typeface="Wingdings" panose="05000000000000000000" pitchFamily="2" charset="2"/>
              <a:buChar char="ü"/>
            </a:pPr>
            <a:r>
              <a:rPr lang="en-US" dirty="0"/>
              <a:t>Allow users to share their food experiences directly from the app to social media platforms, enhancing the app's visibility and user engagement.</a:t>
            </a:r>
          </a:p>
          <a:p>
            <a:pPr marL="285750" indent="-285750" algn="just">
              <a:lnSpc>
                <a:spcPct val="150000"/>
              </a:lnSpc>
              <a:buFont typeface="Wingdings" panose="05000000000000000000" pitchFamily="2" charset="2"/>
              <a:buChar char="ü"/>
            </a:pPr>
            <a:r>
              <a:rPr lang="en-US" dirty="0"/>
              <a:t>Implement a notification system to alert users about nearby restaurants offering special discounts or deals, encouraging them to explore new places.</a:t>
            </a:r>
            <a:endParaRPr lang="en-IN" dirty="0"/>
          </a:p>
        </p:txBody>
      </p:sp>
    </p:spTree>
    <p:extLst>
      <p:ext uri="{BB962C8B-B14F-4D97-AF65-F5344CB8AC3E}">
        <p14:creationId xmlns:p14="http://schemas.microsoft.com/office/powerpoint/2010/main" val="2087913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1"/>
                </a:solidFill>
              </a:rPr>
              <a:t>            SYSTEM REQUIREMENTS</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400" b="1" dirty="0">
                <a:solidFill>
                  <a:schemeClr val="tx1"/>
                </a:solidFill>
              </a:rPr>
              <a:t>SOFTWARE REQUIREMENTS</a:t>
            </a:r>
          </a:p>
          <a:p>
            <a:pPr>
              <a:buFont typeface="Wingdings" panose="05000000000000000000" pitchFamily="2" charset="2"/>
              <a:buChar char="q"/>
            </a:pPr>
            <a:r>
              <a:rPr lang="en-US" dirty="0">
                <a:solidFill>
                  <a:schemeClr val="tx1"/>
                </a:solidFill>
              </a:rPr>
              <a:t>Front end : HTML, CSS</a:t>
            </a:r>
          </a:p>
          <a:p>
            <a:pPr>
              <a:buFont typeface="Wingdings" panose="05000000000000000000" pitchFamily="2" charset="2"/>
              <a:buChar char="q"/>
            </a:pPr>
            <a:r>
              <a:rPr lang="en-US" dirty="0">
                <a:solidFill>
                  <a:schemeClr val="tx1"/>
                </a:solidFill>
              </a:rPr>
              <a:t>Back end: python</a:t>
            </a:r>
          </a:p>
          <a:p>
            <a:pPr>
              <a:buFont typeface="Wingdings" panose="05000000000000000000" pitchFamily="2" charset="2"/>
              <a:buChar char="q"/>
            </a:pPr>
            <a:r>
              <a:rPr lang="en-US" dirty="0">
                <a:solidFill>
                  <a:schemeClr val="tx1"/>
                </a:solidFill>
              </a:rPr>
              <a:t>Operating system: WINDOWS 11</a:t>
            </a:r>
          </a:p>
          <a:p>
            <a:pPr marL="0" indent="0">
              <a:buNone/>
            </a:pPr>
            <a:endParaRPr lang="en-US" dirty="0">
              <a:solidFill>
                <a:schemeClr val="tx1"/>
              </a:solidFill>
            </a:endParaRPr>
          </a:p>
          <a:p>
            <a:pPr>
              <a:buFont typeface="Wingdings" panose="05000000000000000000" pitchFamily="2" charset="2"/>
              <a:buChar char="v"/>
            </a:pPr>
            <a:r>
              <a:rPr lang="en-US" sz="2400" b="1" dirty="0">
                <a:solidFill>
                  <a:schemeClr val="tx1"/>
                </a:solidFill>
              </a:rPr>
              <a:t>HARDWARE REQUIRMENTS</a:t>
            </a:r>
          </a:p>
          <a:p>
            <a:pPr>
              <a:buFont typeface="Wingdings" panose="05000000000000000000" pitchFamily="2" charset="2"/>
              <a:buChar char="q"/>
            </a:pPr>
            <a:r>
              <a:rPr lang="en-US" dirty="0">
                <a:solidFill>
                  <a:schemeClr val="tx1"/>
                </a:solidFill>
              </a:rPr>
              <a:t> processor: </a:t>
            </a:r>
            <a:r>
              <a:rPr lang="en-US" dirty="0" err="1">
                <a:solidFill>
                  <a:schemeClr val="tx1"/>
                </a:solidFill>
              </a:rPr>
              <a:t>intel</a:t>
            </a:r>
            <a:r>
              <a:rPr lang="en-US" dirty="0">
                <a:solidFill>
                  <a:schemeClr val="tx1"/>
                </a:solidFill>
              </a:rPr>
              <a:t> core i7</a:t>
            </a:r>
          </a:p>
          <a:p>
            <a:pPr>
              <a:buFont typeface="Wingdings" panose="05000000000000000000" pitchFamily="2" charset="2"/>
              <a:buChar char="q"/>
            </a:pPr>
            <a:r>
              <a:rPr lang="en-US" dirty="0">
                <a:solidFill>
                  <a:schemeClr val="tx1"/>
                </a:solidFill>
              </a:rPr>
              <a:t>Ram: 16gb</a:t>
            </a:r>
          </a:p>
          <a:p>
            <a:pPr>
              <a:buFont typeface="Wingdings" panose="05000000000000000000" pitchFamily="2" charset="2"/>
              <a:buChar char="q"/>
            </a:pPr>
            <a:r>
              <a:rPr lang="en-US" dirty="0">
                <a:solidFill>
                  <a:schemeClr val="tx1"/>
                </a:solidFill>
              </a:rPr>
              <a:t>SSD: 128gb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            CONCLUSION</a:t>
            </a:r>
            <a:endParaRPr lang="en-US" dirty="0"/>
          </a:p>
        </p:txBody>
      </p:sp>
      <p:sp>
        <p:nvSpPr>
          <p:cNvPr id="3" name="Content Placeholder 2"/>
          <p:cNvSpPr>
            <a:spLocks noGrp="1"/>
          </p:cNvSpPr>
          <p:nvPr>
            <p:ph idx="1"/>
          </p:nvPr>
        </p:nvSpPr>
        <p:spPr>
          <a:xfrm>
            <a:off x="5600700" y="2133600"/>
            <a:ext cx="5903912" cy="3777622"/>
          </a:xfrm>
        </p:spPr>
        <p:txBody>
          <a:bodyPr>
            <a:normAutofit/>
          </a:bodyPr>
          <a:lstStyle/>
          <a:p>
            <a:r>
              <a:rPr lang="en-US" sz="1500" dirty="0">
                <a:solidFill>
                  <a:schemeClr val="tx1"/>
                </a:solidFill>
              </a:rPr>
              <a:t>Choosing a restaurant or deciding what to eat can be challenging, but using a food finder app can simplify the process. These apps provide convenience, variety, and user reviews, making it easier to discover new culinary experiences. In conclusion, food finder apps are valuable tools for navigating the diverse world of dining options. Food finder apps not only streamline the decision-making process but also contribute to culinary exploration by exposing users to different cuisines and local gems. With features like personalized recommendations and real-time reviews, these apps enhance the overall dining experience, making them indispensable companions for those seeking convenience and diverse gastronomic adventures.</a:t>
            </a:r>
            <a:endParaRPr lang="en-IN" sz="1500" dirty="0">
              <a:solidFill>
                <a:schemeClr val="tx1"/>
              </a:solidFill>
            </a:endParaRPr>
          </a:p>
          <a:p>
            <a:endParaRPr lang="en-US" dirty="0"/>
          </a:p>
        </p:txBody>
      </p:sp>
      <p:pic>
        <p:nvPicPr>
          <p:cNvPr id="4" name="Picture 3">
            <a:extLst>
              <a:ext uri="{FF2B5EF4-FFF2-40B4-BE49-F238E27FC236}">
                <a16:creationId xmlns:a16="http://schemas.microsoft.com/office/drawing/2014/main" id="{4703B7BD-F9A3-5AAD-4947-6BD82FA9B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00" y="2066470"/>
            <a:ext cx="3187699" cy="34580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1"/>
                </a:solidFill>
              </a:rPr>
              <a:t>                  REFERENCE</a:t>
            </a:r>
          </a:p>
        </p:txBody>
      </p:sp>
      <p:sp>
        <p:nvSpPr>
          <p:cNvPr id="3" name="Content Placeholder 2"/>
          <p:cNvSpPr>
            <a:spLocks noGrp="1"/>
          </p:cNvSpPr>
          <p:nvPr>
            <p:ph idx="1"/>
          </p:nvPr>
        </p:nvSpPr>
        <p:spPr/>
        <p:txBody>
          <a:bodyPr/>
          <a:lstStyle/>
          <a:p>
            <a:pPr marL="0" lvl="0" indent="0">
              <a:lnSpc>
                <a:spcPct val="115000"/>
              </a:lnSpc>
              <a:buNone/>
            </a:pPr>
            <a:r>
              <a:rPr lang="en-US" b="1" u="sng" dirty="0">
                <a:solidFill>
                  <a:schemeClr val="tx2"/>
                </a:solidFill>
              </a:rPr>
              <a:t>Food Finder: </a:t>
            </a:r>
          </a:p>
          <a:p>
            <a:pPr marL="0" lvl="0" indent="0">
              <a:lnSpc>
                <a:spcPct val="115000"/>
              </a:lnSpc>
              <a:buNone/>
            </a:pPr>
            <a:r>
              <a:rPr lang="en-US" dirty="0"/>
              <a:t>     Yelp, </a:t>
            </a:r>
            <a:r>
              <a:rPr lang="en-US" dirty="0" err="1"/>
              <a:t>Zomato</a:t>
            </a:r>
            <a:r>
              <a:rPr lang="en-US" dirty="0"/>
              <a:t> , </a:t>
            </a:r>
            <a:r>
              <a:rPr lang="en-US" dirty="0" err="1"/>
              <a:t>Swiggy</a:t>
            </a:r>
            <a:r>
              <a:rPr lang="en-US" dirty="0"/>
              <a:t>, </a:t>
            </a:r>
            <a:r>
              <a:rPr lang="en-US" dirty="0" err="1"/>
              <a:t>Uber</a:t>
            </a:r>
            <a:r>
              <a:rPr lang="en-US" dirty="0"/>
              <a:t> Eats.</a:t>
            </a:r>
            <a:endParaRPr lang="en-US" b="1" u="sng" dirty="0">
              <a:solidFill>
                <a:schemeClr val="accent3">
                  <a:lumMod val="20000"/>
                  <a:lumOff val="80000"/>
                </a:schemeClr>
              </a:solidFill>
            </a:endParaRPr>
          </a:p>
          <a:p>
            <a:r>
              <a:rPr lang="en-US" dirty="0"/>
              <a:t>These are the some apps for food delivery and as well as food finding apps which the user wants, from these apps the reference has been taken.</a:t>
            </a:r>
          </a:p>
          <a:p>
            <a:pPr>
              <a:buNone/>
            </a:pPr>
            <a:r>
              <a:rPr lang="en-US" b="1" dirty="0">
                <a:solidFill>
                  <a:schemeClr val="tx2"/>
                </a:solidFill>
              </a:rPr>
              <a:t>App Name: </a:t>
            </a:r>
            <a:r>
              <a:rPr lang="en-US" dirty="0"/>
              <a:t>"Food Finder" </a:t>
            </a:r>
          </a:p>
          <a:p>
            <a:pPr>
              <a:buNone/>
            </a:pPr>
            <a:r>
              <a:rPr lang="en-US" b="1" dirty="0">
                <a:solidFill>
                  <a:schemeClr val="tx2"/>
                </a:solidFill>
              </a:rPr>
              <a:t>Publisher/Developer: </a:t>
            </a:r>
            <a:r>
              <a:rPr lang="en-US" dirty="0"/>
              <a:t>CS-Alpha Batch 4</a:t>
            </a:r>
          </a:p>
          <a:p>
            <a:pPr>
              <a:buNone/>
            </a:pPr>
            <a:r>
              <a:rPr lang="en-US" b="1" dirty="0">
                <a:solidFill>
                  <a:schemeClr val="tx2"/>
                </a:solidFill>
              </a:rPr>
              <a:t>Platform: </a:t>
            </a:r>
            <a:r>
              <a:rPr lang="en-US" dirty="0"/>
              <a:t>IOS/Android </a:t>
            </a:r>
          </a:p>
          <a:p>
            <a:pPr>
              <a:buNone/>
            </a:pPr>
            <a:r>
              <a:rPr lang="en-US" b="1" dirty="0">
                <a:solidFill>
                  <a:schemeClr val="tx2"/>
                </a:solidFill>
              </a:rPr>
              <a:t>Version:</a:t>
            </a:r>
            <a:r>
              <a:rPr lang="en-US" dirty="0"/>
              <a:t> 2.0.1 </a:t>
            </a:r>
          </a:p>
          <a:p>
            <a:pPr>
              <a:buNone/>
            </a:pPr>
            <a:r>
              <a:rPr lang="en-US" b="1" dirty="0">
                <a:solidFill>
                  <a:schemeClr val="tx2"/>
                </a:solidFill>
              </a:rPr>
              <a:t>Year of Release: </a:t>
            </a:r>
            <a:r>
              <a:rPr lang="en-US" dirty="0"/>
              <a:t>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7077-1A4B-5C94-88A5-040C79EA744E}"/>
              </a:ext>
            </a:extLst>
          </p:cNvPr>
          <p:cNvSpPr>
            <a:spLocks noGrp="1"/>
          </p:cNvSpPr>
          <p:nvPr>
            <p:ph type="title"/>
          </p:nvPr>
        </p:nvSpPr>
        <p:spPr>
          <a:xfrm>
            <a:off x="1950720" y="1134224"/>
            <a:ext cx="9381171" cy="2848496"/>
          </a:xfrm>
        </p:spPr>
        <p:txBody>
          <a:bodyPr/>
          <a:lstStyle/>
          <a:p>
            <a:r>
              <a:rPr lang="en-US" b="1" dirty="0">
                <a:solidFill>
                  <a:schemeClr val="accent1"/>
                </a:solidFill>
              </a:rPr>
              <a:t>    </a:t>
            </a:r>
            <a:r>
              <a:rPr lang="en-US" sz="6600" b="1" dirty="0">
                <a:solidFill>
                  <a:schemeClr val="accent1"/>
                </a:solidFill>
                <a:latin typeface="Algerian" panose="04020705040A02060702" pitchFamily="82" charset="0"/>
              </a:rPr>
              <a:t>TITLE : FOOD FINDER</a:t>
            </a:r>
            <a:endParaRPr lang="en-IN" sz="6600" b="1" dirty="0">
              <a:solidFill>
                <a:schemeClr val="accent1"/>
              </a:solidFill>
              <a:latin typeface="Algerian" panose="04020705040A02060702" pitchFamily="82" charset="0"/>
            </a:endParaRPr>
          </a:p>
        </p:txBody>
      </p:sp>
      <p:sp>
        <p:nvSpPr>
          <p:cNvPr id="3" name="Text Placeholder 2">
            <a:extLst>
              <a:ext uri="{FF2B5EF4-FFF2-40B4-BE49-F238E27FC236}">
                <a16:creationId xmlns:a16="http://schemas.microsoft.com/office/drawing/2014/main" id="{FDDB444D-1022-3C8F-1CAC-B35601A9E2BA}"/>
              </a:ext>
            </a:extLst>
          </p:cNvPr>
          <p:cNvSpPr>
            <a:spLocks noGrp="1"/>
          </p:cNvSpPr>
          <p:nvPr>
            <p:ph type="body" idx="1"/>
          </p:nvPr>
        </p:nvSpPr>
        <p:spPr/>
        <p:txBody>
          <a:bodyPr>
            <a:normAutofit/>
          </a:bodyPr>
          <a:lstStyle/>
          <a:p>
            <a:r>
              <a:rPr lang="en-US" sz="4000" b="1" dirty="0">
                <a:solidFill>
                  <a:schemeClr val="tx2"/>
                </a:solidFill>
                <a:latin typeface="Arial Black" panose="020B0A04020102020204" pitchFamily="34" charset="0"/>
              </a:rPr>
              <a:t>SUB TITLE: </a:t>
            </a:r>
            <a:r>
              <a:rPr lang="en-US" sz="4000" b="1" dirty="0">
                <a:solidFill>
                  <a:schemeClr val="accent1"/>
                </a:solidFill>
                <a:latin typeface="Arial Rounded MT Bold" panose="020F0704030504030204" pitchFamily="34" charset="0"/>
              </a:rPr>
              <a:t>UNLIMIT FAVOURITE FOOD </a:t>
            </a:r>
            <a:endParaRPr lang="en-IN" sz="4000" b="1"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272718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8696-2FDA-83D8-212C-F20DE410DEBF}"/>
              </a:ext>
            </a:extLst>
          </p:cNvPr>
          <p:cNvSpPr>
            <a:spLocks noGrp="1"/>
          </p:cNvSpPr>
          <p:nvPr>
            <p:ph type="title"/>
          </p:nvPr>
        </p:nvSpPr>
        <p:spPr>
          <a:xfrm>
            <a:off x="3162660" y="6258559"/>
            <a:ext cx="6103260" cy="447041"/>
          </a:xfrm>
        </p:spPr>
        <p:txBody>
          <a:bodyPr>
            <a:normAutofit/>
          </a:bodyPr>
          <a:lstStyle/>
          <a:p>
            <a:pPr algn="ctr"/>
            <a:r>
              <a:rPr lang="en-US" sz="1600" dirty="0"/>
              <a:t>                        “ONLY FOR FOODIES” </a:t>
            </a:r>
            <a:endParaRPr lang="en-IN" sz="1600" dirty="0"/>
          </a:p>
        </p:txBody>
      </p:sp>
      <p:pic>
        <p:nvPicPr>
          <p:cNvPr id="20" name="Content Placeholder 19">
            <a:extLst>
              <a:ext uri="{FF2B5EF4-FFF2-40B4-BE49-F238E27FC236}">
                <a16:creationId xmlns:a16="http://schemas.microsoft.com/office/drawing/2014/main" id="{9B22E7B2-5948-47E5-A043-3327681B98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7199" y="734008"/>
            <a:ext cx="7088539" cy="5085184"/>
          </a:xfrm>
        </p:spPr>
      </p:pic>
    </p:spTree>
    <p:extLst>
      <p:ext uri="{BB962C8B-B14F-4D97-AF65-F5344CB8AC3E}">
        <p14:creationId xmlns:p14="http://schemas.microsoft.com/office/powerpoint/2010/main" val="16012594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CE8D8C-B386-5782-0049-7D25D2A6381C}"/>
              </a:ext>
            </a:extLst>
          </p:cNvPr>
          <p:cNvSpPr>
            <a:spLocks noGrp="1"/>
          </p:cNvSpPr>
          <p:nvPr>
            <p:ph type="title"/>
          </p:nvPr>
        </p:nvSpPr>
        <p:spPr>
          <a:xfrm>
            <a:off x="2589212" y="796830"/>
            <a:ext cx="8911687" cy="818610"/>
          </a:xfrm>
        </p:spPr>
        <p:txBody>
          <a:bodyPr/>
          <a:lstStyle/>
          <a:p>
            <a:r>
              <a:rPr lang="en-US" b="1" u="sng" dirty="0">
                <a:solidFill>
                  <a:schemeClr val="accent1"/>
                </a:solidFill>
                <a:latin typeface="Arial Rounded MT Bold" panose="020F0704030504030204" pitchFamily="34" charset="0"/>
              </a:rPr>
              <a:t>APP</a:t>
            </a:r>
            <a:r>
              <a:rPr lang="en-US" dirty="0">
                <a:latin typeface="Arial Rounded MT Bold" panose="020F0704030504030204" pitchFamily="34" charset="0"/>
              </a:rPr>
              <a:t> </a:t>
            </a:r>
            <a:r>
              <a:rPr lang="en-US" b="1" u="sng" dirty="0">
                <a:solidFill>
                  <a:schemeClr val="accent1"/>
                </a:solidFill>
                <a:latin typeface="Arial Rounded MT Bold" panose="020F0704030504030204" pitchFamily="34" charset="0"/>
              </a:rPr>
              <a:t>OVERVIEW</a:t>
            </a:r>
            <a:r>
              <a:rPr lang="en-US" dirty="0">
                <a:latin typeface="Arial Rounded MT Bold" panose="020F0704030504030204" pitchFamily="34" charset="0"/>
              </a:rPr>
              <a:t> </a:t>
            </a:r>
            <a:r>
              <a:rPr lang="en-US" b="1" u="sng" dirty="0">
                <a:solidFill>
                  <a:schemeClr val="accent1"/>
                </a:solidFill>
                <a:latin typeface="Arial Rounded MT Bold" panose="020F0704030504030204" pitchFamily="34" charset="0"/>
              </a:rPr>
              <a:t>AND</a:t>
            </a:r>
            <a:r>
              <a:rPr lang="en-US" dirty="0">
                <a:latin typeface="Arial Rounded MT Bold" panose="020F0704030504030204" pitchFamily="34" charset="0"/>
              </a:rPr>
              <a:t> </a:t>
            </a:r>
            <a:r>
              <a:rPr lang="en-US" b="1" u="sng" dirty="0">
                <a:solidFill>
                  <a:schemeClr val="accent1"/>
                </a:solidFill>
                <a:latin typeface="Arial Rounded MT Bold" panose="020F0704030504030204" pitchFamily="34" charset="0"/>
              </a:rPr>
              <a:t>PRESENTATION</a:t>
            </a:r>
            <a:endParaRPr lang="en-IN" b="1" u="sng" dirty="0">
              <a:solidFill>
                <a:schemeClr val="accent1"/>
              </a:solidFill>
              <a:latin typeface="Arial Rounded MT Bold" panose="020F0704030504030204" pitchFamily="34" charset="0"/>
            </a:endParaRPr>
          </a:p>
        </p:txBody>
      </p:sp>
      <p:sp>
        <p:nvSpPr>
          <p:cNvPr id="6" name="Content Placeholder 5">
            <a:extLst>
              <a:ext uri="{FF2B5EF4-FFF2-40B4-BE49-F238E27FC236}">
                <a16:creationId xmlns:a16="http://schemas.microsoft.com/office/drawing/2014/main" id="{5F6F6796-8708-3307-B57C-E5684DEFC1EB}"/>
              </a:ext>
            </a:extLst>
          </p:cNvPr>
          <p:cNvSpPr>
            <a:spLocks noGrp="1"/>
          </p:cNvSpPr>
          <p:nvPr>
            <p:ph sz="half" idx="1"/>
          </p:nvPr>
        </p:nvSpPr>
        <p:spPr>
          <a:xfrm>
            <a:off x="2509520" y="2245360"/>
            <a:ext cx="4393556" cy="4102742"/>
          </a:xfrm>
        </p:spPr>
        <p:txBody>
          <a:bodyPr>
            <a:normAutofit/>
          </a:bodyPr>
          <a:lstStyle/>
          <a:p>
            <a:pPr algn="just">
              <a:lnSpc>
                <a:spcPct val="150000"/>
              </a:lnSpc>
              <a:buClrTx/>
              <a:buFont typeface="Courier New" panose="02070309020205020404" pitchFamily="49" charset="0"/>
              <a:buChar char="o"/>
            </a:pPr>
            <a:r>
              <a:rPr lang="en-US" b="1" dirty="0"/>
              <a:t>Abstract</a:t>
            </a:r>
            <a:endParaRPr lang="en-IN" b="1" dirty="0"/>
          </a:p>
          <a:p>
            <a:pPr algn="just">
              <a:lnSpc>
                <a:spcPct val="150000"/>
              </a:lnSpc>
              <a:buClrTx/>
              <a:buFont typeface="Courier New" panose="02070309020205020404" pitchFamily="49" charset="0"/>
              <a:buChar char="o"/>
            </a:pPr>
            <a:r>
              <a:rPr lang="en-IN" b="1" dirty="0"/>
              <a:t>Objectives</a:t>
            </a:r>
          </a:p>
          <a:p>
            <a:pPr algn="just">
              <a:lnSpc>
                <a:spcPct val="150000"/>
              </a:lnSpc>
              <a:buClrTx/>
              <a:buFont typeface="Courier New" panose="02070309020205020404" pitchFamily="49" charset="0"/>
              <a:buChar char="o"/>
            </a:pPr>
            <a:r>
              <a:rPr lang="en-IN" b="1" dirty="0"/>
              <a:t>Existing system</a:t>
            </a:r>
          </a:p>
          <a:p>
            <a:pPr algn="just">
              <a:lnSpc>
                <a:spcPct val="150000"/>
              </a:lnSpc>
              <a:buClrTx/>
              <a:buFont typeface="Courier New" panose="02070309020205020404" pitchFamily="49" charset="0"/>
              <a:buChar char="o"/>
            </a:pPr>
            <a:r>
              <a:rPr lang="en-IN" b="1" dirty="0"/>
              <a:t>Proposed system</a:t>
            </a:r>
          </a:p>
          <a:p>
            <a:pPr algn="just">
              <a:lnSpc>
                <a:spcPct val="150000"/>
              </a:lnSpc>
              <a:buClrTx/>
              <a:buFont typeface="Courier New" panose="02070309020205020404" pitchFamily="49" charset="0"/>
              <a:buChar char="o"/>
            </a:pPr>
            <a:r>
              <a:rPr lang="en-IN" b="1" dirty="0"/>
              <a:t>introduction</a:t>
            </a:r>
          </a:p>
          <a:p>
            <a:pPr algn="just">
              <a:lnSpc>
                <a:spcPct val="150000"/>
              </a:lnSpc>
              <a:buClrTx/>
              <a:buFont typeface="Courier New" panose="02070309020205020404" pitchFamily="49" charset="0"/>
              <a:buChar char="o"/>
            </a:pPr>
            <a:r>
              <a:rPr lang="en-IN" b="1" dirty="0"/>
              <a:t>Flow chart</a:t>
            </a:r>
          </a:p>
          <a:p>
            <a:pPr algn="just">
              <a:lnSpc>
                <a:spcPct val="150000"/>
              </a:lnSpc>
              <a:buClrTx/>
              <a:buFont typeface="Courier New" panose="02070309020205020404" pitchFamily="49" charset="0"/>
              <a:buChar char="o"/>
            </a:pPr>
            <a:r>
              <a:rPr lang="en-IN" b="1" dirty="0"/>
              <a:t>Architecture diagram</a:t>
            </a:r>
          </a:p>
          <a:p>
            <a:pPr algn="just">
              <a:lnSpc>
                <a:spcPct val="150000"/>
              </a:lnSpc>
              <a:buClrTx/>
              <a:buFont typeface="Courier New" panose="02070309020205020404" pitchFamily="49" charset="0"/>
              <a:buChar char="o"/>
            </a:pPr>
            <a:endParaRPr lang="en-IN" b="1" dirty="0"/>
          </a:p>
        </p:txBody>
      </p:sp>
      <p:pic>
        <p:nvPicPr>
          <p:cNvPr id="13" name="Content Placeholder 12">
            <a:extLst>
              <a:ext uri="{FF2B5EF4-FFF2-40B4-BE49-F238E27FC236}">
                <a16:creationId xmlns:a16="http://schemas.microsoft.com/office/drawing/2014/main" id="{EADD4197-11B4-804D-4E6A-87D85275FAE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03076" y="2245360"/>
            <a:ext cx="4601537" cy="3586480"/>
          </a:xfrm>
        </p:spPr>
      </p:pic>
    </p:spTree>
    <p:extLst>
      <p:ext uri="{BB962C8B-B14F-4D97-AF65-F5344CB8AC3E}">
        <p14:creationId xmlns:p14="http://schemas.microsoft.com/office/powerpoint/2010/main" val="109314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4300" y="1460500"/>
            <a:ext cx="4686300" cy="2540696"/>
          </a:xfrm>
          <a:prstGeom prst="rect">
            <a:avLst/>
          </a:prstGeom>
        </p:spPr>
        <p:txBody>
          <a:bodyPr wrap="square">
            <a:spAutoFit/>
          </a:bodyPr>
          <a:lstStyle/>
          <a:p>
            <a:pPr algn="just">
              <a:lnSpc>
                <a:spcPct val="150000"/>
              </a:lnSpc>
              <a:buClrTx/>
              <a:buFont typeface="Courier New" panose="02070309020205020404" pitchFamily="49" charset="0"/>
              <a:buChar char="o"/>
            </a:pPr>
            <a:r>
              <a:rPr lang="en-IN" b="1" dirty="0"/>
              <a:t> </a:t>
            </a:r>
            <a:r>
              <a:rPr lang="en-IN" sz="1500" b="1" dirty="0">
                <a:solidFill>
                  <a:schemeClr val="tx1">
                    <a:lumMod val="75000"/>
                    <a:lumOff val="25000"/>
                  </a:schemeClr>
                </a:solidFill>
              </a:rPr>
              <a:t>Algorithm</a:t>
            </a:r>
          </a:p>
          <a:p>
            <a:pPr algn="just">
              <a:lnSpc>
                <a:spcPct val="150000"/>
              </a:lnSpc>
              <a:buClrTx/>
              <a:buFont typeface="Courier New" panose="02070309020205020404" pitchFamily="49" charset="0"/>
              <a:buChar char="o"/>
            </a:pPr>
            <a:r>
              <a:rPr lang="en-IN" sz="1500" b="1" dirty="0">
                <a:solidFill>
                  <a:schemeClr val="tx1">
                    <a:lumMod val="75000"/>
                    <a:lumOff val="25000"/>
                  </a:schemeClr>
                </a:solidFill>
              </a:rPr>
              <a:t> Screen shot of Login and signup page</a:t>
            </a:r>
          </a:p>
          <a:p>
            <a:pPr algn="just">
              <a:lnSpc>
                <a:spcPct val="150000"/>
              </a:lnSpc>
              <a:buClrTx/>
              <a:buFont typeface="Courier New" panose="02070309020205020404" pitchFamily="49" charset="0"/>
              <a:buChar char="o"/>
            </a:pPr>
            <a:r>
              <a:rPr lang="en-IN" sz="1500" b="1" dirty="0">
                <a:solidFill>
                  <a:schemeClr val="tx1">
                    <a:lumMod val="75000"/>
                    <a:lumOff val="25000"/>
                  </a:schemeClr>
                </a:solidFill>
              </a:rPr>
              <a:t> App security</a:t>
            </a:r>
          </a:p>
          <a:p>
            <a:pPr algn="just">
              <a:lnSpc>
                <a:spcPct val="150000"/>
              </a:lnSpc>
              <a:buClrTx/>
              <a:buFont typeface="Courier New" panose="02070309020205020404" pitchFamily="49" charset="0"/>
              <a:buChar char="o"/>
            </a:pPr>
            <a:r>
              <a:rPr lang="en-IN" sz="1500" b="1" dirty="0">
                <a:solidFill>
                  <a:schemeClr val="tx1">
                    <a:lumMod val="75000"/>
                    <a:lumOff val="25000"/>
                  </a:schemeClr>
                </a:solidFill>
              </a:rPr>
              <a:t> Future updates</a:t>
            </a:r>
          </a:p>
          <a:p>
            <a:pPr algn="just">
              <a:lnSpc>
                <a:spcPct val="150000"/>
              </a:lnSpc>
              <a:buClrTx/>
              <a:buFont typeface="Courier New" panose="02070309020205020404" pitchFamily="49" charset="0"/>
              <a:buChar char="o"/>
            </a:pPr>
            <a:r>
              <a:rPr lang="en-IN" sz="1500" b="1" dirty="0">
                <a:solidFill>
                  <a:schemeClr val="tx1">
                    <a:lumMod val="75000"/>
                    <a:lumOff val="25000"/>
                  </a:schemeClr>
                </a:solidFill>
              </a:rPr>
              <a:t> System requirements</a:t>
            </a:r>
          </a:p>
          <a:p>
            <a:pPr algn="just">
              <a:lnSpc>
                <a:spcPct val="150000"/>
              </a:lnSpc>
              <a:buClrTx/>
              <a:buFont typeface="Courier New" panose="02070309020205020404" pitchFamily="49" charset="0"/>
              <a:buChar char="o"/>
            </a:pPr>
            <a:r>
              <a:rPr lang="en-IN" sz="1500" b="1" dirty="0">
                <a:solidFill>
                  <a:schemeClr val="tx1">
                    <a:lumMod val="75000"/>
                    <a:lumOff val="25000"/>
                  </a:schemeClr>
                </a:solidFill>
              </a:rPr>
              <a:t> Conclusion</a:t>
            </a:r>
          </a:p>
          <a:p>
            <a:pPr algn="just">
              <a:lnSpc>
                <a:spcPct val="150000"/>
              </a:lnSpc>
              <a:buClrTx/>
              <a:buFont typeface="Courier New" panose="02070309020205020404" pitchFamily="49" charset="0"/>
              <a:buChar char="o"/>
            </a:pPr>
            <a:r>
              <a:rPr lang="en-IN" sz="1500" b="1" dirty="0">
                <a:solidFill>
                  <a:schemeClr val="tx1">
                    <a:lumMod val="75000"/>
                    <a:lumOff val="25000"/>
                  </a:schemeClr>
                </a:solidFill>
              </a:rPr>
              <a:t> References</a:t>
            </a:r>
          </a:p>
        </p:txBody>
      </p:sp>
      <p:pic>
        <p:nvPicPr>
          <p:cNvPr id="3" name="Content Placeholder 12">
            <a:extLst>
              <a:ext uri="{FF2B5EF4-FFF2-40B4-BE49-F238E27FC236}">
                <a16:creationId xmlns:a16="http://schemas.microsoft.com/office/drawing/2014/main" id="{EADD4197-11B4-804D-4E6A-87D85275F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263" y="1203960"/>
            <a:ext cx="4601537" cy="35864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13F51D-64FD-8046-2795-E0CEBA3DE623}"/>
              </a:ext>
            </a:extLst>
          </p:cNvPr>
          <p:cNvSpPr>
            <a:spLocks noGrp="1"/>
          </p:cNvSpPr>
          <p:nvPr>
            <p:ph type="title"/>
          </p:nvPr>
        </p:nvSpPr>
        <p:spPr>
          <a:xfrm>
            <a:off x="299720" y="273844"/>
            <a:ext cx="11592560" cy="976312"/>
          </a:xfrm>
        </p:spPr>
        <p:txBody>
          <a:bodyPr>
            <a:normAutofit/>
          </a:bodyPr>
          <a:lstStyle/>
          <a:p>
            <a:pPr algn="ctr"/>
            <a:r>
              <a:rPr lang="en-US" sz="3200" b="1" dirty="0">
                <a:solidFill>
                  <a:schemeClr val="accent1"/>
                </a:solidFill>
              </a:rPr>
              <a:t>ABSTRACT</a:t>
            </a:r>
            <a:endParaRPr lang="en-IN" sz="3200" b="1" dirty="0">
              <a:solidFill>
                <a:schemeClr val="accent1"/>
              </a:solidFill>
            </a:endParaRPr>
          </a:p>
        </p:txBody>
      </p:sp>
      <p:sp>
        <p:nvSpPr>
          <p:cNvPr id="11" name="Text Placeholder 10">
            <a:extLst>
              <a:ext uri="{FF2B5EF4-FFF2-40B4-BE49-F238E27FC236}">
                <a16:creationId xmlns:a16="http://schemas.microsoft.com/office/drawing/2014/main" id="{1EF0A813-4B3A-7624-588F-FAA9704CD22F}"/>
              </a:ext>
            </a:extLst>
          </p:cNvPr>
          <p:cNvSpPr>
            <a:spLocks noGrp="1"/>
          </p:cNvSpPr>
          <p:nvPr>
            <p:ph type="body" sz="half" idx="2"/>
          </p:nvPr>
        </p:nvSpPr>
        <p:spPr>
          <a:xfrm>
            <a:off x="1950720" y="1574799"/>
            <a:ext cx="9865360" cy="4521201"/>
          </a:xfrm>
        </p:spPr>
        <p:txBody>
          <a:bodyPr>
            <a:noAutofit/>
          </a:bodyPr>
          <a:lstStyle/>
          <a:p>
            <a:pPr algn="just">
              <a:lnSpc>
                <a:spcPct val="170000"/>
              </a:lnSpc>
            </a:pPr>
            <a:r>
              <a:rPr lang="en-US" dirty="0"/>
              <a:t>The Food Finder abstract could focus on developing a mobile app that utilizes location-based services to help users discover nearby restaurants, cafes, and food options. It aims to enhance user experience by incorporating features such as reviews, ratings, and personalized recommendations, creating a seamless and efficient tool for finding and enjoying diverse culinary experiences. The Food Finder abstract envisions a mobile application designed to simplify the process of discovering and selecting dining options. Leveraging GPS technology, the app aims to provide users with real-time information about nearby restaurants, cafes, and eateries. Users can access detailed profiles of each establishment, including customer reviews, ratings, and relevant information about the menu. The app will prioritize user preferences by incorporating personalized recommendation algorithms, taking into account past dining history and user-defined preferences. A user-friendly interface ensures a seamless experience, allowing users to effortlessly explore diverse culinary offerings within their vicinity. Key features include a robust search functionality, filters based on cuisine, price range, and dietary preferences, as well as the ability to make reservations directly through the app. The Food Finder abstract underscores the commitment to enhancing the dining experience by combining convenience, variety, and user-centric design.</a:t>
            </a:r>
            <a:endParaRPr lang="en-IN" dirty="0"/>
          </a:p>
        </p:txBody>
      </p:sp>
    </p:spTree>
    <p:extLst>
      <p:ext uri="{BB962C8B-B14F-4D97-AF65-F5344CB8AC3E}">
        <p14:creationId xmlns:p14="http://schemas.microsoft.com/office/powerpoint/2010/main" val="4194034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DD7BE3-A8F6-A15E-FD17-14CAFF989CBA}"/>
              </a:ext>
            </a:extLst>
          </p:cNvPr>
          <p:cNvSpPr>
            <a:spLocks noGrp="1"/>
          </p:cNvSpPr>
          <p:nvPr>
            <p:ph type="title"/>
          </p:nvPr>
        </p:nvSpPr>
        <p:spPr/>
        <p:txBody>
          <a:bodyPr>
            <a:normAutofit/>
          </a:bodyPr>
          <a:lstStyle/>
          <a:p>
            <a:r>
              <a:rPr lang="en-US" sz="3200" b="1" dirty="0">
                <a:solidFill>
                  <a:schemeClr val="accent1"/>
                </a:solidFill>
              </a:rPr>
              <a:t>                  OBJECTIVES  </a:t>
            </a:r>
            <a:endParaRPr lang="en-IN" sz="3200" b="1" dirty="0">
              <a:solidFill>
                <a:schemeClr val="accent1"/>
              </a:solidFill>
            </a:endParaRPr>
          </a:p>
        </p:txBody>
      </p:sp>
      <p:sp>
        <p:nvSpPr>
          <p:cNvPr id="9" name="Text Placeholder 8">
            <a:extLst>
              <a:ext uri="{FF2B5EF4-FFF2-40B4-BE49-F238E27FC236}">
                <a16:creationId xmlns:a16="http://schemas.microsoft.com/office/drawing/2014/main" id="{373C03E2-B0F0-C5AE-DE39-D70B07D8A58A}"/>
              </a:ext>
            </a:extLst>
          </p:cNvPr>
          <p:cNvSpPr>
            <a:spLocks noGrp="1"/>
          </p:cNvSpPr>
          <p:nvPr>
            <p:ph type="body" sz="half" idx="4294967295"/>
          </p:nvPr>
        </p:nvSpPr>
        <p:spPr>
          <a:xfrm>
            <a:off x="2418080" y="1297781"/>
            <a:ext cx="8911687" cy="4262438"/>
          </a:xfrm>
        </p:spPr>
        <p:txBody>
          <a:bodyPr>
            <a:noAutofit/>
          </a:bodyPr>
          <a:lstStyle/>
          <a:p>
            <a:pPr marL="342900" indent="-342900" algn="just">
              <a:lnSpc>
                <a:spcPct val="150000"/>
              </a:lnSpc>
              <a:buAutoNum type="arabicPeriod"/>
            </a:pPr>
            <a:r>
              <a:rPr lang="en-US" sz="1500" dirty="0"/>
              <a:t>Efficient Discovery: Enable users to find nearby restaurants quickly.</a:t>
            </a:r>
          </a:p>
          <a:p>
            <a:pPr marL="342900" indent="-342900" algn="just">
              <a:lnSpc>
                <a:spcPct val="150000"/>
              </a:lnSpc>
              <a:buAutoNum type="arabicPeriod"/>
            </a:pPr>
            <a:r>
              <a:rPr lang="en-US" sz="1500" dirty="0"/>
              <a:t>Personalized Recommendations: Offer tailored suggestions based on user preferences.</a:t>
            </a:r>
          </a:p>
          <a:p>
            <a:pPr marL="342900" indent="-342900" algn="just">
              <a:lnSpc>
                <a:spcPct val="150000"/>
              </a:lnSpc>
              <a:buAutoNum type="arabicPeriod"/>
            </a:pPr>
            <a:r>
              <a:rPr lang="en-US" sz="1500" dirty="0"/>
              <a:t>Comprehensive Information: Provide detailed profiles including menus, reviews, and ratings.</a:t>
            </a:r>
          </a:p>
          <a:p>
            <a:pPr marL="342900" indent="-342900" algn="just">
              <a:lnSpc>
                <a:spcPct val="150000"/>
              </a:lnSpc>
              <a:buAutoNum type="arabicPeriod"/>
            </a:pPr>
            <a:r>
              <a:rPr lang="en-US" sz="1500" dirty="0"/>
              <a:t>User-Friendly Interface: Ensure an intuitive and easy-to-navigate app design.</a:t>
            </a:r>
          </a:p>
          <a:p>
            <a:pPr marL="342900" indent="-342900" algn="just">
              <a:lnSpc>
                <a:spcPct val="150000"/>
              </a:lnSpc>
              <a:buAutoNum type="arabicPeriod"/>
            </a:pPr>
            <a:r>
              <a:rPr lang="en-US" sz="1500" dirty="0"/>
              <a:t>Real-Time Updates: Offer current information on restaurant status and promotions.</a:t>
            </a:r>
          </a:p>
          <a:p>
            <a:pPr marL="342900" indent="-342900" algn="just">
              <a:lnSpc>
                <a:spcPct val="150000"/>
              </a:lnSpc>
              <a:buAutoNum type="arabicPeriod"/>
            </a:pPr>
            <a:r>
              <a:rPr lang="en-US" sz="1500" dirty="0"/>
              <a:t>Search and Filters: Implement robust search and filter options for refined choices.</a:t>
            </a:r>
          </a:p>
          <a:p>
            <a:pPr marL="342900" indent="-342900" algn="just">
              <a:lnSpc>
                <a:spcPct val="150000"/>
              </a:lnSpc>
              <a:buAutoNum type="arabicPeriod"/>
            </a:pPr>
            <a:r>
              <a:rPr lang="en-US" sz="1500" dirty="0"/>
              <a:t>Reservation Integration: Allow users to make reservations within the app.</a:t>
            </a:r>
          </a:p>
          <a:p>
            <a:pPr marL="342900" indent="-342900" algn="just">
              <a:lnSpc>
                <a:spcPct val="150000"/>
              </a:lnSpc>
              <a:buAutoNum type="arabicPeriod"/>
            </a:pPr>
            <a:r>
              <a:rPr lang="en-US" sz="1500" dirty="0"/>
              <a:t>Community Engagement: Foster user interaction through reviews and recommendations.</a:t>
            </a:r>
          </a:p>
          <a:p>
            <a:pPr marL="342900" indent="-342900" algn="just">
              <a:lnSpc>
                <a:spcPct val="150000"/>
              </a:lnSpc>
              <a:buAutoNum type="arabicPeriod"/>
            </a:pPr>
            <a:r>
              <a:rPr lang="en-US" sz="1500" dirty="0"/>
              <a:t>Scalability: Design the app to accommodate future growth.</a:t>
            </a:r>
          </a:p>
          <a:p>
            <a:pPr marL="342900" indent="-342900" algn="just">
              <a:lnSpc>
                <a:spcPct val="150000"/>
              </a:lnSpc>
              <a:buAutoNum type="arabicPeriod"/>
            </a:pPr>
            <a:r>
              <a:rPr lang="en-US" sz="1500" dirty="0"/>
              <a:t>Feedback System: Incorporate a mechanism for user feedback and continuous improvement.</a:t>
            </a:r>
            <a:endParaRPr lang="en-IN" sz="1500" dirty="0"/>
          </a:p>
        </p:txBody>
      </p:sp>
    </p:spTree>
    <p:extLst>
      <p:ext uri="{BB962C8B-B14F-4D97-AF65-F5344CB8AC3E}">
        <p14:creationId xmlns:p14="http://schemas.microsoft.com/office/powerpoint/2010/main" val="38138801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sz="3200" b="1" dirty="0">
                <a:solidFill>
                  <a:schemeClr val="accent1"/>
                </a:solidFill>
              </a:rPr>
              <a:t>                 EXISTING SYSTEM</a:t>
            </a:r>
          </a:p>
        </p:txBody>
      </p:sp>
      <p:sp>
        <p:nvSpPr>
          <p:cNvPr id="3" name="Content Placeholder 2"/>
          <p:cNvSpPr>
            <a:spLocks noGrp="1"/>
          </p:cNvSpPr>
          <p:nvPr>
            <p:ph idx="1"/>
          </p:nvPr>
        </p:nvSpPr>
        <p:spPr/>
        <p:txBody>
          <a:bodyPr/>
          <a:lstStyle/>
          <a:p>
            <a:r>
              <a:rPr lang="en-US" dirty="0"/>
              <a:t>Detailed profiles for each restaurant, including photos, menus, operating hours, and contact information. Integration with restaurant websites and online ordering platforms.</a:t>
            </a:r>
          </a:p>
          <a:p>
            <a:r>
              <a:rPr lang="en-US" dirty="0"/>
              <a:t>Integration with maps for easy navigation to selected restaurants. Geo-location features help users find nearby dining options.</a:t>
            </a:r>
          </a:p>
          <a:p>
            <a:r>
              <a:rPr lang="en-US" dirty="0"/>
              <a:t>Users receive notifications for new restaurants, promotions, or personalized recommendations. Reminders for upcoming reservations or special offers.</a:t>
            </a:r>
          </a:p>
          <a:p>
            <a:r>
              <a:rPr lang="en-US" dirty="0"/>
              <a:t>Data analytics to track user behavior and preferences. Insights to help restaurants understand customer trends and improve their offerings.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1"/>
                </a:solidFill>
              </a:rPr>
              <a:t>                PROPOSED SYSTEM</a:t>
            </a:r>
          </a:p>
        </p:txBody>
      </p:sp>
      <p:sp>
        <p:nvSpPr>
          <p:cNvPr id="3" name="Content Placeholder 2"/>
          <p:cNvSpPr>
            <a:spLocks noGrp="1"/>
          </p:cNvSpPr>
          <p:nvPr>
            <p:ph idx="1"/>
          </p:nvPr>
        </p:nvSpPr>
        <p:spPr/>
        <p:txBody>
          <a:bodyPr/>
          <a:lstStyle/>
          <a:p>
            <a:r>
              <a:rPr lang="en-US" dirty="0"/>
              <a:t>Implement an intelligent recommendation system based on user preferences, history, and real-time data. Utilize machine learning algorithms to continuously improve and personalize recommendations.</a:t>
            </a:r>
          </a:p>
          <a:p>
            <a:r>
              <a:rPr lang="en-US" dirty="0"/>
              <a:t>Incorporate AR features to allow users to view restaurant information and ratings through their device's camera in real-time. Enable virtual exploration of restaurant interiors and menu items.</a:t>
            </a:r>
          </a:p>
          <a:p>
            <a:r>
              <a:rPr lang="en-US" dirty="0"/>
              <a:t>Implement a feature for users to track and manage their dietary preferences, allergies, and health goals. Provide personalized restaurant recommendations based on users' health profiles.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6D14-3D10-3AD4-6655-F12D5FF14A19}"/>
              </a:ext>
            </a:extLst>
          </p:cNvPr>
          <p:cNvSpPr>
            <a:spLocks noGrp="1"/>
          </p:cNvSpPr>
          <p:nvPr>
            <p:ph type="title"/>
          </p:nvPr>
        </p:nvSpPr>
        <p:spPr>
          <a:xfrm>
            <a:off x="2702561" y="651991"/>
            <a:ext cx="8106538" cy="943129"/>
          </a:xfrm>
        </p:spPr>
        <p:txBody>
          <a:bodyPr/>
          <a:lstStyle/>
          <a:p>
            <a:r>
              <a:rPr lang="en-US" b="1" dirty="0">
                <a:solidFill>
                  <a:schemeClr val="accent1"/>
                </a:solidFill>
              </a:rPr>
              <a:t>            INTRODUCTION</a:t>
            </a:r>
            <a:endParaRPr lang="en-IN" b="1" dirty="0">
              <a:solidFill>
                <a:schemeClr val="accent1"/>
              </a:solidFill>
            </a:endParaRPr>
          </a:p>
        </p:txBody>
      </p:sp>
      <p:sp>
        <p:nvSpPr>
          <p:cNvPr id="3" name="Content Placeholder 2">
            <a:extLst>
              <a:ext uri="{FF2B5EF4-FFF2-40B4-BE49-F238E27FC236}">
                <a16:creationId xmlns:a16="http://schemas.microsoft.com/office/drawing/2014/main" id="{86CE6BB7-61DB-5C5D-7015-1107AF7210A9}"/>
              </a:ext>
            </a:extLst>
          </p:cNvPr>
          <p:cNvSpPr>
            <a:spLocks noGrp="1"/>
          </p:cNvSpPr>
          <p:nvPr>
            <p:ph idx="1"/>
          </p:nvPr>
        </p:nvSpPr>
        <p:spPr>
          <a:xfrm>
            <a:off x="1656080" y="1595120"/>
            <a:ext cx="9763760" cy="4796557"/>
          </a:xfrm>
        </p:spPr>
        <p:txBody>
          <a:bodyPr>
            <a:normAutofit lnSpcReduction="10000"/>
          </a:bodyPr>
          <a:lstStyle/>
          <a:p>
            <a:pPr marL="0" indent="0" algn="just">
              <a:lnSpc>
                <a:spcPct val="150000"/>
              </a:lnSpc>
              <a:spcAft>
                <a:spcPts val="1500"/>
              </a:spcAft>
              <a:buNone/>
            </a:pPr>
            <a:r>
              <a:rPr lang="en-US" sz="1800" kern="1400" spc="25" dirty="0">
                <a:solidFill>
                  <a:srgbClr val="17365D"/>
                </a:solidFill>
                <a:effectLst/>
                <a:latin typeface="Cambria" panose="02040503050406030204" pitchFamily="18" charset="0"/>
                <a:ea typeface="Times New Roman" panose="02020603050405020304" pitchFamily="18" charset="0"/>
                <a:cs typeface="Times New Roman" panose="02020603050405020304" pitchFamily="18" charset="0"/>
              </a:rPr>
              <a:t>Food Finder is a user-friendly mobile application designed to simplify your dining experience. Whether you're craving a specific cuisine, searching for nearby restaurants, or looking for special deals, Food Finder helps you discover and connect with a diverse range of dining options. With intuitive search features, user reviews, and real-time updates, it's your go-to tool for navigating the culinary landscape and satisfying your taste buds. This innovative app goes beyond just locating restaurants; it's a personalized gastronomic guide tailored to your preferences. Explore curated recommendations, view enticing menus, and make informed decisions with user ratings and reviews. From trendy eateries to hidden gems, Food Finder is your passport to a world of flavors, ensuring every dining experience is a delightful discovery. Let your cravings lead the way as you embark on a journey through the diverse and delectable options at your fingertips.</a:t>
            </a:r>
            <a:endParaRPr lang="en-IN" sz="1800" kern="1400" spc="25" dirty="0">
              <a:solidFill>
                <a:srgbClr val="17365D"/>
              </a:solidFill>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652744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2129</TotalTime>
  <Words>1506</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Algerian</vt:lpstr>
      <vt:lpstr>Arial</vt:lpstr>
      <vt:lpstr>Arial Black</vt:lpstr>
      <vt:lpstr>Arial Rounded MT Bold</vt:lpstr>
      <vt:lpstr>Cambria</vt:lpstr>
      <vt:lpstr>Century Gothic</vt:lpstr>
      <vt:lpstr>Courier New</vt:lpstr>
      <vt:lpstr>Wingdings</vt:lpstr>
      <vt:lpstr>Wingdings 3</vt:lpstr>
      <vt:lpstr>Wisp</vt:lpstr>
      <vt:lpstr>IDEA CREATION ON : FOOD FINDER  CS-ALPHA BATCH NUMBER-04                                                 </vt:lpstr>
      <vt:lpstr>    TITLE : FOOD FINDER</vt:lpstr>
      <vt:lpstr>APP OVERVIEW AND PRESENTATION</vt:lpstr>
      <vt:lpstr>PowerPoint Presentation</vt:lpstr>
      <vt:lpstr>ABSTRACT</vt:lpstr>
      <vt:lpstr>                  OBJECTIVES  </vt:lpstr>
      <vt:lpstr>                 EXISTING SYSTEM</vt:lpstr>
      <vt:lpstr>                PROPOSED SYSTEM</vt:lpstr>
      <vt:lpstr>            INTRODUCTION</vt:lpstr>
      <vt:lpstr>    FLOW CHART</vt:lpstr>
      <vt:lpstr>           ARCHITECTURE DIAGRAM</vt:lpstr>
      <vt:lpstr>                        ALGORITHM</vt:lpstr>
      <vt:lpstr>PowerPoint Presentation</vt:lpstr>
      <vt:lpstr>      LOGIN AND SIGN-UP PAGE</vt:lpstr>
      <vt:lpstr>APP SECURITY:</vt:lpstr>
      <vt:lpstr>FUTURE UPDATES</vt:lpstr>
      <vt:lpstr>            SYSTEM REQUIREMENTS</vt:lpstr>
      <vt:lpstr>            CONCLUSION</vt:lpstr>
      <vt:lpstr>                  REFERENCE</vt:lpstr>
      <vt:lpstr>                        “ONLY FOR FOODIES”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Basani</dc:creator>
  <cp:lastModifiedBy>Bhavana Basani</cp:lastModifiedBy>
  <cp:revision>66</cp:revision>
  <dcterms:created xsi:type="dcterms:W3CDTF">2023-10-02T14:16:13Z</dcterms:created>
  <dcterms:modified xsi:type="dcterms:W3CDTF">2023-12-19T15:51:23Z</dcterms:modified>
</cp:coreProperties>
</file>