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869" r:id="rId2"/>
    <p:sldId id="3870" r:id="rId3"/>
    <p:sldId id="3871" r:id="rId4"/>
    <p:sldId id="3872" r:id="rId5"/>
    <p:sldId id="3873" r:id="rId6"/>
    <p:sldId id="3886" r:id="rId7"/>
    <p:sldId id="3874" r:id="rId8"/>
    <p:sldId id="3875" r:id="rId9"/>
    <p:sldId id="3876" r:id="rId10"/>
    <p:sldId id="3877" r:id="rId11"/>
    <p:sldId id="3878" r:id="rId12"/>
    <p:sldId id="3880" r:id="rId13"/>
    <p:sldId id="3881" r:id="rId14"/>
    <p:sldId id="3882" r:id="rId15"/>
    <p:sldId id="3879" r:id="rId16"/>
    <p:sldId id="3883" r:id="rId17"/>
    <p:sldId id="3884" r:id="rId18"/>
    <p:sldId id="38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77660" autoAdjust="0"/>
  </p:normalViewPr>
  <p:slideViewPr>
    <p:cSldViewPr snapToGrid="0" snapToObjects="1">
      <p:cViewPr varScale="1">
        <p:scale>
          <a:sx n="52" d="100"/>
          <a:sy n="52" d="100"/>
        </p:scale>
        <p:origin x="1148" y="6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docs.aws.amazon.com/wellarchitected/latest/security-pillar/sec_appsec_deploy_software_programmatically.html" TargetMode="External"/><Relationship Id="rId3" Type="http://schemas.openxmlformats.org/officeDocument/2006/relationships/hyperlink" Target="https://docs.aws.amazon.com/wellarchitected/latest/security-pillar/sec_appsec_train_for_application_security.html" TargetMode="External"/><Relationship Id="rId7" Type="http://schemas.openxmlformats.org/officeDocument/2006/relationships/hyperlink" Target="https://docs.aws.amazon.com/wellarchitected/latest/security-pillar/sec_appsec_centralize_services_for_packages_and_dependencies.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ocs.aws.amazon.com/wellarchitected/latest/security-pillar/sec_appsec_manual_code_reviews.html" TargetMode="External"/><Relationship Id="rId5" Type="http://schemas.openxmlformats.org/officeDocument/2006/relationships/hyperlink" Target="https://docs.aws.amazon.com/wellarchitected/latest/security-pillar/sec_appsec_perform_regular_penetration_testing.html" TargetMode="External"/><Relationship Id="rId10" Type="http://schemas.openxmlformats.org/officeDocument/2006/relationships/hyperlink" Target="https://docs.aws.amazon.com/wellarchitected/latest/security-pillar/sec_appsec_build_program_that_embeds_security_ownership_in_teams.html" TargetMode="External"/><Relationship Id="rId4" Type="http://schemas.openxmlformats.org/officeDocument/2006/relationships/hyperlink" Target="https://docs.aws.amazon.com/wellarchitected/latest/security-pillar/sec_appsec_automate_testing_throughout_lifecycle.html" TargetMode="External"/><Relationship Id="rId9" Type="http://schemas.openxmlformats.org/officeDocument/2006/relationships/hyperlink" Target="https://docs.aws.amazon.com/wellarchitected/latest/security-pillar/sec_appsec_regularly_assess_security_properties_of_pipelines.html"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ocs.aws.amazon.com/wellarchitected/latest/security-pillar/sec_appsec_deploy_software_programmatically.html" TargetMode="External"/><Relationship Id="rId3" Type="http://schemas.openxmlformats.org/officeDocument/2006/relationships/hyperlink" Target="https://docs.aws.amazon.com/wellarchitected/latest/security-pillar/sec_appsec_train_for_application_security.html" TargetMode="External"/><Relationship Id="rId7" Type="http://schemas.openxmlformats.org/officeDocument/2006/relationships/hyperlink" Target="https://docs.aws.amazon.com/wellarchitected/latest/security-pillar/sec_appsec_centralize_services_for_packages_and_dependencies.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ocs.aws.amazon.com/wellarchitected/latest/security-pillar/sec_appsec_manual_code_reviews.html" TargetMode="External"/><Relationship Id="rId5" Type="http://schemas.openxmlformats.org/officeDocument/2006/relationships/hyperlink" Target="https://docs.aws.amazon.com/wellarchitected/latest/security-pillar/sec_appsec_perform_regular_penetration_testing.html" TargetMode="External"/><Relationship Id="rId10" Type="http://schemas.openxmlformats.org/officeDocument/2006/relationships/hyperlink" Target="https://docs.aws.amazon.com/wellarchitected/latest/security-pillar/sec_appsec_build_program_that_embeds_security_ownership_in_teams.html" TargetMode="External"/><Relationship Id="rId4" Type="http://schemas.openxmlformats.org/officeDocument/2006/relationships/hyperlink" Target="https://docs.aws.amazon.com/wellarchitected/latest/security-pillar/sec_appsec_automate_testing_throughout_lifecycle.html" TargetMode="External"/><Relationship Id="rId9" Type="http://schemas.openxmlformats.org/officeDocument/2006/relationships/hyperlink" Target="https://docs.aws.amazon.com/wellarchitected/latest/security-pillar/sec_appsec_regularly_assess_security_properties_of_pipelines.html"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imperva.com/learn/data-security/sensitive-data/" TargetMode="External"/><Relationship Id="rId3" Type="http://schemas.openxmlformats.org/officeDocument/2006/relationships/hyperlink" Target="https://www.imperva.com/learn/application-security/web-application-and-api-protection-waap/" TargetMode="External"/><Relationship Id="rId7" Type="http://schemas.openxmlformats.org/officeDocument/2006/relationships/hyperlink" Target="https://www.imperva.com/learn/data-security/data-breach/"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imperva.com/learn/application-security/vulnerability-management/" TargetMode="External"/><Relationship Id="rId5" Type="http://schemas.openxmlformats.org/officeDocument/2006/relationships/hyperlink" Target="https://www.imperva.com/learn/application-security/broken-object-level-authorization-bola/" TargetMode="External"/><Relationship Id="rId4" Type="http://schemas.openxmlformats.org/officeDocument/2006/relationships/hyperlink" Target="https://www.imperva.com/learn/application-security/website-security/" TargetMode="External"/><Relationship Id="rId9" Type="http://schemas.openxmlformats.org/officeDocument/2006/relationships/hyperlink" Target="https://brightsec.com/blog/api-security/"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imperva.com/learn/data-security/sensitive-data/" TargetMode="External"/><Relationship Id="rId3" Type="http://schemas.openxmlformats.org/officeDocument/2006/relationships/hyperlink" Target="https://www.imperva.com/learn/application-security/web-application-and-api-protection-waap/" TargetMode="External"/><Relationship Id="rId7" Type="http://schemas.openxmlformats.org/officeDocument/2006/relationships/hyperlink" Target="https://www.imperva.com/learn/data-security/data-breach/"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imperva.com/learn/application-security/vulnerability-management/" TargetMode="External"/><Relationship Id="rId5" Type="http://schemas.openxmlformats.org/officeDocument/2006/relationships/hyperlink" Target="https://www.imperva.com/learn/application-security/broken-object-level-authorization-bola/" TargetMode="External"/><Relationship Id="rId4" Type="http://schemas.openxmlformats.org/officeDocument/2006/relationships/hyperlink" Target="https://www.imperva.com/learn/application-security/website-security/" TargetMode="External"/><Relationship Id="rId9" Type="http://schemas.openxmlformats.org/officeDocument/2006/relationships/hyperlink" Target="https://brightsec.com/blog/api-securit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3A8CF-95A7-924D-878B-183116A25DFA}" type="slidenum">
              <a:rPr lang="en-US" smtClean="0"/>
              <a:t>2</a:t>
            </a:fld>
            <a:endParaRPr lang="en-US" dirty="0"/>
          </a:p>
        </p:txBody>
      </p:sp>
    </p:spTree>
    <p:extLst>
      <p:ext uri="{BB962C8B-B14F-4D97-AF65-F5344CB8AC3E}">
        <p14:creationId xmlns:p14="http://schemas.microsoft.com/office/powerpoint/2010/main" val="1947186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SEC11-BP01 Train for application security:</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Ensure that development and operations teams are adequately trained in application security. This includes understanding common security vulnerabilities, secure coding practices, and the proper use of security tools.</a:t>
            </a:r>
          </a:p>
          <a:p>
            <a:r>
              <a:rPr lang="en-US" sz="1200" b="1" i="0" kern="1200" dirty="0" smtClean="0">
                <a:solidFill>
                  <a:schemeClr val="tx1"/>
                </a:solidFill>
                <a:effectLst/>
                <a:latin typeface="+mn-lt"/>
                <a:ea typeface="+mn-ea"/>
                <a:cs typeface="+mn-cs"/>
              </a:rPr>
              <a:t>SEC11-BP02 Automate testing throughout the development and release lifecycle:</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Integrate automated security testing into the entire development and release process. This includes static analysis tools for code scanning, dynamic analysis tools for runtime testing, and other automated security testing tools to identify and address vulnerabilities early in the development lifecycle.</a:t>
            </a:r>
          </a:p>
          <a:p>
            <a:r>
              <a:rPr lang="en-US" sz="1200" b="1" i="0" kern="1200" dirty="0" smtClean="0">
                <a:solidFill>
                  <a:schemeClr val="tx1"/>
                </a:solidFill>
                <a:effectLst/>
                <a:latin typeface="+mn-lt"/>
                <a:ea typeface="+mn-ea"/>
                <a:cs typeface="+mn-cs"/>
              </a:rPr>
              <a:t>SEC11-BP03 Perform regular penetration testing:</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Conduct regular penetration testing to simulate real-world attacks and identify potential vulnerabilities that automated tools may not catch. This helps ensure a more comprehensive security assessment of your applications.</a:t>
            </a:r>
          </a:p>
          <a:p>
            <a:r>
              <a:rPr lang="en-US" sz="1200" b="1" i="0" kern="1200" dirty="0" smtClean="0">
                <a:solidFill>
                  <a:schemeClr val="tx1"/>
                </a:solidFill>
                <a:effectLst/>
                <a:latin typeface="+mn-lt"/>
                <a:ea typeface="+mn-ea"/>
                <a:cs typeface="+mn-cs"/>
              </a:rPr>
              <a:t>SEC11-BP04 Manual code reviews: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Supplement automated testing with manual code reviews conducted by experienced security experts. Human review can often catch nuanced security issues that automated tools might miss.</a:t>
            </a:r>
          </a:p>
          <a:p>
            <a:r>
              <a:rPr lang="en-US" sz="1200" b="1" i="0" kern="1200" dirty="0" smtClean="0">
                <a:solidFill>
                  <a:schemeClr val="tx1"/>
                </a:solidFill>
                <a:effectLst/>
                <a:latin typeface="+mn-lt"/>
                <a:ea typeface="+mn-ea"/>
                <a:cs typeface="+mn-cs"/>
              </a:rPr>
              <a:t>SEC11-BP05 Centralize services for packages and dependencies: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Centralize the management of software packages and dependencies to have better control over the components used in your applications. This helps in tracking and updating dependencies to patch known vulnerabilities.</a:t>
            </a:r>
          </a:p>
          <a:p>
            <a:r>
              <a:rPr lang="en-US" sz="1200" b="1" i="0" kern="1200" dirty="0" smtClean="0">
                <a:solidFill>
                  <a:schemeClr val="tx1"/>
                </a:solidFill>
                <a:effectLst/>
                <a:latin typeface="+mn-lt"/>
                <a:ea typeface="+mn-ea"/>
                <a:cs typeface="+mn-cs"/>
              </a:rPr>
              <a:t>SEC11-BP06 Deploy software programmatically:</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Automate the deployment process to reduce the risk of human error and ensure consistent, secure configurations. This can include using infrastructure as code (</a:t>
            </a:r>
            <a:r>
              <a:rPr lang="en-US" sz="1200" b="0" i="0" kern="1200" dirty="0" err="1" smtClean="0">
                <a:solidFill>
                  <a:schemeClr val="tx1"/>
                </a:solidFill>
                <a:effectLst/>
                <a:latin typeface="+mn-lt"/>
                <a:ea typeface="+mn-ea"/>
                <a:cs typeface="+mn-cs"/>
              </a:rPr>
              <a:t>IaC</a:t>
            </a:r>
            <a:r>
              <a:rPr lang="en-US" sz="1200" b="0" i="0" kern="1200" dirty="0" smtClean="0">
                <a:solidFill>
                  <a:schemeClr val="tx1"/>
                </a:solidFill>
                <a:effectLst/>
                <a:latin typeface="+mn-lt"/>
                <a:ea typeface="+mn-ea"/>
                <a:cs typeface="+mn-cs"/>
              </a:rPr>
              <a:t>) tools to define and deploy infrastructure and applications.</a:t>
            </a:r>
          </a:p>
          <a:p>
            <a:r>
              <a:rPr lang="en-US" sz="1200" b="1" i="0" kern="1200" dirty="0" smtClean="0">
                <a:solidFill>
                  <a:schemeClr val="tx1"/>
                </a:solidFill>
                <a:effectLst/>
                <a:latin typeface="+mn-lt"/>
                <a:ea typeface="+mn-ea"/>
                <a:cs typeface="+mn-cs"/>
              </a:rPr>
              <a:t>SEC11-BP07 Regularly assess security properties of the pipelines: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Regularly review and assess the security properties of your continuous integration/continuous deployment (CI/CD) pipelines. Ensure that security is integrated into the pipeline, and any changes are subject to security checks before deployment.</a:t>
            </a:r>
          </a:p>
          <a:p>
            <a:r>
              <a:rPr lang="en-US" sz="1200" b="1" i="0" kern="1200" dirty="0" smtClean="0">
                <a:solidFill>
                  <a:schemeClr val="tx1"/>
                </a:solidFill>
                <a:effectLst/>
                <a:latin typeface="+mn-lt"/>
                <a:ea typeface="+mn-ea"/>
                <a:cs typeface="+mn-cs"/>
              </a:rPr>
              <a:t>SEC11-BP08 Build a program that embeds security ownership in workload teams: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Promote a culture of security ownership within development and operations teams. Encourage cross-functional collaboration and make each team responsible for the security of their own workloads. This helps foster a proactive and shared responsibility for security.</a:t>
            </a:r>
          </a:p>
          <a:p>
            <a:endParaRPr lang="en-US" dirty="0"/>
          </a:p>
        </p:txBody>
      </p:sp>
      <p:sp>
        <p:nvSpPr>
          <p:cNvPr id="4" name="Slide Number Placeholder 3"/>
          <p:cNvSpPr>
            <a:spLocks noGrp="1"/>
          </p:cNvSpPr>
          <p:nvPr>
            <p:ph type="sldNum" sz="quarter" idx="10"/>
          </p:nvPr>
        </p:nvSpPr>
        <p:spPr/>
        <p:txBody>
          <a:bodyPr/>
          <a:lstStyle/>
          <a:p>
            <a:fld id="{3493A8CF-95A7-924D-878B-183116A25DFA}" type="slidenum">
              <a:rPr lang="en-US" smtClean="0"/>
              <a:t>3</a:t>
            </a:fld>
            <a:endParaRPr lang="en-US" dirty="0"/>
          </a:p>
        </p:txBody>
      </p:sp>
    </p:spTree>
    <p:extLst>
      <p:ext uri="{BB962C8B-B14F-4D97-AF65-F5344CB8AC3E}">
        <p14:creationId xmlns:p14="http://schemas.microsoft.com/office/powerpoint/2010/main" val="1550868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Best practices</a:t>
            </a:r>
          </a:p>
          <a:p>
            <a:r>
              <a:rPr lang="en-US" sz="1200" b="0" i="0" u="none" strike="noStrike" kern="1200" dirty="0" smtClean="0">
                <a:solidFill>
                  <a:schemeClr val="tx1"/>
                </a:solidFill>
                <a:effectLst/>
                <a:latin typeface="+mn-lt"/>
                <a:ea typeface="+mn-ea"/>
                <a:cs typeface="+mn-cs"/>
                <a:hlinkClick r:id="rId3"/>
              </a:rPr>
              <a:t>SEC11-BP01 Train for application security</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SEC11-BP02 Automate testing throughout the development and release lifecycle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SEC11-BP03 Perform regular penetration testing</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
              </a:rPr>
              <a:t>SEC11-BP04 Manual code reviews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7"/>
              </a:rPr>
              <a:t>SEC11-BP05 Centralize services for packages and dependencies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8"/>
              </a:rPr>
              <a:t>SEC11-BP06 Deploy software programmatically</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9"/>
              </a:rPr>
              <a:t>SEC11-BP07 Regularly assess security properties of the pipelines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0"/>
              </a:rPr>
              <a:t>SEC11-BP08 Build a program that embeds security ownership in workload teams</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493A8CF-95A7-924D-878B-183116A25DFA}" type="slidenum">
              <a:rPr lang="en-US" smtClean="0"/>
              <a:t>4</a:t>
            </a:fld>
            <a:endParaRPr lang="en-US" dirty="0"/>
          </a:p>
        </p:txBody>
      </p:sp>
    </p:spTree>
    <p:extLst>
      <p:ext uri="{BB962C8B-B14F-4D97-AF65-F5344CB8AC3E}">
        <p14:creationId xmlns:p14="http://schemas.microsoft.com/office/powerpoint/2010/main" val="3902498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Best practices</a:t>
            </a:r>
          </a:p>
          <a:p>
            <a:r>
              <a:rPr lang="en-US" sz="1200" b="0" i="0" u="none" strike="noStrike" kern="1200" dirty="0" smtClean="0">
                <a:solidFill>
                  <a:schemeClr val="tx1"/>
                </a:solidFill>
                <a:effectLst/>
                <a:latin typeface="+mn-lt"/>
                <a:ea typeface="+mn-ea"/>
                <a:cs typeface="+mn-cs"/>
                <a:hlinkClick r:id="rId3"/>
              </a:rPr>
              <a:t>SEC11-BP01 Train for application security</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SEC11-BP02 Automate testing throughout the development and release lifecycle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SEC11-BP03 Perform regular penetration testing</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
              </a:rPr>
              <a:t>SEC11-BP04 Manual code reviews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7"/>
              </a:rPr>
              <a:t>SEC11-BP05 Centralize services for packages and dependencies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8"/>
              </a:rPr>
              <a:t>SEC11-BP06 Deploy software programmatically</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9"/>
              </a:rPr>
              <a:t>SEC11-BP07 Regularly assess security properties of the pipelines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0"/>
              </a:rPr>
              <a:t>SEC11-BP08 Build a program that embeds security ownership in workload teams</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493A8CF-95A7-924D-878B-183116A25DFA}" type="slidenum">
              <a:rPr lang="en-US" smtClean="0"/>
              <a:t>5</a:t>
            </a:fld>
            <a:endParaRPr lang="en-US" dirty="0"/>
          </a:p>
        </p:txBody>
      </p:sp>
    </p:spTree>
    <p:extLst>
      <p:ext uri="{BB962C8B-B14F-4D97-AF65-F5344CB8AC3E}">
        <p14:creationId xmlns:p14="http://schemas.microsoft.com/office/powerpoint/2010/main" val="990784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Web Application Security</a:t>
            </a:r>
          </a:p>
          <a:p>
            <a:r>
              <a:rPr lang="en-US" sz="1200" b="0" i="0" kern="1200" dirty="0" smtClean="0">
                <a:solidFill>
                  <a:schemeClr val="tx1"/>
                </a:solidFill>
                <a:effectLst/>
                <a:latin typeface="+mn-lt"/>
                <a:ea typeface="+mn-ea"/>
                <a:cs typeface="+mn-cs"/>
              </a:rPr>
              <a:t>A web application is software that runs on a web server and is accessible via the Internet. The client runs in a web browser. By nature, </a:t>
            </a:r>
            <a:r>
              <a:rPr lang="en-US" sz="1200" b="0" i="0" u="none" strike="noStrike" kern="1200" dirty="0" smtClean="0">
                <a:solidFill>
                  <a:schemeClr val="tx1"/>
                </a:solidFill>
                <a:effectLst/>
                <a:latin typeface="+mn-lt"/>
                <a:ea typeface="+mn-ea"/>
                <a:cs typeface="+mn-cs"/>
                <a:hlinkClick r:id="rId3"/>
              </a:rPr>
              <a:t>applications</a:t>
            </a:r>
            <a:r>
              <a:rPr lang="en-US" sz="1200" b="0" i="0" kern="1200" dirty="0" smtClean="0">
                <a:solidFill>
                  <a:schemeClr val="tx1"/>
                </a:solidFill>
                <a:effectLst/>
                <a:latin typeface="+mn-lt"/>
                <a:ea typeface="+mn-ea"/>
                <a:cs typeface="+mn-cs"/>
              </a:rPr>
              <a:t> must accept connections from clients over insecure networks. This exposes them to a range of vulnerabilities. Many web applications are business critical and contain sensitive customer data, making them a valuable target for attackers and a high priority for any cyber security program.</a:t>
            </a:r>
          </a:p>
          <a:p>
            <a:r>
              <a:rPr lang="en-US" sz="1200" b="0" i="0" kern="1200" dirty="0" smtClean="0">
                <a:solidFill>
                  <a:schemeClr val="tx1"/>
                </a:solidFill>
                <a:effectLst/>
                <a:latin typeface="+mn-lt"/>
                <a:ea typeface="+mn-ea"/>
                <a:cs typeface="+mn-cs"/>
              </a:rPr>
              <a:t>The evolution of the Internet has addressed some web application vulnerabilities – such as the introduction of HTTPS, which creates an encrypted communication channel that protects against man in the middle (</a:t>
            </a:r>
            <a:r>
              <a:rPr lang="en-US" sz="1200" b="0" i="0" kern="1200" dirty="0" err="1" smtClean="0">
                <a:solidFill>
                  <a:schemeClr val="tx1"/>
                </a:solidFill>
                <a:effectLst/>
                <a:latin typeface="+mn-lt"/>
                <a:ea typeface="+mn-ea"/>
                <a:cs typeface="+mn-cs"/>
              </a:rPr>
              <a:t>MitM</a:t>
            </a:r>
            <a:r>
              <a:rPr lang="en-US" sz="1200" b="0" i="0" kern="1200" dirty="0" smtClean="0">
                <a:solidFill>
                  <a:schemeClr val="tx1"/>
                </a:solidFill>
                <a:effectLst/>
                <a:latin typeface="+mn-lt"/>
                <a:ea typeface="+mn-ea"/>
                <a:cs typeface="+mn-cs"/>
              </a:rPr>
              <a:t>) attacks. However, many vulnerabilities remain. The most severe and common vulnerabilities are documented by the Open Web Application Security Project (OWASP), in the form of the OWASP Top 10.</a:t>
            </a:r>
          </a:p>
          <a:p>
            <a:r>
              <a:rPr lang="en-US" sz="1200" b="0" i="0" kern="1200" dirty="0" smtClean="0">
                <a:solidFill>
                  <a:schemeClr val="tx1"/>
                </a:solidFill>
                <a:effectLst/>
                <a:latin typeface="+mn-lt"/>
                <a:ea typeface="+mn-ea"/>
                <a:cs typeface="+mn-cs"/>
              </a:rPr>
              <a:t>Due to the growing problem of web application security, many security vendors have introduced solutions especially designed to secure web applications. Examples include the web application firewall (WAF), a security tool designed to detect and block application-layer attacks.</a:t>
            </a:r>
          </a:p>
          <a:p>
            <a:r>
              <a:rPr lang="en-US" sz="1200" b="1" i="1" kern="1200" dirty="0" smtClean="0">
                <a:solidFill>
                  <a:schemeClr val="tx1"/>
                </a:solidFill>
                <a:effectLst/>
                <a:latin typeface="+mn-lt"/>
                <a:ea typeface="+mn-ea"/>
                <a:cs typeface="+mn-cs"/>
              </a:rPr>
              <a:t>Learn more in our detailed guide to </a:t>
            </a:r>
            <a:r>
              <a:rPr lang="en-US" sz="1200" b="1" i="1" u="none" strike="noStrike" kern="1200" dirty="0" smtClean="0">
                <a:solidFill>
                  <a:schemeClr val="tx1"/>
                </a:solidFill>
                <a:effectLst/>
                <a:latin typeface="+mn-lt"/>
                <a:ea typeface="+mn-ea"/>
                <a:cs typeface="+mn-cs"/>
                <a:hlinkClick r:id="rId4"/>
              </a:rPr>
              <a:t>website security</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API Security</a:t>
            </a:r>
          </a:p>
          <a:p>
            <a:r>
              <a:rPr lang="en-US" sz="1200" b="0" i="0" kern="1200" dirty="0" smtClean="0">
                <a:solidFill>
                  <a:schemeClr val="tx1"/>
                </a:solidFill>
                <a:effectLst/>
                <a:latin typeface="+mn-lt"/>
                <a:ea typeface="+mn-ea"/>
                <a:cs typeface="+mn-cs"/>
              </a:rPr>
              <a:t>Application Programming Interfaces (API) are growing in importance. They are the basis of modern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applications, and an entire API economy has emerged, which allows organizations to share data and </a:t>
            </a:r>
            <a:r>
              <a:rPr lang="en-US" sz="1200" b="0" i="0" u="none" strike="noStrike" kern="1200" dirty="0" smtClean="0">
                <a:solidFill>
                  <a:schemeClr val="tx1"/>
                </a:solidFill>
                <a:effectLst/>
                <a:latin typeface="+mn-lt"/>
                <a:ea typeface="+mn-ea"/>
                <a:cs typeface="+mn-cs"/>
                <a:hlinkClick r:id="rId5"/>
              </a:rPr>
              <a:t>access software functionality created by others</a:t>
            </a:r>
            <a:r>
              <a:rPr lang="en-US" sz="1200" b="0" i="0" kern="1200" dirty="0" smtClean="0">
                <a:solidFill>
                  <a:schemeClr val="tx1"/>
                </a:solidFill>
                <a:effectLst/>
                <a:latin typeface="+mn-lt"/>
                <a:ea typeface="+mn-ea"/>
                <a:cs typeface="+mn-cs"/>
              </a:rPr>
              <a:t>. This means API security is critical for modern organizations.</a:t>
            </a:r>
          </a:p>
          <a:p>
            <a:r>
              <a:rPr lang="en-US" sz="1200" b="0" i="0" kern="1200" dirty="0" smtClean="0">
                <a:solidFill>
                  <a:schemeClr val="tx1"/>
                </a:solidFill>
                <a:effectLst/>
                <a:latin typeface="+mn-lt"/>
                <a:ea typeface="+mn-ea"/>
                <a:cs typeface="+mn-cs"/>
              </a:rPr>
              <a:t>APIs that suffer from security </a:t>
            </a:r>
            <a:r>
              <a:rPr lang="en-US" sz="1200" b="0" i="0" u="none" strike="noStrike" kern="1200" dirty="0" smtClean="0">
                <a:solidFill>
                  <a:schemeClr val="tx1"/>
                </a:solidFill>
                <a:effectLst/>
                <a:latin typeface="+mn-lt"/>
                <a:ea typeface="+mn-ea"/>
                <a:cs typeface="+mn-cs"/>
                <a:hlinkClick r:id="rId6"/>
              </a:rPr>
              <a:t>vulnerabilities</a:t>
            </a:r>
            <a:r>
              <a:rPr lang="en-US" sz="1200" b="0" i="0" kern="1200" dirty="0" smtClean="0">
                <a:solidFill>
                  <a:schemeClr val="tx1"/>
                </a:solidFill>
                <a:effectLst/>
                <a:latin typeface="+mn-lt"/>
                <a:ea typeface="+mn-ea"/>
                <a:cs typeface="+mn-cs"/>
              </a:rPr>
              <a:t> are the cause of major data </a:t>
            </a:r>
            <a:r>
              <a:rPr lang="en-US" sz="1200" b="0" i="0" u="none" strike="noStrike" kern="1200" dirty="0" smtClean="0">
                <a:solidFill>
                  <a:schemeClr val="tx1"/>
                </a:solidFill>
                <a:effectLst/>
                <a:latin typeface="+mn-lt"/>
                <a:ea typeface="+mn-ea"/>
                <a:cs typeface="+mn-cs"/>
                <a:hlinkClick r:id="rId7"/>
              </a:rPr>
              <a:t>breaches</a:t>
            </a:r>
            <a:r>
              <a:rPr lang="en-US" sz="1200" b="0" i="0" kern="1200" dirty="0" smtClean="0">
                <a:solidFill>
                  <a:schemeClr val="tx1"/>
                </a:solidFill>
                <a:effectLst/>
                <a:latin typeface="+mn-lt"/>
                <a:ea typeface="+mn-ea"/>
                <a:cs typeface="+mn-cs"/>
              </a:rPr>
              <a:t>. They can expose </a:t>
            </a:r>
            <a:r>
              <a:rPr lang="en-US" sz="1200" b="0" i="0" u="none" strike="noStrike" kern="1200" dirty="0" smtClean="0">
                <a:solidFill>
                  <a:schemeClr val="tx1"/>
                </a:solidFill>
                <a:effectLst/>
                <a:latin typeface="+mn-lt"/>
                <a:ea typeface="+mn-ea"/>
                <a:cs typeface="+mn-cs"/>
                <a:hlinkClick r:id="rId8"/>
              </a:rPr>
              <a:t>sensitive data</a:t>
            </a:r>
            <a:r>
              <a:rPr lang="en-US" sz="1200" b="0" i="0" kern="1200" dirty="0" smtClean="0">
                <a:solidFill>
                  <a:schemeClr val="tx1"/>
                </a:solidFill>
                <a:effectLst/>
                <a:latin typeface="+mn-lt"/>
                <a:ea typeface="+mn-ea"/>
                <a:cs typeface="+mn-cs"/>
              </a:rPr>
              <a:t> and result in disruption of critical business operations. Common security weaknesses of APIs are weak authentication, unwanted exposure of data, and failure to perform rate limiting, which enables API abuse.</a:t>
            </a:r>
          </a:p>
          <a:p>
            <a:r>
              <a:rPr lang="en-US" sz="1200" b="0" i="0" kern="1200" dirty="0" smtClean="0">
                <a:solidFill>
                  <a:schemeClr val="tx1"/>
                </a:solidFill>
                <a:effectLst/>
                <a:latin typeface="+mn-lt"/>
                <a:ea typeface="+mn-ea"/>
                <a:cs typeface="+mn-cs"/>
              </a:rPr>
              <a:t>Like web application security, the need for API security has led to the development of specialized tools that can identify vulnerabilities in APIs and secure APIs in production.</a:t>
            </a:r>
          </a:p>
          <a:p>
            <a:r>
              <a:rPr lang="en-US" sz="1200" b="1" i="1" kern="1200" dirty="0" smtClean="0">
                <a:solidFill>
                  <a:schemeClr val="tx1"/>
                </a:solidFill>
                <a:effectLst/>
                <a:latin typeface="+mn-lt"/>
                <a:ea typeface="+mn-ea"/>
                <a:cs typeface="+mn-cs"/>
              </a:rPr>
              <a:t>Learn more in the detailed guide to </a:t>
            </a:r>
            <a:r>
              <a:rPr lang="en-US" sz="1200" b="1" i="1" u="none" strike="noStrike" kern="1200" dirty="0" smtClean="0">
                <a:solidFill>
                  <a:schemeClr val="tx1"/>
                </a:solidFill>
                <a:effectLst/>
                <a:latin typeface="+mn-lt"/>
                <a:ea typeface="+mn-ea"/>
                <a:cs typeface="+mn-cs"/>
                <a:hlinkClick r:id="rId9"/>
              </a:rPr>
              <a:t>API Security</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Cloud Native Application Security</a:t>
            </a:r>
          </a:p>
          <a:p>
            <a:r>
              <a:rPr lang="en-US" sz="1200" b="0" i="0" kern="1200" dirty="0" smtClean="0">
                <a:solidFill>
                  <a:schemeClr val="tx1"/>
                </a:solidFill>
                <a:effectLst/>
                <a:latin typeface="+mn-lt"/>
                <a:ea typeface="+mn-ea"/>
                <a:cs typeface="+mn-cs"/>
              </a:rPr>
              <a:t>Cloud native applications are applications built in a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architecture using technologies like virtual machines, containers, and </a:t>
            </a:r>
            <a:r>
              <a:rPr lang="en-US" sz="1200" b="0" i="0" kern="1200" dirty="0" err="1" smtClean="0">
                <a:solidFill>
                  <a:schemeClr val="tx1"/>
                </a:solidFill>
                <a:effectLst/>
                <a:latin typeface="+mn-lt"/>
                <a:ea typeface="+mn-ea"/>
                <a:cs typeface="+mn-cs"/>
              </a:rPr>
              <a:t>serverless</a:t>
            </a:r>
            <a:r>
              <a:rPr lang="en-US" sz="1200" b="0" i="0" kern="1200" dirty="0" smtClean="0">
                <a:solidFill>
                  <a:schemeClr val="tx1"/>
                </a:solidFill>
                <a:effectLst/>
                <a:latin typeface="+mn-lt"/>
                <a:ea typeface="+mn-ea"/>
                <a:cs typeface="+mn-cs"/>
              </a:rPr>
              <a:t> platforms. Cloud native security is a complex challenge, because cloud native applications have a large number of moving parts and components tend to be ephemeral—frequently torn down and replaced by others. This makes it difficult to gain visibility over a cloud native environment and ensure all components are secure.</a:t>
            </a:r>
          </a:p>
          <a:p>
            <a:r>
              <a:rPr lang="en-US" sz="1200" b="0" i="0" kern="1200" dirty="0" smtClean="0">
                <a:solidFill>
                  <a:schemeClr val="tx1"/>
                </a:solidFill>
                <a:effectLst/>
                <a:latin typeface="+mn-lt"/>
                <a:ea typeface="+mn-ea"/>
                <a:cs typeface="+mn-cs"/>
              </a:rPr>
              <a:t>In cloud native applications, infrastructure and environments are typically set up automatically based on declarative configuration—this is called infrastructure as code (</a:t>
            </a:r>
            <a:r>
              <a:rPr lang="en-US" sz="1200" b="0" i="0" kern="1200" dirty="0" err="1" smtClean="0">
                <a:solidFill>
                  <a:schemeClr val="tx1"/>
                </a:solidFill>
                <a:effectLst/>
                <a:latin typeface="+mn-lt"/>
                <a:ea typeface="+mn-ea"/>
                <a:cs typeface="+mn-cs"/>
              </a:rPr>
              <a:t>IaC</a:t>
            </a:r>
            <a:r>
              <a:rPr lang="en-US" sz="1200" b="0" i="0" kern="1200" dirty="0" smtClean="0">
                <a:solidFill>
                  <a:schemeClr val="tx1"/>
                </a:solidFill>
                <a:effectLst/>
                <a:latin typeface="+mn-lt"/>
                <a:ea typeface="+mn-ea"/>
                <a:cs typeface="+mn-cs"/>
              </a:rPr>
              <a:t>). Developers are responsible for building declarative configurations and application code, and both should be subject to security considerations. Shifting left is much more important in cloud native environments, because almost everything is determined at the development stage.</a:t>
            </a:r>
          </a:p>
          <a:p>
            <a:r>
              <a:rPr lang="en-US" sz="1200" b="0" i="0" kern="1200" dirty="0" smtClean="0">
                <a:solidFill>
                  <a:schemeClr val="tx1"/>
                </a:solidFill>
                <a:effectLst/>
                <a:latin typeface="+mn-lt"/>
                <a:ea typeface="+mn-ea"/>
                <a:cs typeface="+mn-cs"/>
              </a:rPr>
              <a:t>Cloud native applications can benefit from traditional testing tools, but these tools are not enough. Dedicated cloud native security tools are needed, able to instrument containers, container clusters, and </a:t>
            </a:r>
            <a:r>
              <a:rPr lang="en-US" sz="1200" b="0" i="0" kern="1200" dirty="0" err="1" smtClean="0">
                <a:solidFill>
                  <a:schemeClr val="tx1"/>
                </a:solidFill>
                <a:effectLst/>
                <a:latin typeface="+mn-lt"/>
                <a:ea typeface="+mn-ea"/>
                <a:cs typeface="+mn-cs"/>
              </a:rPr>
              <a:t>serverless</a:t>
            </a:r>
            <a:r>
              <a:rPr lang="en-US" sz="1200" b="0" i="0" kern="1200" dirty="0" smtClean="0">
                <a:solidFill>
                  <a:schemeClr val="tx1"/>
                </a:solidFill>
                <a:effectLst/>
                <a:latin typeface="+mn-lt"/>
                <a:ea typeface="+mn-ea"/>
                <a:cs typeface="+mn-cs"/>
              </a:rPr>
              <a:t> functions, report on security issues, and provide a fast feedback loop for developers.</a:t>
            </a:r>
          </a:p>
          <a:p>
            <a:r>
              <a:rPr lang="en-US" sz="1200" b="0" i="0" kern="1200" dirty="0" smtClean="0">
                <a:solidFill>
                  <a:schemeClr val="tx1"/>
                </a:solidFill>
                <a:effectLst/>
                <a:latin typeface="+mn-lt"/>
                <a:ea typeface="+mn-ea"/>
                <a:cs typeface="+mn-cs"/>
              </a:rPr>
              <a:t>Another important aspect of cloud native security is automated scanning of all artifacts, at all stages of the development lifecycle. Most importantly, organizations must scan container images at all stages of the development process.</a:t>
            </a:r>
          </a:p>
          <a:p>
            <a:endParaRPr lang="en-US" dirty="0"/>
          </a:p>
        </p:txBody>
      </p:sp>
      <p:sp>
        <p:nvSpPr>
          <p:cNvPr id="4" name="Slide Number Placeholder 3"/>
          <p:cNvSpPr>
            <a:spLocks noGrp="1"/>
          </p:cNvSpPr>
          <p:nvPr>
            <p:ph type="sldNum" sz="quarter" idx="10"/>
          </p:nvPr>
        </p:nvSpPr>
        <p:spPr/>
        <p:txBody>
          <a:bodyPr/>
          <a:lstStyle/>
          <a:p>
            <a:fld id="{3493A8CF-95A7-924D-878B-183116A25DFA}" type="slidenum">
              <a:rPr lang="en-US" smtClean="0"/>
              <a:t>7</a:t>
            </a:fld>
            <a:endParaRPr lang="en-US" dirty="0"/>
          </a:p>
        </p:txBody>
      </p:sp>
    </p:spTree>
    <p:extLst>
      <p:ext uri="{BB962C8B-B14F-4D97-AF65-F5344CB8AC3E}">
        <p14:creationId xmlns:p14="http://schemas.microsoft.com/office/powerpoint/2010/main" val="2686247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Web Application Security</a:t>
            </a:r>
          </a:p>
          <a:p>
            <a:r>
              <a:rPr lang="en-US" sz="1200" b="0" i="0" kern="1200" dirty="0" smtClean="0">
                <a:solidFill>
                  <a:schemeClr val="tx1"/>
                </a:solidFill>
                <a:effectLst/>
                <a:latin typeface="+mn-lt"/>
                <a:ea typeface="+mn-ea"/>
                <a:cs typeface="+mn-cs"/>
              </a:rPr>
              <a:t>A web application is software that runs on a web server and is accessible via the Internet. The client runs in a web browser. By nature, </a:t>
            </a:r>
            <a:r>
              <a:rPr lang="en-US" sz="1200" b="0" i="0" u="none" strike="noStrike" kern="1200" dirty="0" smtClean="0">
                <a:solidFill>
                  <a:schemeClr val="tx1"/>
                </a:solidFill>
                <a:effectLst/>
                <a:latin typeface="+mn-lt"/>
                <a:ea typeface="+mn-ea"/>
                <a:cs typeface="+mn-cs"/>
                <a:hlinkClick r:id="rId3"/>
              </a:rPr>
              <a:t>applications</a:t>
            </a:r>
            <a:r>
              <a:rPr lang="en-US" sz="1200" b="0" i="0" kern="1200" dirty="0" smtClean="0">
                <a:solidFill>
                  <a:schemeClr val="tx1"/>
                </a:solidFill>
                <a:effectLst/>
                <a:latin typeface="+mn-lt"/>
                <a:ea typeface="+mn-ea"/>
                <a:cs typeface="+mn-cs"/>
              </a:rPr>
              <a:t> must accept connections from clients over insecure networks. This exposes them to a range of vulnerabilities. Many web applications are business critical and contain sensitive customer data, making them a valuable target for attackers and a high priority for any cyber security program.</a:t>
            </a:r>
          </a:p>
          <a:p>
            <a:r>
              <a:rPr lang="en-US" sz="1200" b="0" i="0" kern="1200" dirty="0" smtClean="0">
                <a:solidFill>
                  <a:schemeClr val="tx1"/>
                </a:solidFill>
                <a:effectLst/>
                <a:latin typeface="+mn-lt"/>
                <a:ea typeface="+mn-ea"/>
                <a:cs typeface="+mn-cs"/>
              </a:rPr>
              <a:t>The evolution of the Internet has addressed some web application vulnerabilities – such as the introduction of HTTPS, which creates an encrypted communication channel that protects against man in the middle (</a:t>
            </a:r>
            <a:r>
              <a:rPr lang="en-US" sz="1200" b="0" i="0" kern="1200" dirty="0" err="1" smtClean="0">
                <a:solidFill>
                  <a:schemeClr val="tx1"/>
                </a:solidFill>
                <a:effectLst/>
                <a:latin typeface="+mn-lt"/>
                <a:ea typeface="+mn-ea"/>
                <a:cs typeface="+mn-cs"/>
              </a:rPr>
              <a:t>MitM</a:t>
            </a:r>
            <a:r>
              <a:rPr lang="en-US" sz="1200" b="0" i="0" kern="1200" dirty="0" smtClean="0">
                <a:solidFill>
                  <a:schemeClr val="tx1"/>
                </a:solidFill>
                <a:effectLst/>
                <a:latin typeface="+mn-lt"/>
                <a:ea typeface="+mn-ea"/>
                <a:cs typeface="+mn-cs"/>
              </a:rPr>
              <a:t>) attacks. However, many vulnerabilities remain. The most severe and common vulnerabilities are documented by the Open Web Application Security Project (OWASP), in the form of the OWASP Top 10.</a:t>
            </a:r>
          </a:p>
          <a:p>
            <a:r>
              <a:rPr lang="en-US" sz="1200" b="0" i="0" kern="1200" dirty="0" smtClean="0">
                <a:solidFill>
                  <a:schemeClr val="tx1"/>
                </a:solidFill>
                <a:effectLst/>
                <a:latin typeface="+mn-lt"/>
                <a:ea typeface="+mn-ea"/>
                <a:cs typeface="+mn-cs"/>
              </a:rPr>
              <a:t>Due to the growing problem of web application security, many security vendors have introduced solutions especially designed to secure web applications. Examples include the web application firewall (WAF), a security tool designed to detect and block application-layer attacks.</a:t>
            </a:r>
          </a:p>
          <a:p>
            <a:r>
              <a:rPr lang="en-US" sz="1200" b="1" i="1" kern="1200" dirty="0" smtClean="0">
                <a:solidFill>
                  <a:schemeClr val="tx1"/>
                </a:solidFill>
                <a:effectLst/>
                <a:latin typeface="+mn-lt"/>
                <a:ea typeface="+mn-ea"/>
                <a:cs typeface="+mn-cs"/>
              </a:rPr>
              <a:t>Learn more in our detailed guide to </a:t>
            </a:r>
            <a:r>
              <a:rPr lang="en-US" sz="1200" b="1" i="1" u="none" strike="noStrike" kern="1200" dirty="0" smtClean="0">
                <a:solidFill>
                  <a:schemeClr val="tx1"/>
                </a:solidFill>
                <a:effectLst/>
                <a:latin typeface="+mn-lt"/>
                <a:ea typeface="+mn-ea"/>
                <a:cs typeface="+mn-cs"/>
                <a:hlinkClick r:id="rId4"/>
              </a:rPr>
              <a:t>website security</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API Security</a:t>
            </a:r>
          </a:p>
          <a:p>
            <a:r>
              <a:rPr lang="en-US" sz="1200" b="0" i="0" kern="1200" dirty="0" smtClean="0">
                <a:solidFill>
                  <a:schemeClr val="tx1"/>
                </a:solidFill>
                <a:effectLst/>
                <a:latin typeface="+mn-lt"/>
                <a:ea typeface="+mn-ea"/>
                <a:cs typeface="+mn-cs"/>
              </a:rPr>
              <a:t>Application Programming Interfaces (API) are growing in importance. They are the basis of modern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applications, and an entire API economy has emerged, which allows organizations to share data and </a:t>
            </a:r>
            <a:r>
              <a:rPr lang="en-US" sz="1200" b="0" i="0" u="none" strike="noStrike" kern="1200" dirty="0" smtClean="0">
                <a:solidFill>
                  <a:schemeClr val="tx1"/>
                </a:solidFill>
                <a:effectLst/>
                <a:latin typeface="+mn-lt"/>
                <a:ea typeface="+mn-ea"/>
                <a:cs typeface="+mn-cs"/>
                <a:hlinkClick r:id="rId5"/>
              </a:rPr>
              <a:t>access software functionality created by others</a:t>
            </a:r>
            <a:r>
              <a:rPr lang="en-US" sz="1200" b="0" i="0" kern="1200" dirty="0" smtClean="0">
                <a:solidFill>
                  <a:schemeClr val="tx1"/>
                </a:solidFill>
                <a:effectLst/>
                <a:latin typeface="+mn-lt"/>
                <a:ea typeface="+mn-ea"/>
                <a:cs typeface="+mn-cs"/>
              </a:rPr>
              <a:t>. This means API security is critical for modern organizations.</a:t>
            </a:r>
          </a:p>
          <a:p>
            <a:r>
              <a:rPr lang="en-US" sz="1200" b="0" i="0" kern="1200" dirty="0" smtClean="0">
                <a:solidFill>
                  <a:schemeClr val="tx1"/>
                </a:solidFill>
                <a:effectLst/>
                <a:latin typeface="+mn-lt"/>
                <a:ea typeface="+mn-ea"/>
                <a:cs typeface="+mn-cs"/>
              </a:rPr>
              <a:t>APIs that suffer from security </a:t>
            </a:r>
            <a:r>
              <a:rPr lang="en-US" sz="1200" b="0" i="0" u="none" strike="noStrike" kern="1200" dirty="0" smtClean="0">
                <a:solidFill>
                  <a:schemeClr val="tx1"/>
                </a:solidFill>
                <a:effectLst/>
                <a:latin typeface="+mn-lt"/>
                <a:ea typeface="+mn-ea"/>
                <a:cs typeface="+mn-cs"/>
                <a:hlinkClick r:id="rId6"/>
              </a:rPr>
              <a:t>vulnerabilities</a:t>
            </a:r>
            <a:r>
              <a:rPr lang="en-US" sz="1200" b="0" i="0" kern="1200" dirty="0" smtClean="0">
                <a:solidFill>
                  <a:schemeClr val="tx1"/>
                </a:solidFill>
                <a:effectLst/>
                <a:latin typeface="+mn-lt"/>
                <a:ea typeface="+mn-ea"/>
                <a:cs typeface="+mn-cs"/>
              </a:rPr>
              <a:t> are the cause of major data </a:t>
            </a:r>
            <a:r>
              <a:rPr lang="en-US" sz="1200" b="0" i="0" u="none" strike="noStrike" kern="1200" dirty="0" smtClean="0">
                <a:solidFill>
                  <a:schemeClr val="tx1"/>
                </a:solidFill>
                <a:effectLst/>
                <a:latin typeface="+mn-lt"/>
                <a:ea typeface="+mn-ea"/>
                <a:cs typeface="+mn-cs"/>
                <a:hlinkClick r:id="rId7"/>
              </a:rPr>
              <a:t>breaches</a:t>
            </a:r>
            <a:r>
              <a:rPr lang="en-US" sz="1200" b="0" i="0" kern="1200" dirty="0" smtClean="0">
                <a:solidFill>
                  <a:schemeClr val="tx1"/>
                </a:solidFill>
                <a:effectLst/>
                <a:latin typeface="+mn-lt"/>
                <a:ea typeface="+mn-ea"/>
                <a:cs typeface="+mn-cs"/>
              </a:rPr>
              <a:t>. They can expose </a:t>
            </a:r>
            <a:r>
              <a:rPr lang="en-US" sz="1200" b="0" i="0" u="none" strike="noStrike" kern="1200" dirty="0" smtClean="0">
                <a:solidFill>
                  <a:schemeClr val="tx1"/>
                </a:solidFill>
                <a:effectLst/>
                <a:latin typeface="+mn-lt"/>
                <a:ea typeface="+mn-ea"/>
                <a:cs typeface="+mn-cs"/>
                <a:hlinkClick r:id="rId8"/>
              </a:rPr>
              <a:t>sensitive data</a:t>
            </a:r>
            <a:r>
              <a:rPr lang="en-US" sz="1200" b="0" i="0" kern="1200" dirty="0" smtClean="0">
                <a:solidFill>
                  <a:schemeClr val="tx1"/>
                </a:solidFill>
                <a:effectLst/>
                <a:latin typeface="+mn-lt"/>
                <a:ea typeface="+mn-ea"/>
                <a:cs typeface="+mn-cs"/>
              </a:rPr>
              <a:t> and result in disruption of critical business operations. Common security weaknesses of APIs are weak authentication, unwanted exposure of data, and failure to perform rate limiting, which enables API abuse.</a:t>
            </a:r>
          </a:p>
          <a:p>
            <a:r>
              <a:rPr lang="en-US" sz="1200" b="0" i="0" kern="1200" dirty="0" smtClean="0">
                <a:solidFill>
                  <a:schemeClr val="tx1"/>
                </a:solidFill>
                <a:effectLst/>
                <a:latin typeface="+mn-lt"/>
                <a:ea typeface="+mn-ea"/>
                <a:cs typeface="+mn-cs"/>
              </a:rPr>
              <a:t>Like web application security, the need for API security has led to the development of specialized tools that can identify vulnerabilities in APIs and secure APIs in production.</a:t>
            </a:r>
          </a:p>
          <a:p>
            <a:r>
              <a:rPr lang="en-US" sz="1200" b="1" i="1" kern="1200" dirty="0" smtClean="0">
                <a:solidFill>
                  <a:schemeClr val="tx1"/>
                </a:solidFill>
                <a:effectLst/>
                <a:latin typeface="+mn-lt"/>
                <a:ea typeface="+mn-ea"/>
                <a:cs typeface="+mn-cs"/>
              </a:rPr>
              <a:t>Learn more in the detailed guide to </a:t>
            </a:r>
            <a:r>
              <a:rPr lang="en-US" sz="1200" b="1" i="1" u="none" strike="noStrike" kern="1200" dirty="0" smtClean="0">
                <a:solidFill>
                  <a:schemeClr val="tx1"/>
                </a:solidFill>
                <a:effectLst/>
                <a:latin typeface="+mn-lt"/>
                <a:ea typeface="+mn-ea"/>
                <a:cs typeface="+mn-cs"/>
                <a:hlinkClick r:id="rId9"/>
              </a:rPr>
              <a:t>API Security</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Cloud Native Application Security</a:t>
            </a:r>
          </a:p>
          <a:p>
            <a:r>
              <a:rPr lang="en-US" sz="1200" b="0" i="0" kern="1200" dirty="0" smtClean="0">
                <a:solidFill>
                  <a:schemeClr val="tx1"/>
                </a:solidFill>
                <a:effectLst/>
                <a:latin typeface="+mn-lt"/>
                <a:ea typeface="+mn-ea"/>
                <a:cs typeface="+mn-cs"/>
              </a:rPr>
              <a:t>Cloud native applications are applications built in a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architecture using technologies like virtual machines, containers, and </a:t>
            </a:r>
            <a:r>
              <a:rPr lang="en-US" sz="1200" b="0" i="0" kern="1200" dirty="0" err="1" smtClean="0">
                <a:solidFill>
                  <a:schemeClr val="tx1"/>
                </a:solidFill>
                <a:effectLst/>
                <a:latin typeface="+mn-lt"/>
                <a:ea typeface="+mn-ea"/>
                <a:cs typeface="+mn-cs"/>
              </a:rPr>
              <a:t>serverless</a:t>
            </a:r>
            <a:r>
              <a:rPr lang="en-US" sz="1200" b="0" i="0" kern="1200" dirty="0" smtClean="0">
                <a:solidFill>
                  <a:schemeClr val="tx1"/>
                </a:solidFill>
                <a:effectLst/>
                <a:latin typeface="+mn-lt"/>
                <a:ea typeface="+mn-ea"/>
                <a:cs typeface="+mn-cs"/>
              </a:rPr>
              <a:t> platforms. Cloud native security is a complex challenge, because cloud native applications have a large number of moving parts and components tend to be ephemeral—frequently torn down and replaced by others. This makes it difficult to gain visibility over a cloud native environment and ensure all components are secure.</a:t>
            </a:r>
          </a:p>
          <a:p>
            <a:r>
              <a:rPr lang="en-US" sz="1200" b="0" i="0" kern="1200" dirty="0" smtClean="0">
                <a:solidFill>
                  <a:schemeClr val="tx1"/>
                </a:solidFill>
                <a:effectLst/>
                <a:latin typeface="+mn-lt"/>
                <a:ea typeface="+mn-ea"/>
                <a:cs typeface="+mn-cs"/>
              </a:rPr>
              <a:t>In cloud native applications, infrastructure and environments are typically set up automatically based on declarative configuration—this is called infrastructure as code (</a:t>
            </a:r>
            <a:r>
              <a:rPr lang="en-US" sz="1200" b="0" i="0" kern="1200" dirty="0" err="1" smtClean="0">
                <a:solidFill>
                  <a:schemeClr val="tx1"/>
                </a:solidFill>
                <a:effectLst/>
                <a:latin typeface="+mn-lt"/>
                <a:ea typeface="+mn-ea"/>
                <a:cs typeface="+mn-cs"/>
              </a:rPr>
              <a:t>IaC</a:t>
            </a:r>
            <a:r>
              <a:rPr lang="en-US" sz="1200" b="0" i="0" kern="1200" dirty="0" smtClean="0">
                <a:solidFill>
                  <a:schemeClr val="tx1"/>
                </a:solidFill>
                <a:effectLst/>
                <a:latin typeface="+mn-lt"/>
                <a:ea typeface="+mn-ea"/>
                <a:cs typeface="+mn-cs"/>
              </a:rPr>
              <a:t>). Developers are responsible for building declarative configurations and application code, and both should be subject to security considerations. Shifting left is much more important in cloud native environments, because almost everything is determined at the development stage.</a:t>
            </a:r>
          </a:p>
          <a:p>
            <a:r>
              <a:rPr lang="en-US" sz="1200" b="0" i="0" kern="1200" dirty="0" smtClean="0">
                <a:solidFill>
                  <a:schemeClr val="tx1"/>
                </a:solidFill>
                <a:effectLst/>
                <a:latin typeface="+mn-lt"/>
                <a:ea typeface="+mn-ea"/>
                <a:cs typeface="+mn-cs"/>
              </a:rPr>
              <a:t>Cloud native applications can benefit from traditional testing tools, but these tools are not enough. Dedicated cloud native security tools are needed, able to instrument containers, container clusters, and </a:t>
            </a:r>
            <a:r>
              <a:rPr lang="en-US" sz="1200" b="0" i="0" kern="1200" dirty="0" err="1" smtClean="0">
                <a:solidFill>
                  <a:schemeClr val="tx1"/>
                </a:solidFill>
                <a:effectLst/>
                <a:latin typeface="+mn-lt"/>
                <a:ea typeface="+mn-ea"/>
                <a:cs typeface="+mn-cs"/>
              </a:rPr>
              <a:t>serverless</a:t>
            </a:r>
            <a:r>
              <a:rPr lang="en-US" sz="1200" b="0" i="0" kern="1200" dirty="0" smtClean="0">
                <a:solidFill>
                  <a:schemeClr val="tx1"/>
                </a:solidFill>
                <a:effectLst/>
                <a:latin typeface="+mn-lt"/>
                <a:ea typeface="+mn-ea"/>
                <a:cs typeface="+mn-cs"/>
              </a:rPr>
              <a:t> functions, report on security issues, and provide a fast feedback loop for developers.</a:t>
            </a:r>
          </a:p>
          <a:p>
            <a:r>
              <a:rPr lang="en-US" sz="1200" b="0" i="0" kern="1200" dirty="0" smtClean="0">
                <a:solidFill>
                  <a:schemeClr val="tx1"/>
                </a:solidFill>
                <a:effectLst/>
                <a:latin typeface="+mn-lt"/>
                <a:ea typeface="+mn-ea"/>
                <a:cs typeface="+mn-cs"/>
              </a:rPr>
              <a:t>Another important aspect of cloud native security is automated scanning of all artifacts, at all stages of the development lifecycle. Most importantly, organizations must scan container images at all stages of the development process.</a:t>
            </a:r>
          </a:p>
          <a:p>
            <a:endParaRPr lang="en-US" dirty="0"/>
          </a:p>
        </p:txBody>
      </p:sp>
      <p:sp>
        <p:nvSpPr>
          <p:cNvPr id="4" name="Slide Number Placeholder 3"/>
          <p:cNvSpPr>
            <a:spLocks noGrp="1"/>
          </p:cNvSpPr>
          <p:nvPr>
            <p:ph type="sldNum" sz="quarter" idx="10"/>
          </p:nvPr>
        </p:nvSpPr>
        <p:spPr/>
        <p:txBody>
          <a:bodyPr/>
          <a:lstStyle/>
          <a:p>
            <a:fld id="{3493A8CF-95A7-924D-878B-183116A25DFA}" type="slidenum">
              <a:rPr lang="en-US" smtClean="0"/>
              <a:t>8</a:t>
            </a:fld>
            <a:endParaRPr lang="en-US" dirty="0"/>
          </a:p>
        </p:txBody>
      </p:sp>
    </p:spTree>
    <p:extLst>
      <p:ext uri="{BB962C8B-B14F-4D97-AF65-F5344CB8AC3E}">
        <p14:creationId xmlns:p14="http://schemas.microsoft.com/office/powerpoint/2010/main" val="93888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 OWASP Broken Access Control:</a:t>
            </a:r>
          </a:p>
          <a:p>
            <a:r>
              <a:rPr lang="en-US" sz="1200" b="1" i="0" kern="1200" dirty="0" smtClean="0">
                <a:solidFill>
                  <a:schemeClr val="tx1"/>
                </a:solidFill>
                <a:effectLst/>
                <a:latin typeface="+mn-lt"/>
                <a:ea typeface="+mn-ea"/>
                <a:cs typeface="+mn-cs"/>
              </a:rPr>
              <a:t>Description: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Broken Access Control occurs when restrictions on what users can or cannot do within an application are not properly enforced.</a:t>
            </a:r>
          </a:p>
          <a:p>
            <a:pPr lvl="1"/>
            <a:r>
              <a:rPr lang="en-US" sz="1200" b="0" i="0" kern="1200" dirty="0" smtClean="0">
                <a:solidFill>
                  <a:schemeClr val="tx1"/>
                </a:solidFill>
                <a:effectLst/>
                <a:latin typeface="+mn-lt"/>
                <a:ea typeface="+mn-ea"/>
                <a:cs typeface="+mn-cs"/>
              </a:rPr>
              <a:t>Unauthorized users might gain access to sensitive data or perform actions they shouldn't be allowed to execute.</a:t>
            </a:r>
          </a:p>
          <a:p>
            <a:r>
              <a:rPr lang="en-US" sz="1200" b="1" i="0" kern="1200" dirty="0" smtClean="0">
                <a:solidFill>
                  <a:schemeClr val="tx1"/>
                </a:solidFill>
                <a:effectLst/>
                <a:latin typeface="+mn-lt"/>
                <a:ea typeface="+mn-ea"/>
                <a:cs typeface="+mn-cs"/>
              </a:rPr>
              <a:t>Examples: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Inadequate session management, allowing session hijacking.</a:t>
            </a:r>
          </a:p>
          <a:p>
            <a:pPr lvl="1"/>
            <a:r>
              <a:rPr lang="en-US" sz="1200" b="0" i="0" kern="1200" dirty="0" smtClean="0">
                <a:solidFill>
                  <a:schemeClr val="tx1"/>
                </a:solidFill>
                <a:effectLst/>
                <a:latin typeface="+mn-lt"/>
                <a:ea typeface="+mn-ea"/>
                <a:cs typeface="+mn-cs"/>
              </a:rPr>
              <a:t>Insufficient authorization checks, enabling unauthorized access to privileged functionalities.</a:t>
            </a:r>
          </a:p>
          <a:p>
            <a:r>
              <a:rPr lang="en-US" sz="1200" b="1" i="0" kern="1200" dirty="0" smtClean="0">
                <a:solidFill>
                  <a:schemeClr val="tx1"/>
                </a:solidFill>
                <a:effectLst/>
                <a:latin typeface="+mn-lt"/>
                <a:ea typeface="+mn-ea"/>
                <a:cs typeface="+mn-cs"/>
              </a:rPr>
              <a:t>2. Cryptographic Failures:</a:t>
            </a:r>
          </a:p>
          <a:p>
            <a:r>
              <a:rPr lang="en-US" sz="1200" b="1" i="0" kern="1200" dirty="0" smtClean="0">
                <a:solidFill>
                  <a:schemeClr val="tx1"/>
                </a:solidFill>
                <a:effectLst/>
                <a:latin typeface="+mn-lt"/>
                <a:ea typeface="+mn-ea"/>
                <a:cs typeface="+mn-cs"/>
              </a:rPr>
              <a:t>Description: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Cryptographic Failures involve weaknesses in the encryption and hashing mechanisms used to protect sensitive data.</a:t>
            </a:r>
          </a:p>
          <a:p>
            <a:pPr lvl="1"/>
            <a:r>
              <a:rPr lang="en-US" sz="1200" b="0" i="0" kern="1200" dirty="0" smtClean="0">
                <a:solidFill>
                  <a:schemeClr val="tx1"/>
                </a:solidFill>
                <a:effectLst/>
                <a:latin typeface="+mn-lt"/>
                <a:ea typeface="+mn-ea"/>
                <a:cs typeface="+mn-cs"/>
              </a:rPr>
              <a:t>Weak cryptographic algorithms or incorrect implementation can compromise the confidentiality and integrity of data.</a:t>
            </a:r>
          </a:p>
          <a:p>
            <a:r>
              <a:rPr lang="en-US" sz="1200" b="1" i="0" kern="1200" dirty="0" smtClean="0">
                <a:solidFill>
                  <a:schemeClr val="tx1"/>
                </a:solidFill>
                <a:effectLst/>
                <a:latin typeface="+mn-lt"/>
                <a:ea typeface="+mn-ea"/>
                <a:cs typeface="+mn-cs"/>
              </a:rPr>
              <a:t>Examples: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Using weak encryption algorithms.</a:t>
            </a:r>
          </a:p>
          <a:p>
            <a:pPr lvl="1"/>
            <a:r>
              <a:rPr lang="en-US" sz="1200" b="0" i="0" kern="1200" dirty="0" smtClean="0">
                <a:solidFill>
                  <a:schemeClr val="tx1"/>
                </a:solidFill>
                <a:effectLst/>
                <a:latin typeface="+mn-lt"/>
                <a:ea typeface="+mn-ea"/>
                <a:cs typeface="+mn-cs"/>
              </a:rPr>
              <a:t>Inadequate key management practices.</a:t>
            </a:r>
          </a:p>
          <a:p>
            <a:r>
              <a:rPr lang="en-US" sz="1200" b="1" i="0" kern="1200" dirty="0" smtClean="0">
                <a:solidFill>
                  <a:schemeClr val="tx1"/>
                </a:solidFill>
                <a:effectLst/>
                <a:latin typeface="+mn-lt"/>
                <a:ea typeface="+mn-ea"/>
                <a:cs typeface="+mn-cs"/>
              </a:rPr>
              <a:t>3. Injection:</a:t>
            </a:r>
          </a:p>
          <a:p>
            <a:r>
              <a:rPr lang="en-US" sz="1200" b="1" i="0" kern="1200" dirty="0" smtClean="0">
                <a:solidFill>
                  <a:schemeClr val="tx1"/>
                </a:solidFill>
                <a:effectLst/>
                <a:latin typeface="+mn-lt"/>
                <a:ea typeface="+mn-ea"/>
                <a:cs typeface="+mn-cs"/>
              </a:rPr>
              <a:t>Description: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Injection attacks occur when untrusted data is sent to an interpreter as part of a command or query, leading to unintended execution of malicious code.</a:t>
            </a:r>
          </a:p>
          <a:p>
            <a:pPr lvl="1"/>
            <a:r>
              <a:rPr lang="en-US" sz="1200" b="0" i="0" kern="1200" dirty="0" smtClean="0">
                <a:solidFill>
                  <a:schemeClr val="tx1"/>
                </a:solidFill>
                <a:effectLst/>
                <a:latin typeface="+mn-lt"/>
                <a:ea typeface="+mn-ea"/>
                <a:cs typeface="+mn-cs"/>
              </a:rPr>
              <a:t>SQL injection and OS command injection are common examples.</a:t>
            </a:r>
          </a:p>
          <a:p>
            <a:r>
              <a:rPr lang="en-US" sz="1200" b="1" i="0" kern="1200" dirty="0" smtClean="0">
                <a:solidFill>
                  <a:schemeClr val="tx1"/>
                </a:solidFill>
                <a:effectLst/>
                <a:latin typeface="+mn-lt"/>
                <a:ea typeface="+mn-ea"/>
                <a:cs typeface="+mn-cs"/>
              </a:rPr>
              <a:t>Examples: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Inputting malicious SQL queries in user input fields.</a:t>
            </a:r>
          </a:p>
          <a:p>
            <a:pPr lvl="1"/>
            <a:r>
              <a:rPr lang="en-US" sz="1200" b="0" i="0" kern="1200" dirty="0" smtClean="0">
                <a:solidFill>
                  <a:schemeClr val="tx1"/>
                </a:solidFill>
                <a:effectLst/>
                <a:latin typeface="+mn-lt"/>
                <a:ea typeface="+mn-ea"/>
                <a:cs typeface="+mn-cs"/>
              </a:rPr>
              <a:t>Injecting operating system commands through user inputs.</a:t>
            </a:r>
          </a:p>
          <a:p>
            <a:r>
              <a:rPr lang="en-US" sz="1200" b="1" i="0" kern="1200" dirty="0" smtClean="0">
                <a:solidFill>
                  <a:schemeClr val="tx1"/>
                </a:solidFill>
                <a:effectLst/>
                <a:latin typeface="+mn-lt"/>
                <a:ea typeface="+mn-ea"/>
                <a:cs typeface="+mn-cs"/>
              </a:rPr>
              <a:t>4. Insecure Design:</a:t>
            </a:r>
          </a:p>
          <a:p>
            <a:r>
              <a:rPr lang="en-US" sz="1200" b="1" i="0" kern="1200" dirty="0" smtClean="0">
                <a:solidFill>
                  <a:schemeClr val="tx1"/>
                </a:solidFill>
                <a:effectLst/>
                <a:latin typeface="+mn-lt"/>
                <a:ea typeface="+mn-ea"/>
                <a:cs typeface="+mn-cs"/>
              </a:rPr>
              <a:t>Description: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Insecure Design refers to flaws in the overall architecture and design of the application.</a:t>
            </a:r>
          </a:p>
          <a:p>
            <a:pPr lvl="1"/>
            <a:r>
              <a:rPr lang="en-US" sz="1200" b="0" i="0" kern="1200" dirty="0" smtClean="0">
                <a:solidFill>
                  <a:schemeClr val="tx1"/>
                </a:solidFill>
                <a:effectLst/>
                <a:latin typeface="+mn-lt"/>
                <a:ea typeface="+mn-ea"/>
                <a:cs typeface="+mn-cs"/>
              </a:rPr>
              <a:t>Security considerations might be neglected during the design phase, leading to vulnerabilities that are challenging to fix later.</a:t>
            </a:r>
          </a:p>
          <a:p>
            <a:r>
              <a:rPr lang="en-US" sz="1200" b="1" i="0" kern="1200" dirty="0" smtClean="0">
                <a:solidFill>
                  <a:schemeClr val="tx1"/>
                </a:solidFill>
                <a:effectLst/>
                <a:latin typeface="+mn-lt"/>
                <a:ea typeface="+mn-ea"/>
                <a:cs typeface="+mn-cs"/>
              </a:rPr>
              <a:t>Examples: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Lack of proper data validation and sanitization.</a:t>
            </a:r>
          </a:p>
          <a:p>
            <a:pPr lvl="1"/>
            <a:r>
              <a:rPr lang="en-US" sz="1200" b="0" i="0" kern="1200" dirty="0" smtClean="0">
                <a:solidFill>
                  <a:schemeClr val="tx1"/>
                </a:solidFill>
                <a:effectLst/>
                <a:latin typeface="+mn-lt"/>
                <a:ea typeface="+mn-ea"/>
                <a:cs typeface="+mn-cs"/>
              </a:rPr>
              <a:t>Inadequate separation of privileges.</a:t>
            </a:r>
          </a:p>
          <a:p>
            <a:r>
              <a:rPr lang="en-US" sz="1200" b="1" i="0" kern="1200" dirty="0" smtClean="0">
                <a:solidFill>
                  <a:schemeClr val="tx1"/>
                </a:solidFill>
                <a:effectLst/>
                <a:latin typeface="+mn-lt"/>
                <a:ea typeface="+mn-ea"/>
                <a:cs typeface="+mn-cs"/>
              </a:rPr>
              <a:t>5. Security Misconfiguration:</a:t>
            </a:r>
          </a:p>
          <a:p>
            <a:r>
              <a:rPr lang="en-US" sz="1200" b="1" i="0" kern="1200" dirty="0" smtClean="0">
                <a:solidFill>
                  <a:schemeClr val="tx1"/>
                </a:solidFill>
                <a:effectLst/>
                <a:latin typeface="+mn-lt"/>
                <a:ea typeface="+mn-ea"/>
                <a:cs typeface="+mn-cs"/>
              </a:rPr>
              <a:t>Description: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Security Misconfiguration occurs when the application, server, or database is not securely configured, leaving it vulnerable to exploitation.</a:t>
            </a:r>
          </a:p>
          <a:p>
            <a:pPr lvl="1"/>
            <a:r>
              <a:rPr lang="en-US" sz="1200" b="0" i="0" kern="1200" dirty="0" smtClean="0">
                <a:solidFill>
                  <a:schemeClr val="tx1"/>
                </a:solidFill>
                <a:effectLst/>
                <a:latin typeface="+mn-lt"/>
                <a:ea typeface="+mn-ea"/>
                <a:cs typeface="+mn-cs"/>
              </a:rPr>
              <a:t>Default settings, unnecessary services, and exposed sensitive information contribute to misconfigurations.</a:t>
            </a:r>
          </a:p>
          <a:p>
            <a:r>
              <a:rPr lang="en-US" sz="1200" b="1" i="0" kern="1200" dirty="0" smtClean="0">
                <a:solidFill>
                  <a:schemeClr val="tx1"/>
                </a:solidFill>
                <a:effectLst/>
                <a:latin typeface="+mn-lt"/>
                <a:ea typeface="+mn-ea"/>
                <a:cs typeface="+mn-cs"/>
              </a:rPr>
              <a:t>Examples: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Leaving default passwords unchanged.</a:t>
            </a:r>
          </a:p>
          <a:p>
            <a:pPr lvl="1"/>
            <a:r>
              <a:rPr lang="en-US" sz="1200" b="0" i="0" kern="1200" dirty="0" smtClean="0">
                <a:solidFill>
                  <a:schemeClr val="tx1"/>
                </a:solidFill>
                <a:effectLst/>
                <a:latin typeface="+mn-lt"/>
                <a:ea typeface="+mn-ea"/>
                <a:cs typeface="+mn-cs"/>
              </a:rPr>
              <a:t>Allowing directory listing on web servers.</a:t>
            </a:r>
          </a:p>
          <a:p>
            <a:r>
              <a:rPr lang="en-US" sz="1200" b="1" i="0" kern="1200" dirty="0" smtClean="0">
                <a:solidFill>
                  <a:schemeClr val="tx1"/>
                </a:solidFill>
                <a:effectLst/>
                <a:latin typeface="+mn-lt"/>
                <a:ea typeface="+mn-ea"/>
                <a:cs typeface="+mn-cs"/>
              </a:rPr>
              <a:t>6. Vulnerable and Outdated Components:</a:t>
            </a:r>
          </a:p>
          <a:p>
            <a:r>
              <a:rPr lang="en-US" sz="1200" b="1" i="0" kern="1200" dirty="0" smtClean="0">
                <a:solidFill>
                  <a:schemeClr val="tx1"/>
                </a:solidFill>
                <a:effectLst/>
                <a:latin typeface="+mn-lt"/>
                <a:ea typeface="+mn-ea"/>
                <a:cs typeface="+mn-cs"/>
              </a:rPr>
              <a:t>Description: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The use of components with known vulnerabilities, such as libraries and frameworks, poses a significant risk.</a:t>
            </a:r>
          </a:p>
          <a:p>
            <a:pPr lvl="1"/>
            <a:r>
              <a:rPr lang="en-US" sz="1200" b="0" i="0" kern="1200" dirty="0" smtClean="0">
                <a:solidFill>
                  <a:schemeClr val="tx1"/>
                </a:solidFill>
                <a:effectLst/>
                <a:latin typeface="+mn-lt"/>
                <a:ea typeface="+mn-ea"/>
                <a:cs typeface="+mn-cs"/>
              </a:rPr>
              <a:t>Failing to update or replace vulnerable components can lead to exploitation.</a:t>
            </a:r>
          </a:p>
          <a:p>
            <a:r>
              <a:rPr lang="en-US" sz="1200" b="1" i="0" kern="1200" dirty="0" smtClean="0">
                <a:solidFill>
                  <a:schemeClr val="tx1"/>
                </a:solidFill>
                <a:effectLst/>
                <a:latin typeface="+mn-lt"/>
                <a:ea typeface="+mn-ea"/>
                <a:cs typeface="+mn-cs"/>
              </a:rPr>
              <a:t>Examples: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Using outdated third-party libraries.</a:t>
            </a:r>
          </a:p>
          <a:p>
            <a:pPr lvl="1"/>
            <a:r>
              <a:rPr lang="en-US" sz="1200" b="0" i="0" kern="1200" dirty="0" smtClean="0">
                <a:solidFill>
                  <a:schemeClr val="tx1"/>
                </a:solidFill>
                <a:effectLst/>
                <a:latin typeface="+mn-lt"/>
                <a:ea typeface="+mn-ea"/>
                <a:cs typeface="+mn-cs"/>
              </a:rPr>
              <a:t>Ignoring security patches for components.</a:t>
            </a:r>
          </a:p>
          <a:p>
            <a:r>
              <a:rPr lang="en-US" sz="1200" b="1" i="0" kern="1200" dirty="0" smtClean="0">
                <a:solidFill>
                  <a:schemeClr val="tx1"/>
                </a:solidFill>
                <a:effectLst/>
                <a:latin typeface="+mn-lt"/>
                <a:ea typeface="+mn-ea"/>
                <a:cs typeface="+mn-cs"/>
              </a:rPr>
              <a:t>7. Identification and Authentication Failures:</a:t>
            </a:r>
          </a:p>
          <a:p>
            <a:r>
              <a:rPr lang="en-US" sz="1200" b="1" i="0" kern="1200" dirty="0" smtClean="0">
                <a:solidFill>
                  <a:schemeClr val="tx1"/>
                </a:solidFill>
                <a:effectLst/>
                <a:latin typeface="+mn-lt"/>
                <a:ea typeface="+mn-ea"/>
                <a:cs typeface="+mn-cs"/>
              </a:rPr>
              <a:t>Description: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Identification and Authentication Failures involve weaknesses in the mechanisms used to verify the identity of users and control their access.</a:t>
            </a:r>
          </a:p>
          <a:p>
            <a:pPr lvl="1"/>
            <a:r>
              <a:rPr lang="en-US" sz="1200" b="0" i="0" kern="1200" dirty="0" smtClean="0">
                <a:solidFill>
                  <a:schemeClr val="tx1"/>
                </a:solidFill>
                <a:effectLst/>
                <a:latin typeface="+mn-lt"/>
                <a:ea typeface="+mn-ea"/>
                <a:cs typeface="+mn-cs"/>
              </a:rPr>
              <a:t>Inadequate authentication processes may allow unauthorized users to gain access.</a:t>
            </a:r>
          </a:p>
          <a:p>
            <a:r>
              <a:rPr lang="en-US" sz="1200" b="1" i="0" kern="1200" dirty="0" smtClean="0">
                <a:solidFill>
                  <a:schemeClr val="tx1"/>
                </a:solidFill>
                <a:effectLst/>
                <a:latin typeface="+mn-lt"/>
                <a:ea typeface="+mn-ea"/>
                <a:cs typeface="+mn-cs"/>
              </a:rPr>
              <a:t>Examples: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Weak password policies.</a:t>
            </a:r>
          </a:p>
          <a:p>
            <a:pPr lvl="1"/>
            <a:r>
              <a:rPr lang="en-US" sz="1200" b="0" i="0" kern="1200" dirty="0" smtClean="0">
                <a:solidFill>
                  <a:schemeClr val="tx1"/>
                </a:solidFill>
                <a:effectLst/>
                <a:latin typeface="+mn-lt"/>
                <a:ea typeface="+mn-ea"/>
                <a:cs typeface="+mn-cs"/>
              </a:rPr>
              <a:t>Lack of multi-factor authentication.</a:t>
            </a:r>
          </a:p>
          <a:p>
            <a:r>
              <a:rPr lang="en-US" sz="1200" b="1" i="0" kern="1200" dirty="0" smtClean="0">
                <a:solidFill>
                  <a:schemeClr val="tx1"/>
                </a:solidFill>
                <a:effectLst/>
                <a:latin typeface="+mn-lt"/>
                <a:ea typeface="+mn-ea"/>
                <a:cs typeface="+mn-cs"/>
              </a:rPr>
              <a:t>8. Software and Data Integrity Failures:</a:t>
            </a:r>
          </a:p>
          <a:p>
            <a:r>
              <a:rPr lang="en-US" sz="1200" b="1" i="0" kern="1200" dirty="0" smtClean="0">
                <a:solidFill>
                  <a:schemeClr val="tx1"/>
                </a:solidFill>
                <a:effectLst/>
                <a:latin typeface="+mn-lt"/>
                <a:ea typeface="+mn-ea"/>
                <a:cs typeface="+mn-cs"/>
              </a:rPr>
              <a:t>Description: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Integrity Failures occur when an attacker can alter data or software without detection.</a:t>
            </a:r>
          </a:p>
          <a:p>
            <a:pPr lvl="1"/>
            <a:r>
              <a:rPr lang="en-US" sz="1200" b="0" i="0" kern="1200" dirty="0" smtClean="0">
                <a:solidFill>
                  <a:schemeClr val="tx1"/>
                </a:solidFill>
                <a:effectLst/>
                <a:latin typeface="+mn-lt"/>
                <a:ea typeface="+mn-ea"/>
                <a:cs typeface="+mn-cs"/>
              </a:rPr>
              <a:t>Tampering with critical data can lead to unauthorized changes and potential exploitation.</a:t>
            </a:r>
          </a:p>
          <a:p>
            <a:r>
              <a:rPr lang="en-US" sz="1200" b="1" i="0" kern="1200" dirty="0" smtClean="0">
                <a:solidFill>
                  <a:schemeClr val="tx1"/>
                </a:solidFill>
                <a:effectLst/>
                <a:latin typeface="+mn-lt"/>
                <a:ea typeface="+mn-ea"/>
                <a:cs typeface="+mn-cs"/>
              </a:rPr>
              <a:t>Examples: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Insecure data storage mechanisms.</a:t>
            </a:r>
          </a:p>
          <a:p>
            <a:pPr lvl="1"/>
            <a:r>
              <a:rPr lang="en-US" sz="1200" b="0" i="0" kern="1200" dirty="0" smtClean="0">
                <a:solidFill>
                  <a:schemeClr val="tx1"/>
                </a:solidFill>
                <a:effectLst/>
                <a:latin typeface="+mn-lt"/>
                <a:ea typeface="+mn-ea"/>
                <a:cs typeface="+mn-cs"/>
              </a:rPr>
              <a:t>Lack of proper validation for data integrity.</a:t>
            </a:r>
          </a:p>
          <a:p>
            <a:r>
              <a:rPr lang="en-US" sz="1200" b="1" i="0" kern="1200" dirty="0" smtClean="0">
                <a:solidFill>
                  <a:schemeClr val="tx1"/>
                </a:solidFill>
                <a:effectLst/>
                <a:latin typeface="+mn-lt"/>
                <a:ea typeface="+mn-ea"/>
                <a:cs typeface="+mn-cs"/>
              </a:rPr>
              <a:t>9. Security Logging and Monitoring Failures:</a:t>
            </a:r>
          </a:p>
          <a:p>
            <a:r>
              <a:rPr lang="en-US" sz="1200" b="1" i="0" kern="1200" dirty="0" smtClean="0">
                <a:solidFill>
                  <a:schemeClr val="tx1"/>
                </a:solidFill>
                <a:effectLst/>
                <a:latin typeface="+mn-lt"/>
                <a:ea typeface="+mn-ea"/>
                <a:cs typeface="+mn-cs"/>
              </a:rPr>
              <a:t>Description: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Security Logging and Monitoring Failures involve insufficient logging and monitoring practices, hindering the detection of security incidents.</a:t>
            </a:r>
          </a:p>
          <a:p>
            <a:pPr lvl="1"/>
            <a:r>
              <a:rPr lang="en-US" sz="1200" b="0" i="0" kern="1200" dirty="0" smtClean="0">
                <a:solidFill>
                  <a:schemeClr val="tx1"/>
                </a:solidFill>
                <a:effectLst/>
                <a:latin typeface="+mn-lt"/>
                <a:ea typeface="+mn-ea"/>
                <a:cs typeface="+mn-cs"/>
              </a:rPr>
              <a:t>Inadequate logging can result in delayed or missed identification of malicious activities.</a:t>
            </a:r>
          </a:p>
          <a:p>
            <a:r>
              <a:rPr lang="en-US" sz="1200" b="1" i="0" kern="1200" dirty="0" smtClean="0">
                <a:solidFill>
                  <a:schemeClr val="tx1"/>
                </a:solidFill>
                <a:effectLst/>
                <a:latin typeface="+mn-lt"/>
                <a:ea typeface="+mn-ea"/>
                <a:cs typeface="+mn-cs"/>
              </a:rPr>
              <a:t>Examples: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Insufficient log levels or details.</a:t>
            </a:r>
          </a:p>
          <a:p>
            <a:pPr lvl="1"/>
            <a:r>
              <a:rPr lang="en-US" sz="1200" b="0" i="0" kern="1200" dirty="0" smtClean="0">
                <a:solidFill>
                  <a:schemeClr val="tx1"/>
                </a:solidFill>
                <a:effectLst/>
                <a:latin typeface="+mn-lt"/>
                <a:ea typeface="+mn-ea"/>
                <a:cs typeface="+mn-cs"/>
              </a:rPr>
              <a:t>Lack of real-time monitoring for suspicious activities.</a:t>
            </a:r>
          </a:p>
          <a:p>
            <a:r>
              <a:rPr lang="en-US" sz="1200" b="1" i="0" kern="1200" dirty="0" smtClean="0">
                <a:solidFill>
                  <a:schemeClr val="tx1"/>
                </a:solidFill>
                <a:effectLst/>
                <a:latin typeface="+mn-lt"/>
                <a:ea typeface="+mn-ea"/>
                <a:cs typeface="+mn-cs"/>
              </a:rPr>
              <a:t>10. Server-Side Request Forgery:</a:t>
            </a:r>
          </a:p>
          <a:p>
            <a:r>
              <a:rPr lang="en-US" sz="1200" b="1" i="0" kern="1200" dirty="0" smtClean="0">
                <a:solidFill>
                  <a:schemeClr val="tx1"/>
                </a:solidFill>
                <a:effectLst/>
                <a:latin typeface="+mn-lt"/>
                <a:ea typeface="+mn-ea"/>
                <a:cs typeface="+mn-cs"/>
              </a:rPr>
              <a:t>Description: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Server-Side Request Forgery (SSRF) occurs when an attacker can make requests to internal resources from the server.</a:t>
            </a:r>
          </a:p>
          <a:p>
            <a:pPr lvl="1"/>
            <a:r>
              <a:rPr lang="en-US" sz="1200" b="0" i="0" kern="1200" dirty="0" smtClean="0">
                <a:solidFill>
                  <a:schemeClr val="tx1"/>
                </a:solidFill>
                <a:effectLst/>
                <a:latin typeface="+mn-lt"/>
                <a:ea typeface="+mn-ea"/>
                <a:cs typeface="+mn-cs"/>
              </a:rPr>
              <a:t>This can lead to unauthorized access to internal systems and data.</a:t>
            </a:r>
          </a:p>
          <a:p>
            <a:r>
              <a:rPr lang="en-US" sz="1200" b="1" i="0" kern="1200" dirty="0" smtClean="0">
                <a:solidFill>
                  <a:schemeClr val="tx1"/>
                </a:solidFill>
                <a:effectLst/>
                <a:latin typeface="+mn-lt"/>
                <a:ea typeface="+mn-ea"/>
                <a:cs typeface="+mn-cs"/>
              </a:rPr>
              <a:t>Examples: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Forging requests to internal databases.</a:t>
            </a:r>
          </a:p>
          <a:p>
            <a:pPr lvl="1"/>
            <a:r>
              <a:rPr lang="en-US" sz="1200" b="0" i="0" kern="1200" dirty="0" smtClean="0">
                <a:solidFill>
                  <a:schemeClr val="tx1"/>
                </a:solidFill>
                <a:effectLst/>
                <a:latin typeface="+mn-lt"/>
                <a:ea typeface="+mn-ea"/>
                <a:cs typeface="+mn-cs"/>
              </a:rPr>
              <a:t>Exploiting SSRF to access metadata or sensitive information on internal servers.</a:t>
            </a:r>
          </a:p>
          <a:p>
            <a:endParaRPr lang="en-US" dirty="0"/>
          </a:p>
        </p:txBody>
      </p:sp>
      <p:sp>
        <p:nvSpPr>
          <p:cNvPr id="4" name="Slide Number Placeholder 3"/>
          <p:cNvSpPr>
            <a:spLocks noGrp="1"/>
          </p:cNvSpPr>
          <p:nvPr>
            <p:ph type="sldNum" sz="quarter" idx="10"/>
          </p:nvPr>
        </p:nvSpPr>
        <p:spPr/>
        <p:txBody>
          <a:bodyPr/>
          <a:lstStyle/>
          <a:p>
            <a:fld id="{3493A8CF-95A7-924D-878B-183116A25DFA}" type="slidenum">
              <a:rPr lang="en-US" smtClean="0"/>
              <a:t>9</a:t>
            </a:fld>
            <a:endParaRPr lang="en-US" dirty="0"/>
          </a:p>
        </p:txBody>
      </p:sp>
    </p:spTree>
    <p:extLst>
      <p:ext uri="{BB962C8B-B14F-4D97-AF65-F5344CB8AC3E}">
        <p14:creationId xmlns:p14="http://schemas.microsoft.com/office/powerpoint/2010/main" val="183861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4/5/2024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4/5/2024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owasp.org/API-Security/editions/2023/en/0x11-t10/"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aws.amazon.com/wellarchitected/latest/security-pillar/sec_appsec_train_for_application_security.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docs.aws.amazon.com/wellarchitected/latest/security-pillar/sec_appsec_manual_code_reviews.html" TargetMode="External"/><Relationship Id="rId5" Type="http://schemas.openxmlformats.org/officeDocument/2006/relationships/hyperlink" Target="https://docs.aws.amazon.com/wellarchitected/latest/security-pillar/sec_appsec_perform_regular_penetration_testing.html" TargetMode="External"/><Relationship Id="rId4" Type="http://schemas.openxmlformats.org/officeDocument/2006/relationships/hyperlink" Target="https://docs.aws.amazon.com/wellarchitected/latest/security-pillar/sec_appsec_automate_testing_throughout_lifecycle.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aws.amazon.com/wellarchitected/latest/security-pillar/sec_appsec_centralize_services_for_packages_and_dependencies.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docs.aws.amazon.com/wellarchitected/latest/security-pillar/sec_appsec_build_program_that_embeds_security_ownership_in_teams.html" TargetMode="External"/><Relationship Id="rId5" Type="http://schemas.openxmlformats.org/officeDocument/2006/relationships/hyperlink" Target="https://docs.aws.amazon.com/wellarchitected/latest/security-pillar/sec_appsec_regularly_assess_security_properties_of_pipelines.html" TargetMode="External"/><Relationship Id="rId4" Type="http://schemas.openxmlformats.org/officeDocument/2006/relationships/hyperlink" Target="https://docs.aws.amazon.com/wellarchitected/latest/security-pillar/sec_appsec_deploy_software_programmatically.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owasp.org/www-project-top-t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9539785" y="143688"/>
            <a:ext cx="2509460" cy="1098258"/>
          </a:xfrm>
          <a:prstGeom prst="rect">
            <a:avLst/>
          </a:prstGeom>
        </p:spPr>
      </p:pic>
      <p:sp>
        <p:nvSpPr>
          <p:cNvPr id="2" name="TextBox 1"/>
          <p:cNvSpPr txBox="1"/>
          <p:nvPr/>
        </p:nvSpPr>
        <p:spPr>
          <a:xfrm>
            <a:off x="803564" y="1617786"/>
            <a:ext cx="10149985" cy="923330"/>
          </a:xfrm>
          <a:prstGeom prst="rect">
            <a:avLst/>
          </a:prstGeom>
          <a:noFill/>
        </p:spPr>
        <p:txBody>
          <a:bodyPr wrap="square" rtlCol="0">
            <a:spAutoFit/>
          </a:bodyPr>
          <a:lstStyle/>
          <a:p>
            <a:pPr algn="ctr"/>
            <a:r>
              <a:rPr lang="en-IN" sz="5400" b="1" dirty="0" smtClean="0"/>
              <a:t>Application Security</a:t>
            </a:r>
            <a:endParaRPr lang="en-IN" sz="5400" b="1" dirty="0"/>
          </a:p>
        </p:txBody>
      </p:sp>
      <p:sp>
        <p:nvSpPr>
          <p:cNvPr id="12" name="TextBox 11">
            <a:extLst>
              <a:ext uri="{FF2B5EF4-FFF2-40B4-BE49-F238E27FC236}">
                <a16:creationId xmlns:a16="http://schemas.microsoft.com/office/drawing/2014/main" id="{0581529D-3593-AE4E-9F50-CD8F5082B00A}"/>
              </a:ext>
            </a:extLst>
          </p:cNvPr>
          <p:cNvSpPr txBox="1"/>
          <p:nvPr/>
        </p:nvSpPr>
        <p:spPr>
          <a:xfrm>
            <a:off x="7517332" y="4180344"/>
            <a:ext cx="4531913" cy="2677656"/>
          </a:xfrm>
          <a:prstGeom prst="rect">
            <a:avLst/>
          </a:prstGeom>
          <a:noFill/>
        </p:spPr>
        <p:txBody>
          <a:bodyPr wrap="square">
            <a:spAutoFit/>
          </a:bodyPr>
          <a:lstStyle/>
          <a:p>
            <a:pPr rtl="0">
              <a:spcBef>
                <a:spcPts val="0"/>
              </a:spcBef>
              <a:spcAft>
                <a:spcPts val="0"/>
              </a:spcAft>
            </a:pPr>
            <a:r>
              <a:rPr lang="en-IN" sz="2400" b="1" dirty="0">
                <a:solidFill>
                  <a:srgbClr val="000000"/>
                </a:solidFill>
                <a:latin typeface="Calibri" panose="020F0502020204030204" pitchFamily="34" charset="0"/>
              </a:rPr>
              <a:t>Prepared</a:t>
            </a:r>
            <a:r>
              <a:rPr lang="en-IN" sz="2400" b="1" i="0" u="none" strike="noStrike" dirty="0">
                <a:solidFill>
                  <a:srgbClr val="000000"/>
                </a:solidFill>
                <a:effectLst/>
                <a:latin typeface="Calibri" panose="020F0502020204030204" pitchFamily="34" charset="0"/>
              </a:rPr>
              <a:t> by:</a:t>
            </a:r>
            <a:endParaRPr lang="en-IN" sz="2400" b="0" dirty="0">
              <a:effectLst/>
            </a:endParaRPr>
          </a:p>
          <a:p>
            <a:pPr rtl="0">
              <a:spcBef>
                <a:spcPts val="0"/>
              </a:spcBef>
              <a:spcAft>
                <a:spcPts val="0"/>
              </a:spcAft>
            </a:pPr>
            <a:r>
              <a:rPr lang="en-IN" sz="2400" dirty="0" err="1" smtClean="0">
                <a:solidFill>
                  <a:srgbClr val="000000"/>
                </a:solidFill>
                <a:latin typeface="Calibri" panose="020F0502020204030204" pitchFamily="34" charset="0"/>
              </a:rPr>
              <a:t>Dr.</a:t>
            </a:r>
            <a:r>
              <a:rPr lang="en-IN" sz="2400" b="0" i="0" u="none" strike="noStrike" dirty="0" smtClean="0">
                <a:solidFill>
                  <a:srgbClr val="000000"/>
                </a:solidFill>
                <a:effectLst/>
                <a:latin typeface="Calibri" panose="020F0502020204030204" pitchFamily="34" charset="0"/>
              </a:rPr>
              <a:t> </a:t>
            </a:r>
            <a:r>
              <a:rPr lang="en-IN" sz="2400" b="0" i="0" u="none" strike="noStrike" dirty="0" err="1">
                <a:solidFill>
                  <a:srgbClr val="000000"/>
                </a:solidFill>
                <a:effectLst/>
                <a:latin typeface="Calibri" panose="020F0502020204030204" pitchFamily="34" charset="0"/>
              </a:rPr>
              <a:t>Avita</a:t>
            </a:r>
            <a:r>
              <a:rPr lang="en-IN" sz="2400" b="0" i="0" u="none" strike="noStrike" dirty="0">
                <a:solidFill>
                  <a:srgbClr val="000000"/>
                </a:solidFill>
                <a:effectLst/>
                <a:latin typeface="Calibri" panose="020F0502020204030204" pitchFamily="34" charset="0"/>
              </a:rPr>
              <a:t> Katal</a:t>
            </a:r>
            <a:endParaRPr lang="en-IN" sz="2400" b="0" dirty="0">
              <a:effectLst/>
            </a:endParaRPr>
          </a:p>
          <a:p>
            <a:pPr rtl="0">
              <a:spcBef>
                <a:spcPts val="0"/>
              </a:spcBef>
              <a:spcAft>
                <a:spcPts val="0"/>
              </a:spcAft>
            </a:pPr>
            <a:r>
              <a:rPr lang="en-IN" sz="2400" b="0" i="0" u="none" strike="noStrike" dirty="0">
                <a:solidFill>
                  <a:srgbClr val="000000"/>
                </a:solidFill>
                <a:effectLst/>
                <a:latin typeface="Calibri" panose="020F0502020204030204" pitchFamily="34" charset="0"/>
              </a:rPr>
              <a:t>Assistant Professor (</a:t>
            </a:r>
            <a:r>
              <a:rPr lang="en-IN" sz="2400" b="0" i="0" u="none" strike="noStrike" dirty="0" smtClean="0">
                <a:solidFill>
                  <a:srgbClr val="000000"/>
                </a:solidFill>
                <a:effectLst/>
                <a:latin typeface="Calibri" panose="020F0502020204030204" pitchFamily="34" charset="0"/>
              </a:rPr>
              <a:t>SG)</a:t>
            </a:r>
            <a:endParaRPr lang="en-IN" sz="2400" b="0" dirty="0">
              <a:effectLst/>
            </a:endParaRPr>
          </a:p>
          <a:p>
            <a:pPr rtl="0">
              <a:spcBef>
                <a:spcPts val="0"/>
              </a:spcBef>
              <a:spcAft>
                <a:spcPts val="0"/>
              </a:spcAft>
            </a:pPr>
            <a:r>
              <a:rPr lang="en-IN" sz="2400" b="0" i="0" u="none" strike="noStrike" dirty="0">
                <a:solidFill>
                  <a:srgbClr val="000000"/>
                </a:solidFill>
                <a:effectLst/>
                <a:latin typeface="Calibri" panose="020F0502020204030204" pitchFamily="34" charset="0"/>
              </a:rPr>
              <a:t>School of Computer Science</a:t>
            </a:r>
          </a:p>
          <a:p>
            <a:pPr rtl="0">
              <a:spcBef>
                <a:spcPts val="0"/>
              </a:spcBef>
              <a:spcAft>
                <a:spcPts val="0"/>
              </a:spcAft>
            </a:pPr>
            <a:r>
              <a:rPr lang="en-IN" sz="2400" dirty="0">
                <a:solidFill>
                  <a:srgbClr val="000000"/>
                </a:solidFill>
                <a:latin typeface="Calibri" panose="020F0502020204030204" pitchFamily="34" charset="0"/>
              </a:rPr>
              <a:t>UPES, Dehradun</a:t>
            </a:r>
            <a:endParaRPr lang="en-IN" sz="2400" b="0" dirty="0">
              <a:effectLst/>
            </a:endParaRPr>
          </a:p>
          <a:p>
            <a:r>
              <a:rPr lang="en-IN" sz="2400" dirty="0"/>
              <a:t/>
            </a:r>
            <a:br>
              <a:rPr lang="en-IN" sz="2400" dirty="0"/>
            </a:br>
            <a:endParaRPr lang="en-US" sz="2400" dirty="0"/>
          </a:p>
        </p:txBody>
      </p:sp>
    </p:spTree>
    <p:extLst>
      <p:ext uri="{BB962C8B-B14F-4D97-AF65-F5344CB8AC3E}">
        <p14:creationId xmlns:p14="http://schemas.microsoft.com/office/powerpoint/2010/main" val="8978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6295691"/>
              </p:ext>
            </p:extLst>
          </p:nvPr>
        </p:nvGraphicFramePr>
        <p:xfrm>
          <a:off x="402358" y="715010"/>
          <a:ext cx="11656291" cy="5876956"/>
        </p:xfrm>
        <a:graphic>
          <a:graphicData uri="http://schemas.openxmlformats.org/drawingml/2006/table">
            <a:tbl>
              <a:tblPr firstRow="1" bandRow="1">
                <a:tableStyleId>{5C22544A-7EE6-4342-B048-85BDC9FD1C3A}</a:tableStyleId>
              </a:tblPr>
              <a:tblGrid>
                <a:gridCol w="868857">
                  <a:extLst>
                    <a:ext uri="{9D8B030D-6E8A-4147-A177-3AD203B41FA5}">
                      <a16:colId xmlns:a16="http://schemas.microsoft.com/office/drawing/2014/main" val="3242519241"/>
                    </a:ext>
                  </a:extLst>
                </a:gridCol>
                <a:gridCol w="3205535">
                  <a:extLst>
                    <a:ext uri="{9D8B030D-6E8A-4147-A177-3AD203B41FA5}">
                      <a16:colId xmlns:a16="http://schemas.microsoft.com/office/drawing/2014/main" val="1131737817"/>
                    </a:ext>
                  </a:extLst>
                </a:gridCol>
                <a:gridCol w="7581899">
                  <a:extLst>
                    <a:ext uri="{9D8B030D-6E8A-4147-A177-3AD203B41FA5}">
                      <a16:colId xmlns:a16="http://schemas.microsoft.com/office/drawing/2014/main" val="131656338"/>
                    </a:ext>
                  </a:extLst>
                </a:gridCol>
              </a:tblGrid>
              <a:tr h="482266">
                <a:tc>
                  <a:txBody>
                    <a:bodyPr/>
                    <a:lstStyle/>
                    <a:p>
                      <a:pPr fontAlgn="b"/>
                      <a:r>
                        <a:rPr lang="en-US" sz="1900" b="1" dirty="0" smtClean="0">
                          <a:effectLst/>
                          <a:latin typeface="Times New Roman" panose="02020603050405020304" pitchFamily="18" charset="0"/>
                          <a:cs typeface="Times New Roman" panose="02020603050405020304" pitchFamily="18" charset="0"/>
                        </a:rPr>
                        <a:t>Sl. No</a:t>
                      </a:r>
                      <a:r>
                        <a:rPr lang="en-US" sz="1900" b="1" dirty="0">
                          <a:effectLst/>
                          <a:latin typeface="Times New Roman" panose="02020603050405020304" pitchFamily="18" charset="0"/>
                          <a:cs typeface="Times New Roman" panose="02020603050405020304" pitchFamily="18" charset="0"/>
                        </a:rPr>
                        <a:t>.</a:t>
                      </a:r>
                    </a:p>
                  </a:txBody>
                  <a:tcPr anchor="b"/>
                </a:tc>
                <a:tc>
                  <a:txBody>
                    <a:bodyPr/>
                    <a:lstStyle/>
                    <a:p>
                      <a:pPr fontAlgn="b"/>
                      <a:r>
                        <a:rPr lang="en-US" sz="1900" b="1">
                          <a:effectLst/>
                          <a:latin typeface="Times New Roman" panose="02020603050405020304" pitchFamily="18" charset="0"/>
                          <a:cs typeface="Times New Roman" panose="02020603050405020304" pitchFamily="18" charset="0"/>
                        </a:rPr>
                        <a:t>Risk</a:t>
                      </a:r>
                    </a:p>
                  </a:txBody>
                  <a:tcPr anchor="b"/>
                </a:tc>
                <a:tc>
                  <a:txBody>
                    <a:bodyPr/>
                    <a:lstStyle/>
                    <a:p>
                      <a:pPr fontAlgn="b"/>
                      <a:r>
                        <a:rPr lang="en-US" sz="1900" b="1">
                          <a:effectLst/>
                          <a:latin typeface="Times New Roman" panose="02020603050405020304" pitchFamily="18" charset="0"/>
                          <a:cs typeface="Times New Roman" panose="02020603050405020304" pitchFamily="18" charset="0"/>
                        </a:rPr>
                        <a:t>Description</a:t>
                      </a:r>
                    </a:p>
                  </a:txBody>
                  <a:tcPr anchor="b"/>
                </a:tc>
                <a:extLst>
                  <a:ext uri="{0D108BD9-81ED-4DB2-BD59-A6C34878D82A}">
                    <a16:rowId xmlns:a16="http://schemas.microsoft.com/office/drawing/2014/main" val="4096687503"/>
                  </a:ext>
                </a:extLst>
              </a:tr>
              <a:tr h="482266">
                <a:tc>
                  <a:txBody>
                    <a:bodyPr/>
                    <a:lstStyle/>
                    <a:p>
                      <a:pPr fontAlgn="base"/>
                      <a:r>
                        <a:rPr lang="en-US" sz="1900" b="1" dirty="0">
                          <a:effectLst/>
                          <a:latin typeface="Times New Roman" panose="02020603050405020304" pitchFamily="18" charset="0"/>
                          <a:cs typeface="Times New Roman" panose="02020603050405020304" pitchFamily="18" charset="0"/>
                        </a:rPr>
                        <a:t>1</a:t>
                      </a:r>
                    </a:p>
                  </a:txBody>
                  <a:tcPr anchor="ctr"/>
                </a:tc>
                <a:tc>
                  <a:txBody>
                    <a:bodyPr/>
                    <a:lstStyle/>
                    <a:p>
                      <a:pPr fontAlgn="base"/>
                      <a:r>
                        <a:rPr lang="en-US" sz="1900" b="1">
                          <a:effectLst/>
                          <a:latin typeface="Times New Roman" panose="02020603050405020304" pitchFamily="18" charset="0"/>
                          <a:cs typeface="Times New Roman" panose="02020603050405020304" pitchFamily="18" charset="0"/>
                        </a:rPr>
                        <a:t>Broken Access Control</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Inadequate enforcement of user permissions, allowing unauthorized access.</a:t>
                      </a:r>
                    </a:p>
                  </a:txBody>
                  <a:tcPr anchor="ctr"/>
                </a:tc>
                <a:extLst>
                  <a:ext uri="{0D108BD9-81ED-4DB2-BD59-A6C34878D82A}">
                    <a16:rowId xmlns:a16="http://schemas.microsoft.com/office/drawing/2014/main" val="3543845342"/>
                  </a:ext>
                </a:extLst>
              </a:tr>
              <a:tr h="482266">
                <a:tc>
                  <a:txBody>
                    <a:bodyPr/>
                    <a:lstStyle/>
                    <a:p>
                      <a:pPr fontAlgn="base"/>
                      <a:r>
                        <a:rPr lang="en-US" sz="1900" b="1">
                          <a:effectLst/>
                          <a:latin typeface="Times New Roman" panose="02020603050405020304" pitchFamily="18" charset="0"/>
                          <a:cs typeface="Times New Roman" panose="02020603050405020304" pitchFamily="18" charset="0"/>
                        </a:rPr>
                        <a:t>2</a:t>
                      </a:r>
                    </a:p>
                  </a:txBody>
                  <a:tcPr anchor="ctr"/>
                </a:tc>
                <a:tc>
                  <a:txBody>
                    <a:bodyPr/>
                    <a:lstStyle/>
                    <a:p>
                      <a:pPr fontAlgn="base"/>
                      <a:r>
                        <a:rPr lang="en-US" sz="1900" b="1">
                          <a:effectLst/>
                          <a:latin typeface="Times New Roman" panose="02020603050405020304" pitchFamily="18" charset="0"/>
                          <a:cs typeface="Times New Roman" panose="02020603050405020304" pitchFamily="18" charset="0"/>
                        </a:rPr>
                        <a:t>Cryptographic Failures</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Weaknesses in encryption or hashing mechanisms, risking data compromise.</a:t>
                      </a:r>
                    </a:p>
                  </a:txBody>
                  <a:tcPr anchor="ctr"/>
                </a:tc>
                <a:extLst>
                  <a:ext uri="{0D108BD9-81ED-4DB2-BD59-A6C34878D82A}">
                    <a16:rowId xmlns:a16="http://schemas.microsoft.com/office/drawing/2014/main" val="1418835682"/>
                  </a:ext>
                </a:extLst>
              </a:tr>
              <a:tr h="272585">
                <a:tc>
                  <a:txBody>
                    <a:bodyPr/>
                    <a:lstStyle/>
                    <a:p>
                      <a:pPr fontAlgn="base"/>
                      <a:r>
                        <a:rPr lang="en-US" sz="1900" b="1">
                          <a:effectLst/>
                          <a:latin typeface="Times New Roman" panose="02020603050405020304" pitchFamily="18" charset="0"/>
                          <a:cs typeface="Times New Roman" panose="02020603050405020304" pitchFamily="18" charset="0"/>
                        </a:rPr>
                        <a:t>3</a:t>
                      </a:r>
                    </a:p>
                  </a:txBody>
                  <a:tcPr anchor="ctr"/>
                </a:tc>
                <a:tc>
                  <a:txBody>
                    <a:bodyPr/>
                    <a:lstStyle/>
                    <a:p>
                      <a:pPr fontAlgn="base"/>
                      <a:r>
                        <a:rPr lang="en-US" sz="1900" b="1">
                          <a:effectLst/>
                          <a:latin typeface="Times New Roman" panose="02020603050405020304" pitchFamily="18" charset="0"/>
                          <a:cs typeface="Times New Roman" panose="02020603050405020304" pitchFamily="18" charset="0"/>
                        </a:rPr>
                        <a:t>Injection</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Untrusted data triggering unintended code execution, like SQL injection.</a:t>
                      </a:r>
                    </a:p>
                  </a:txBody>
                  <a:tcPr anchor="ctr"/>
                </a:tc>
                <a:extLst>
                  <a:ext uri="{0D108BD9-81ED-4DB2-BD59-A6C34878D82A}">
                    <a16:rowId xmlns:a16="http://schemas.microsoft.com/office/drawing/2014/main" val="399380060"/>
                  </a:ext>
                </a:extLst>
              </a:tr>
              <a:tr h="272585">
                <a:tc>
                  <a:txBody>
                    <a:bodyPr/>
                    <a:lstStyle/>
                    <a:p>
                      <a:pPr fontAlgn="base"/>
                      <a:r>
                        <a:rPr lang="en-US" sz="1900" b="1">
                          <a:effectLst/>
                          <a:latin typeface="Times New Roman" panose="02020603050405020304" pitchFamily="18" charset="0"/>
                          <a:cs typeface="Times New Roman" panose="02020603050405020304" pitchFamily="18" charset="0"/>
                        </a:rPr>
                        <a:t>4</a:t>
                      </a:r>
                    </a:p>
                  </a:txBody>
                  <a:tcPr anchor="ctr"/>
                </a:tc>
                <a:tc>
                  <a:txBody>
                    <a:bodyPr/>
                    <a:lstStyle/>
                    <a:p>
                      <a:pPr fontAlgn="base"/>
                      <a:r>
                        <a:rPr lang="en-US" sz="1900" b="1">
                          <a:effectLst/>
                          <a:latin typeface="Times New Roman" panose="02020603050405020304" pitchFamily="18" charset="0"/>
                          <a:cs typeface="Times New Roman" panose="02020603050405020304" pitchFamily="18" charset="0"/>
                        </a:rPr>
                        <a:t>Insecure Design</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Flaws in overall architecture, neglecting security considerations.</a:t>
                      </a:r>
                    </a:p>
                  </a:txBody>
                  <a:tcPr anchor="ctr"/>
                </a:tc>
                <a:extLst>
                  <a:ext uri="{0D108BD9-81ED-4DB2-BD59-A6C34878D82A}">
                    <a16:rowId xmlns:a16="http://schemas.microsoft.com/office/drawing/2014/main" val="1689954047"/>
                  </a:ext>
                </a:extLst>
              </a:tr>
              <a:tr h="482266">
                <a:tc>
                  <a:txBody>
                    <a:bodyPr/>
                    <a:lstStyle/>
                    <a:p>
                      <a:pPr fontAlgn="base"/>
                      <a:r>
                        <a:rPr lang="en-US" sz="1900" b="1">
                          <a:effectLst/>
                          <a:latin typeface="Times New Roman" panose="02020603050405020304" pitchFamily="18" charset="0"/>
                          <a:cs typeface="Times New Roman" panose="02020603050405020304" pitchFamily="18" charset="0"/>
                        </a:rPr>
                        <a:t>5</a:t>
                      </a:r>
                    </a:p>
                  </a:txBody>
                  <a:tcPr anchor="ctr"/>
                </a:tc>
                <a:tc>
                  <a:txBody>
                    <a:bodyPr/>
                    <a:lstStyle/>
                    <a:p>
                      <a:pPr fontAlgn="base"/>
                      <a:r>
                        <a:rPr lang="en-US" sz="1900" b="1">
                          <a:effectLst/>
                          <a:latin typeface="Times New Roman" panose="02020603050405020304" pitchFamily="18" charset="0"/>
                          <a:cs typeface="Times New Roman" panose="02020603050405020304" pitchFamily="18" charset="0"/>
                        </a:rPr>
                        <a:t>Security Misconfiguration</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Improper configurations, default settings, or exposed sensitive data.</a:t>
                      </a:r>
                    </a:p>
                  </a:txBody>
                  <a:tcPr anchor="ctr"/>
                </a:tc>
                <a:extLst>
                  <a:ext uri="{0D108BD9-81ED-4DB2-BD59-A6C34878D82A}">
                    <a16:rowId xmlns:a16="http://schemas.microsoft.com/office/drawing/2014/main" val="927620037"/>
                  </a:ext>
                </a:extLst>
              </a:tr>
              <a:tr h="482266">
                <a:tc>
                  <a:txBody>
                    <a:bodyPr/>
                    <a:lstStyle/>
                    <a:p>
                      <a:pPr fontAlgn="base"/>
                      <a:r>
                        <a:rPr lang="en-US" sz="1900" b="1">
                          <a:effectLst/>
                          <a:latin typeface="Times New Roman" panose="02020603050405020304" pitchFamily="18" charset="0"/>
                          <a:cs typeface="Times New Roman" panose="02020603050405020304" pitchFamily="18" charset="0"/>
                        </a:rPr>
                        <a:t>6</a:t>
                      </a:r>
                    </a:p>
                  </a:txBody>
                  <a:tcPr anchor="ctr"/>
                </a:tc>
                <a:tc>
                  <a:txBody>
                    <a:bodyPr/>
                    <a:lstStyle/>
                    <a:p>
                      <a:pPr fontAlgn="base"/>
                      <a:r>
                        <a:rPr lang="en-US" sz="1900" b="1">
                          <a:effectLst/>
                          <a:latin typeface="Times New Roman" panose="02020603050405020304" pitchFamily="18" charset="0"/>
                          <a:cs typeface="Times New Roman" panose="02020603050405020304" pitchFamily="18" charset="0"/>
                        </a:rPr>
                        <a:t>Vulnerable and Outdated Components</a:t>
                      </a:r>
                    </a:p>
                  </a:txBody>
                  <a:tcPr anchor="ctr"/>
                </a:tc>
                <a:tc>
                  <a:txBody>
                    <a:bodyPr/>
                    <a:lstStyle/>
                    <a:p>
                      <a:pPr fontAlgn="base"/>
                      <a:r>
                        <a:rPr lang="en-US" sz="1900" dirty="0">
                          <a:effectLst/>
                          <a:latin typeface="Times New Roman" panose="02020603050405020304" pitchFamily="18" charset="0"/>
                          <a:cs typeface="Times New Roman" panose="02020603050405020304" pitchFamily="18" charset="0"/>
                        </a:rPr>
                        <a:t>Use of components with known vulnerabilities, risking exploitation.</a:t>
                      </a:r>
                    </a:p>
                  </a:txBody>
                  <a:tcPr anchor="ctr"/>
                </a:tc>
                <a:extLst>
                  <a:ext uri="{0D108BD9-81ED-4DB2-BD59-A6C34878D82A}">
                    <a16:rowId xmlns:a16="http://schemas.microsoft.com/office/drawing/2014/main" val="3033027185"/>
                  </a:ext>
                </a:extLst>
              </a:tr>
              <a:tr h="691946">
                <a:tc>
                  <a:txBody>
                    <a:bodyPr/>
                    <a:lstStyle/>
                    <a:p>
                      <a:pPr fontAlgn="base"/>
                      <a:r>
                        <a:rPr lang="en-US" sz="1900" b="1">
                          <a:effectLst/>
                          <a:latin typeface="Times New Roman" panose="02020603050405020304" pitchFamily="18" charset="0"/>
                          <a:cs typeface="Times New Roman" panose="02020603050405020304" pitchFamily="18" charset="0"/>
                        </a:rPr>
                        <a:t>7</a:t>
                      </a:r>
                    </a:p>
                  </a:txBody>
                  <a:tcPr anchor="ctr"/>
                </a:tc>
                <a:tc>
                  <a:txBody>
                    <a:bodyPr/>
                    <a:lstStyle/>
                    <a:p>
                      <a:pPr fontAlgn="base"/>
                      <a:r>
                        <a:rPr lang="en-US" sz="1900" b="1">
                          <a:effectLst/>
                          <a:latin typeface="Times New Roman" panose="02020603050405020304" pitchFamily="18" charset="0"/>
                          <a:cs typeface="Times New Roman" panose="02020603050405020304" pitchFamily="18" charset="0"/>
                        </a:rPr>
                        <a:t>Identification and Authentication Failures</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Weaknesses in verifying user identity and controlling access.</a:t>
                      </a:r>
                    </a:p>
                  </a:txBody>
                  <a:tcPr anchor="ctr"/>
                </a:tc>
                <a:extLst>
                  <a:ext uri="{0D108BD9-81ED-4DB2-BD59-A6C34878D82A}">
                    <a16:rowId xmlns:a16="http://schemas.microsoft.com/office/drawing/2014/main" val="4229490431"/>
                  </a:ext>
                </a:extLst>
              </a:tr>
              <a:tr h="482266">
                <a:tc>
                  <a:txBody>
                    <a:bodyPr/>
                    <a:lstStyle/>
                    <a:p>
                      <a:pPr fontAlgn="base"/>
                      <a:r>
                        <a:rPr lang="en-US" sz="1900" b="1">
                          <a:effectLst/>
                          <a:latin typeface="Times New Roman" panose="02020603050405020304" pitchFamily="18" charset="0"/>
                          <a:cs typeface="Times New Roman" panose="02020603050405020304" pitchFamily="18" charset="0"/>
                        </a:rPr>
                        <a:t>8</a:t>
                      </a:r>
                    </a:p>
                  </a:txBody>
                  <a:tcPr anchor="ctr"/>
                </a:tc>
                <a:tc>
                  <a:txBody>
                    <a:bodyPr/>
                    <a:lstStyle/>
                    <a:p>
                      <a:pPr fontAlgn="base"/>
                      <a:r>
                        <a:rPr lang="en-US" sz="1900" b="1">
                          <a:effectLst/>
                          <a:latin typeface="Times New Roman" panose="02020603050405020304" pitchFamily="18" charset="0"/>
                          <a:cs typeface="Times New Roman" panose="02020603050405020304" pitchFamily="18" charset="0"/>
                        </a:rPr>
                        <a:t>Software and Data Integrity Failures</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Compromises in data or software integrity, allowing unauthorized changes.</a:t>
                      </a:r>
                    </a:p>
                  </a:txBody>
                  <a:tcPr anchor="ctr"/>
                </a:tc>
                <a:extLst>
                  <a:ext uri="{0D108BD9-81ED-4DB2-BD59-A6C34878D82A}">
                    <a16:rowId xmlns:a16="http://schemas.microsoft.com/office/drawing/2014/main" val="988694827"/>
                  </a:ext>
                </a:extLst>
              </a:tr>
              <a:tr h="482266">
                <a:tc>
                  <a:txBody>
                    <a:bodyPr/>
                    <a:lstStyle/>
                    <a:p>
                      <a:pPr fontAlgn="base"/>
                      <a:r>
                        <a:rPr lang="en-US" sz="1900" b="1">
                          <a:effectLst/>
                          <a:latin typeface="Times New Roman" panose="02020603050405020304" pitchFamily="18" charset="0"/>
                          <a:cs typeface="Times New Roman" panose="02020603050405020304" pitchFamily="18" charset="0"/>
                        </a:rPr>
                        <a:t>9</a:t>
                      </a:r>
                    </a:p>
                  </a:txBody>
                  <a:tcPr anchor="ctr"/>
                </a:tc>
                <a:tc>
                  <a:txBody>
                    <a:bodyPr/>
                    <a:lstStyle/>
                    <a:p>
                      <a:pPr fontAlgn="base"/>
                      <a:r>
                        <a:rPr lang="en-US" sz="1900" b="1" dirty="0">
                          <a:effectLst/>
                          <a:latin typeface="Times New Roman" panose="02020603050405020304" pitchFamily="18" charset="0"/>
                          <a:cs typeface="Times New Roman" panose="02020603050405020304" pitchFamily="18" charset="0"/>
                        </a:rPr>
                        <a:t>Security Logging and Monitoring Failures</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Insufficient practices hindering timely detection of security incidents.</a:t>
                      </a:r>
                    </a:p>
                  </a:txBody>
                  <a:tcPr anchor="ctr"/>
                </a:tc>
                <a:extLst>
                  <a:ext uri="{0D108BD9-81ED-4DB2-BD59-A6C34878D82A}">
                    <a16:rowId xmlns:a16="http://schemas.microsoft.com/office/drawing/2014/main" val="132976962"/>
                  </a:ext>
                </a:extLst>
              </a:tr>
              <a:tr h="482266">
                <a:tc>
                  <a:txBody>
                    <a:bodyPr/>
                    <a:lstStyle/>
                    <a:p>
                      <a:pPr fontAlgn="base"/>
                      <a:r>
                        <a:rPr lang="en-US" sz="1900" b="1">
                          <a:effectLst/>
                          <a:latin typeface="Times New Roman" panose="02020603050405020304" pitchFamily="18" charset="0"/>
                          <a:cs typeface="Times New Roman" panose="02020603050405020304" pitchFamily="18" charset="0"/>
                        </a:rPr>
                        <a:t>10</a:t>
                      </a:r>
                    </a:p>
                  </a:txBody>
                  <a:tcPr anchor="ctr"/>
                </a:tc>
                <a:tc>
                  <a:txBody>
                    <a:bodyPr/>
                    <a:lstStyle/>
                    <a:p>
                      <a:pPr fontAlgn="base"/>
                      <a:r>
                        <a:rPr lang="en-US" sz="1900" b="1" dirty="0">
                          <a:effectLst/>
                          <a:latin typeface="Times New Roman" panose="02020603050405020304" pitchFamily="18" charset="0"/>
                          <a:cs typeface="Times New Roman" panose="02020603050405020304" pitchFamily="18" charset="0"/>
                        </a:rPr>
                        <a:t>Server-Side Request Forgery</a:t>
                      </a:r>
                    </a:p>
                  </a:txBody>
                  <a:tcPr anchor="ctr"/>
                </a:tc>
                <a:tc>
                  <a:txBody>
                    <a:bodyPr/>
                    <a:lstStyle/>
                    <a:p>
                      <a:pPr fontAlgn="base"/>
                      <a:r>
                        <a:rPr lang="en-US" sz="1900" dirty="0">
                          <a:effectLst/>
                          <a:latin typeface="Times New Roman" panose="02020603050405020304" pitchFamily="18" charset="0"/>
                          <a:cs typeface="Times New Roman" panose="02020603050405020304" pitchFamily="18" charset="0"/>
                        </a:rPr>
                        <a:t>Ability to make requests to internal resources, risking unauthorized access.</a:t>
                      </a:r>
                    </a:p>
                  </a:txBody>
                  <a:tcPr anchor="ctr"/>
                </a:tc>
                <a:extLst>
                  <a:ext uri="{0D108BD9-81ED-4DB2-BD59-A6C34878D82A}">
                    <a16:rowId xmlns:a16="http://schemas.microsoft.com/office/drawing/2014/main" val="2759017449"/>
                  </a:ext>
                </a:extLst>
              </a:tr>
            </a:tbl>
          </a:graphicData>
        </a:graphic>
      </p:graphicFrame>
      <p:sp>
        <p:nvSpPr>
          <p:cNvPr id="3" name="TextBox 2">
            <a:extLst>
              <a:ext uri="{FF2B5EF4-FFF2-40B4-BE49-F238E27FC236}">
                <a16:creationId xmlns:a16="http://schemas.microsoft.com/office/drawing/2014/main" id="{B2EC635B-D8A3-4A72-8304-20FFBA5D21A3}"/>
              </a:ext>
            </a:extLst>
          </p:cNvPr>
          <p:cNvSpPr txBox="1"/>
          <p:nvPr/>
        </p:nvSpPr>
        <p:spPr>
          <a:xfrm>
            <a:off x="0" y="-14177"/>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Web Application Security Risks: OWASP Top 10</a:t>
            </a:r>
          </a:p>
        </p:txBody>
      </p:sp>
    </p:spTree>
    <p:extLst>
      <p:ext uri="{BB962C8B-B14F-4D97-AF65-F5344CB8AC3E}">
        <p14:creationId xmlns:p14="http://schemas.microsoft.com/office/powerpoint/2010/main" val="154416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64718232"/>
              </p:ext>
            </p:extLst>
          </p:nvPr>
        </p:nvGraphicFramePr>
        <p:xfrm>
          <a:off x="387927" y="1197549"/>
          <a:ext cx="11017251" cy="4746334"/>
        </p:xfrm>
        <a:graphic>
          <a:graphicData uri="http://schemas.openxmlformats.org/drawingml/2006/table">
            <a:tbl>
              <a:tblPr firstRow="1" bandRow="1">
                <a:tableStyleId>{5C22544A-7EE6-4342-B048-85BDC9FD1C3A}</a:tableStyleId>
              </a:tblPr>
              <a:tblGrid>
                <a:gridCol w="615950">
                  <a:extLst>
                    <a:ext uri="{9D8B030D-6E8A-4147-A177-3AD203B41FA5}">
                      <a16:colId xmlns:a16="http://schemas.microsoft.com/office/drawing/2014/main" val="4038572005"/>
                    </a:ext>
                  </a:extLst>
                </a:gridCol>
                <a:gridCol w="3505200">
                  <a:extLst>
                    <a:ext uri="{9D8B030D-6E8A-4147-A177-3AD203B41FA5}">
                      <a16:colId xmlns:a16="http://schemas.microsoft.com/office/drawing/2014/main" val="2208452709"/>
                    </a:ext>
                  </a:extLst>
                </a:gridCol>
                <a:gridCol w="6896101">
                  <a:extLst>
                    <a:ext uri="{9D8B030D-6E8A-4147-A177-3AD203B41FA5}">
                      <a16:colId xmlns:a16="http://schemas.microsoft.com/office/drawing/2014/main" val="672718170"/>
                    </a:ext>
                  </a:extLst>
                </a:gridCol>
              </a:tblGrid>
              <a:tr h="292622">
                <a:tc>
                  <a:txBody>
                    <a:bodyPr/>
                    <a:lstStyle/>
                    <a:p>
                      <a:pPr fontAlgn="b"/>
                      <a:r>
                        <a:rPr lang="en-US" sz="2000" b="1" dirty="0">
                          <a:effectLst/>
                          <a:latin typeface="Times New Roman" panose="02020603050405020304" pitchFamily="18" charset="0"/>
                          <a:cs typeface="Times New Roman" panose="02020603050405020304" pitchFamily="18" charset="0"/>
                        </a:rPr>
                        <a:t>No.</a:t>
                      </a:r>
                    </a:p>
                  </a:txBody>
                  <a:tcPr marL="9756" marR="9756" marT="4878" marB="4878" anchor="b"/>
                </a:tc>
                <a:tc>
                  <a:txBody>
                    <a:bodyPr/>
                    <a:lstStyle/>
                    <a:p>
                      <a:pPr fontAlgn="b"/>
                      <a:r>
                        <a:rPr lang="en-US" sz="2000" b="1">
                          <a:effectLst/>
                          <a:latin typeface="Times New Roman" panose="02020603050405020304" pitchFamily="18" charset="0"/>
                          <a:cs typeface="Times New Roman" panose="02020603050405020304" pitchFamily="18" charset="0"/>
                        </a:rPr>
                        <a:t>Risk</a:t>
                      </a:r>
                    </a:p>
                  </a:txBody>
                  <a:tcPr marL="9756" marR="9756" marT="4878" marB="4878" anchor="b"/>
                </a:tc>
                <a:tc>
                  <a:txBody>
                    <a:bodyPr/>
                    <a:lstStyle/>
                    <a:p>
                      <a:pPr fontAlgn="b"/>
                      <a:r>
                        <a:rPr lang="en-US" sz="2000" b="1">
                          <a:effectLst/>
                          <a:latin typeface="Times New Roman" panose="02020603050405020304" pitchFamily="18" charset="0"/>
                          <a:cs typeface="Times New Roman" panose="02020603050405020304" pitchFamily="18" charset="0"/>
                        </a:rPr>
                        <a:t>Description</a:t>
                      </a:r>
                    </a:p>
                  </a:txBody>
                  <a:tcPr marL="9756" marR="9756" marT="4878" marB="4878" anchor="b"/>
                </a:tc>
                <a:extLst>
                  <a:ext uri="{0D108BD9-81ED-4DB2-BD59-A6C34878D82A}">
                    <a16:rowId xmlns:a16="http://schemas.microsoft.com/office/drawing/2014/main" val="868749657"/>
                  </a:ext>
                </a:extLst>
              </a:tr>
              <a:tr h="551147">
                <a:tc>
                  <a:txBody>
                    <a:bodyPr/>
                    <a:lstStyle/>
                    <a:p>
                      <a:pPr fontAlgn="base"/>
                      <a:r>
                        <a:rPr lang="en-US" sz="2000">
                          <a:effectLst/>
                          <a:latin typeface="Times New Roman" panose="02020603050405020304" pitchFamily="18" charset="0"/>
                          <a:cs typeface="Times New Roman" panose="02020603050405020304" pitchFamily="18" charset="0"/>
                        </a:rPr>
                        <a:t>1</a:t>
                      </a:r>
                    </a:p>
                  </a:txBody>
                  <a:tcPr marL="9756" marR="9756" marT="4878" marB="4878" anchor="ctr"/>
                </a:tc>
                <a:tc>
                  <a:txBody>
                    <a:bodyPr/>
                    <a:lstStyle/>
                    <a:p>
                      <a:pPr fontAlgn="base"/>
                      <a:r>
                        <a:rPr lang="en-US" sz="2000" dirty="0" smtClean="0">
                          <a:effectLst/>
                          <a:latin typeface="Times New Roman" panose="02020603050405020304" pitchFamily="18" charset="0"/>
                          <a:cs typeface="Times New Roman" panose="02020603050405020304" pitchFamily="18" charset="0"/>
                        </a:rPr>
                        <a:t>API1:2023 - Broken </a:t>
                      </a:r>
                      <a:r>
                        <a:rPr lang="en-US" sz="2000" dirty="0">
                          <a:effectLst/>
                          <a:latin typeface="Times New Roman" panose="02020603050405020304" pitchFamily="18" charset="0"/>
                          <a:cs typeface="Times New Roman" panose="02020603050405020304" pitchFamily="18" charset="0"/>
                        </a:rPr>
                        <a:t>Object Level Authorization</a:t>
                      </a:r>
                    </a:p>
                  </a:txBody>
                  <a:tcPr marL="9756" marR="9756" marT="4878" marB="4878" anchor="ctr"/>
                </a:tc>
                <a:tc>
                  <a:txBody>
                    <a:bodyPr/>
                    <a:lstStyle/>
                    <a:p>
                      <a:pPr fontAlgn="base"/>
                      <a:r>
                        <a:rPr lang="en-US" sz="2000">
                          <a:effectLst/>
                          <a:latin typeface="Times New Roman" panose="02020603050405020304" pitchFamily="18" charset="0"/>
                          <a:cs typeface="Times New Roman" panose="02020603050405020304" pitchFamily="18" charset="0"/>
                        </a:rPr>
                        <a:t>APIs expose endpoints with object identifiers, creating a broad attack surface for Object Level Access Control issues.</a:t>
                      </a:r>
                    </a:p>
                  </a:txBody>
                  <a:tcPr marL="9756" marR="9756" marT="4878" marB="4878" anchor="ctr"/>
                </a:tc>
                <a:extLst>
                  <a:ext uri="{0D108BD9-81ED-4DB2-BD59-A6C34878D82A}">
                    <a16:rowId xmlns:a16="http://schemas.microsoft.com/office/drawing/2014/main" val="368218012"/>
                  </a:ext>
                </a:extLst>
              </a:tr>
              <a:tr h="822379">
                <a:tc>
                  <a:txBody>
                    <a:bodyPr/>
                    <a:lstStyle/>
                    <a:p>
                      <a:pPr fontAlgn="base"/>
                      <a:r>
                        <a:rPr lang="en-US" sz="2000">
                          <a:effectLst/>
                          <a:latin typeface="Times New Roman" panose="02020603050405020304" pitchFamily="18" charset="0"/>
                          <a:cs typeface="Times New Roman" panose="02020603050405020304" pitchFamily="18" charset="0"/>
                        </a:rPr>
                        <a:t>2</a:t>
                      </a:r>
                    </a:p>
                  </a:txBody>
                  <a:tcPr marL="9756" marR="9756" marT="4878" marB="4878" anchor="ctr"/>
                </a:tc>
                <a:tc>
                  <a:txBody>
                    <a:bodyPr/>
                    <a:lstStyle/>
                    <a:p>
                      <a:pPr fontAlgn="base"/>
                      <a:r>
                        <a:rPr lang="en-US" sz="2000" dirty="0">
                          <a:effectLst/>
                          <a:latin typeface="Times New Roman" panose="02020603050405020304" pitchFamily="18" charset="0"/>
                          <a:cs typeface="Times New Roman" panose="02020603050405020304" pitchFamily="18" charset="0"/>
                        </a:rPr>
                        <a:t>API2:2023 - Broken Authentication</a:t>
                      </a:r>
                    </a:p>
                  </a:txBody>
                  <a:tcPr marL="9756" marR="9756" marT="4878" marB="4878" anchor="ctr"/>
                </a:tc>
                <a:tc>
                  <a:txBody>
                    <a:bodyPr/>
                    <a:lstStyle/>
                    <a:p>
                      <a:pPr fontAlgn="base"/>
                      <a:r>
                        <a:rPr lang="en-US" sz="2000">
                          <a:effectLst/>
                          <a:latin typeface="Times New Roman" panose="02020603050405020304" pitchFamily="18" charset="0"/>
                          <a:cs typeface="Times New Roman" panose="02020603050405020304" pitchFamily="18" charset="0"/>
                        </a:rPr>
                        <a:t>Incorrectly implemented authentication mechanisms allow attackers to compromise tokens or exploit flaws to assume other identities.</a:t>
                      </a:r>
                    </a:p>
                  </a:txBody>
                  <a:tcPr marL="9756" marR="9756" marT="4878" marB="4878" anchor="ctr"/>
                </a:tc>
                <a:extLst>
                  <a:ext uri="{0D108BD9-81ED-4DB2-BD59-A6C34878D82A}">
                    <a16:rowId xmlns:a16="http://schemas.microsoft.com/office/drawing/2014/main" val="3448267336"/>
                  </a:ext>
                </a:extLst>
              </a:tr>
              <a:tr h="551147">
                <a:tc>
                  <a:txBody>
                    <a:bodyPr/>
                    <a:lstStyle/>
                    <a:p>
                      <a:pPr fontAlgn="base"/>
                      <a:r>
                        <a:rPr lang="en-US" sz="2000">
                          <a:effectLst/>
                          <a:latin typeface="Times New Roman" panose="02020603050405020304" pitchFamily="18" charset="0"/>
                          <a:cs typeface="Times New Roman" panose="02020603050405020304" pitchFamily="18" charset="0"/>
                        </a:rPr>
                        <a:t>3</a:t>
                      </a:r>
                    </a:p>
                  </a:txBody>
                  <a:tcPr marL="9756" marR="9756" marT="4878" marB="4878" anchor="ctr"/>
                </a:tc>
                <a:tc>
                  <a:txBody>
                    <a:bodyPr/>
                    <a:lstStyle/>
                    <a:p>
                      <a:pPr fontAlgn="base"/>
                      <a:r>
                        <a:rPr lang="en-US" sz="2000">
                          <a:effectLst/>
                          <a:latin typeface="Times New Roman" panose="02020603050405020304" pitchFamily="18" charset="0"/>
                          <a:cs typeface="Times New Roman" panose="02020603050405020304" pitchFamily="18" charset="0"/>
                        </a:rPr>
                        <a:t>API3:2023 - Broken Object Property Level Authorization</a:t>
                      </a:r>
                    </a:p>
                  </a:txBody>
                  <a:tcPr marL="9756" marR="9756" marT="4878" marB="4878" anchor="ctr"/>
                </a:tc>
                <a:tc>
                  <a:txBody>
                    <a:bodyPr/>
                    <a:lstStyle/>
                    <a:p>
                      <a:pPr fontAlgn="base"/>
                      <a:r>
                        <a:rPr lang="en-US" sz="2000">
                          <a:effectLst/>
                          <a:latin typeface="Times New Roman" panose="02020603050405020304" pitchFamily="18" charset="0"/>
                          <a:cs typeface="Times New Roman" panose="02020603050405020304" pitchFamily="18" charset="0"/>
                        </a:rPr>
                        <a:t>Combines excessive data exposure and mass assignment issues by lacking proper authorization validation at the object property level.</a:t>
                      </a:r>
                    </a:p>
                  </a:txBody>
                  <a:tcPr marL="9756" marR="9756" marT="4878" marB="4878" anchor="ctr"/>
                </a:tc>
                <a:extLst>
                  <a:ext uri="{0D108BD9-81ED-4DB2-BD59-A6C34878D82A}">
                    <a16:rowId xmlns:a16="http://schemas.microsoft.com/office/drawing/2014/main" val="168384109"/>
                  </a:ext>
                </a:extLst>
              </a:tr>
              <a:tr h="551147">
                <a:tc>
                  <a:txBody>
                    <a:bodyPr/>
                    <a:lstStyle/>
                    <a:p>
                      <a:pPr fontAlgn="base"/>
                      <a:r>
                        <a:rPr lang="en-US" sz="2000">
                          <a:effectLst/>
                          <a:latin typeface="Times New Roman" panose="02020603050405020304" pitchFamily="18" charset="0"/>
                          <a:cs typeface="Times New Roman" panose="02020603050405020304" pitchFamily="18" charset="0"/>
                        </a:rPr>
                        <a:t>4</a:t>
                      </a:r>
                    </a:p>
                  </a:txBody>
                  <a:tcPr marL="9756" marR="9756" marT="4878" marB="4878" anchor="ctr"/>
                </a:tc>
                <a:tc>
                  <a:txBody>
                    <a:bodyPr/>
                    <a:lstStyle/>
                    <a:p>
                      <a:pPr fontAlgn="base"/>
                      <a:r>
                        <a:rPr lang="en-US" sz="2000">
                          <a:effectLst/>
                          <a:latin typeface="Times New Roman" panose="02020603050405020304" pitchFamily="18" charset="0"/>
                          <a:cs typeface="Times New Roman" panose="02020603050405020304" pitchFamily="18" charset="0"/>
                        </a:rPr>
                        <a:t>API4:2023 - Unrestricted Resource Consumption</a:t>
                      </a:r>
                    </a:p>
                  </a:txBody>
                  <a:tcPr marL="9756" marR="9756" marT="4878" marB="4878" anchor="ctr"/>
                </a:tc>
                <a:tc>
                  <a:txBody>
                    <a:bodyPr/>
                    <a:lstStyle/>
                    <a:p>
                      <a:pPr fontAlgn="base"/>
                      <a:r>
                        <a:rPr lang="en-US" sz="2000" dirty="0">
                          <a:effectLst/>
                          <a:latin typeface="Times New Roman" panose="02020603050405020304" pitchFamily="18" charset="0"/>
                          <a:cs typeface="Times New Roman" panose="02020603050405020304" pitchFamily="18" charset="0"/>
                        </a:rPr>
                        <a:t>Satisfying API requests consumes resources, and successful attacks can lead to Denial of Service or increased operational costs.</a:t>
                      </a:r>
                    </a:p>
                  </a:txBody>
                  <a:tcPr marL="9756" marR="9756" marT="4878" marB="4878" anchor="ctr"/>
                </a:tc>
                <a:extLst>
                  <a:ext uri="{0D108BD9-81ED-4DB2-BD59-A6C34878D82A}">
                    <a16:rowId xmlns:a16="http://schemas.microsoft.com/office/drawing/2014/main" val="4220443667"/>
                  </a:ext>
                </a:extLst>
              </a:tr>
              <a:tr h="822379">
                <a:tc>
                  <a:txBody>
                    <a:bodyPr/>
                    <a:lstStyle/>
                    <a:p>
                      <a:pPr fontAlgn="base"/>
                      <a:r>
                        <a:rPr lang="en-US" sz="2000">
                          <a:effectLst/>
                          <a:latin typeface="Times New Roman" panose="02020603050405020304" pitchFamily="18" charset="0"/>
                          <a:cs typeface="Times New Roman" panose="02020603050405020304" pitchFamily="18" charset="0"/>
                        </a:rPr>
                        <a:t>5</a:t>
                      </a:r>
                    </a:p>
                  </a:txBody>
                  <a:tcPr marL="9756" marR="9756" marT="4878" marB="4878" anchor="ctr"/>
                </a:tc>
                <a:tc>
                  <a:txBody>
                    <a:bodyPr/>
                    <a:lstStyle/>
                    <a:p>
                      <a:pPr fontAlgn="base"/>
                      <a:r>
                        <a:rPr lang="en-US" sz="2000" dirty="0">
                          <a:effectLst/>
                          <a:latin typeface="Times New Roman" panose="02020603050405020304" pitchFamily="18" charset="0"/>
                          <a:cs typeface="Times New Roman" panose="02020603050405020304" pitchFamily="18" charset="0"/>
                        </a:rPr>
                        <a:t>API5:2023 - Broken Function Level Authorization</a:t>
                      </a:r>
                    </a:p>
                  </a:txBody>
                  <a:tcPr marL="9756" marR="9756" marT="4878" marB="4878" anchor="ctr"/>
                </a:tc>
                <a:tc>
                  <a:txBody>
                    <a:bodyPr/>
                    <a:lstStyle/>
                    <a:p>
                      <a:pPr fontAlgn="base"/>
                      <a:r>
                        <a:rPr lang="en-US" sz="2000" dirty="0">
                          <a:effectLst/>
                          <a:latin typeface="Times New Roman" panose="02020603050405020304" pitchFamily="18" charset="0"/>
                          <a:cs typeface="Times New Roman" panose="02020603050405020304" pitchFamily="18" charset="0"/>
                        </a:rPr>
                        <a:t>Complex access control policies can lead to authorization flaws, enabling attackers to access other users’ resources or administrative functions.</a:t>
                      </a:r>
                    </a:p>
                  </a:txBody>
                  <a:tcPr marL="9756" marR="9756" marT="4878" marB="4878" anchor="ctr"/>
                </a:tc>
                <a:extLst>
                  <a:ext uri="{0D108BD9-81ED-4DB2-BD59-A6C34878D82A}">
                    <a16:rowId xmlns:a16="http://schemas.microsoft.com/office/drawing/2014/main" val="3430340657"/>
                  </a:ext>
                </a:extLst>
              </a:tr>
              <a:tr h="725398">
                <a:tc>
                  <a:txBody>
                    <a:bodyPr/>
                    <a:lstStyle/>
                    <a:p>
                      <a:pPr fontAlgn="base"/>
                      <a:r>
                        <a:rPr lang="en-US" sz="2000">
                          <a:effectLst/>
                          <a:latin typeface="Times New Roman" panose="02020603050405020304" pitchFamily="18" charset="0"/>
                          <a:cs typeface="Times New Roman" panose="02020603050405020304" pitchFamily="18" charset="0"/>
                        </a:rPr>
                        <a:t>6</a:t>
                      </a:r>
                    </a:p>
                  </a:txBody>
                  <a:tcPr marL="9756" marR="9756" marT="4878" marB="4878" anchor="ctr"/>
                </a:tc>
                <a:tc>
                  <a:txBody>
                    <a:bodyPr/>
                    <a:lstStyle/>
                    <a:p>
                      <a:pPr fontAlgn="base"/>
                      <a:r>
                        <a:rPr lang="en-US" sz="2000">
                          <a:effectLst/>
                          <a:latin typeface="Times New Roman" panose="02020603050405020304" pitchFamily="18" charset="0"/>
                          <a:cs typeface="Times New Roman" panose="02020603050405020304" pitchFamily="18" charset="0"/>
                        </a:rPr>
                        <a:t>API6:2023 - Unrestricted Access to Sensitive Business Flows</a:t>
                      </a:r>
                    </a:p>
                  </a:txBody>
                  <a:tcPr marL="9756" marR="9756" marT="4878" marB="4878" anchor="ctr"/>
                </a:tc>
                <a:tc>
                  <a:txBody>
                    <a:bodyPr/>
                    <a:lstStyle/>
                    <a:p>
                      <a:pPr fontAlgn="base"/>
                      <a:r>
                        <a:rPr lang="en-US" sz="2000" dirty="0">
                          <a:effectLst/>
                          <a:latin typeface="Times New Roman" panose="02020603050405020304" pitchFamily="18" charset="0"/>
                          <a:cs typeface="Times New Roman" panose="02020603050405020304" pitchFamily="18" charset="0"/>
                        </a:rPr>
                        <a:t>APIs vulnerable to this risk expose business flows without compensating for potential harm if used excessively.</a:t>
                      </a:r>
                    </a:p>
                  </a:txBody>
                  <a:tcPr marL="9756" marR="9756" marT="4878" marB="4878" anchor="ctr"/>
                </a:tc>
                <a:extLst>
                  <a:ext uri="{0D108BD9-81ED-4DB2-BD59-A6C34878D82A}">
                    <a16:rowId xmlns:a16="http://schemas.microsoft.com/office/drawing/2014/main" val="3689623607"/>
                  </a:ext>
                </a:extLst>
              </a:tr>
            </a:tbl>
          </a:graphicData>
        </a:graphic>
      </p:graphicFrame>
      <p:sp>
        <p:nvSpPr>
          <p:cNvPr id="8" name="Rectangle 4"/>
          <p:cNvSpPr>
            <a:spLocks noChangeArrowheads="1"/>
          </p:cNvSpPr>
          <p:nvPr/>
        </p:nvSpPr>
        <p:spPr bwMode="auto">
          <a:xfrm>
            <a:off x="5202238" y="6105465"/>
            <a:ext cx="22012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4763727" y="6243964"/>
            <a:ext cx="5830827" cy="646331"/>
          </a:xfrm>
          <a:prstGeom prst="rect">
            <a:avLst/>
          </a:prstGeom>
        </p:spPr>
        <p:txBody>
          <a:bodyPr wrap="none">
            <a:spAutoFit/>
          </a:bodyPr>
          <a:lstStyle/>
          <a:p>
            <a:r>
              <a:rPr lang="en-US" dirty="0">
                <a:hlinkClick r:id="rId2"/>
              </a:rPr>
              <a:t>https://owasp.org/API-Security/editions/2023/en/0x11-t10</a:t>
            </a:r>
            <a:r>
              <a:rPr lang="en-US" dirty="0" smtClean="0">
                <a:hlinkClick r:id="rId2"/>
              </a:rPr>
              <a:t>/</a:t>
            </a:r>
            <a:endParaRPr lang="en-US" dirty="0" smtClean="0"/>
          </a:p>
          <a:p>
            <a:endParaRPr lang="en-US" dirty="0"/>
          </a:p>
        </p:txBody>
      </p:sp>
      <p:sp>
        <p:nvSpPr>
          <p:cNvPr id="11" name="TextBox 10">
            <a:extLst>
              <a:ext uri="{FF2B5EF4-FFF2-40B4-BE49-F238E27FC236}">
                <a16:creationId xmlns:a16="http://schemas.microsoft.com/office/drawing/2014/main" id="{B2EC635B-D8A3-4A72-8304-20FFBA5D21A3}"/>
              </a:ext>
            </a:extLst>
          </p:cNvPr>
          <p:cNvSpPr txBox="1"/>
          <p:nvPr/>
        </p:nvSpPr>
        <p:spPr>
          <a:xfrm>
            <a:off x="0" y="-14177"/>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API Security Risks: OWASP Top 10</a:t>
            </a:r>
          </a:p>
        </p:txBody>
      </p:sp>
    </p:spTree>
    <p:extLst>
      <p:ext uri="{BB962C8B-B14F-4D97-AF65-F5344CB8AC3E}">
        <p14:creationId xmlns:p14="http://schemas.microsoft.com/office/powerpoint/2010/main" val="179520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40094458"/>
              </p:ext>
            </p:extLst>
          </p:nvPr>
        </p:nvGraphicFramePr>
        <p:xfrm>
          <a:off x="894195" y="737239"/>
          <a:ext cx="11017251" cy="3961128"/>
        </p:xfrm>
        <a:graphic>
          <a:graphicData uri="http://schemas.openxmlformats.org/drawingml/2006/table">
            <a:tbl>
              <a:tblPr firstRow="1" bandRow="1">
                <a:tableStyleId>{5C22544A-7EE6-4342-B048-85BDC9FD1C3A}</a:tableStyleId>
              </a:tblPr>
              <a:tblGrid>
                <a:gridCol w="615950">
                  <a:extLst>
                    <a:ext uri="{9D8B030D-6E8A-4147-A177-3AD203B41FA5}">
                      <a16:colId xmlns:a16="http://schemas.microsoft.com/office/drawing/2014/main" val="4038572005"/>
                    </a:ext>
                  </a:extLst>
                </a:gridCol>
                <a:gridCol w="3505200">
                  <a:extLst>
                    <a:ext uri="{9D8B030D-6E8A-4147-A177-3AD203B41FA5}">
                      <a16:colId xmlns:a16="http://schemas.microsoft.com/office/drawing/2014/main" val="2208452709"/>
                    </a:ext>
                  </a:extLst>
                </a:gridCol>
                <a:gridCol w="6896101">
                  <a:extLst>
                    <a:ext uri="{9D8B030D-6E8A-4147-A177-3AD203B41FA5}">
                      <a16:colId xmlns:a16="http://schemas.microsoft.com/office/drawing/2014/main" val="672718170"/>
                    </a:ext>
                  </a:extLst>
                </a:gridCol>
              </a:tblGrid>
              <a:tr h="292622">
                <a:tc>
                  <a:txBody>
                    <a:bodyPr/>
                    <a:lstStyle/>
                    <a:p>
                      <a:pPr fontAlgn="b"/>
                      <a:r>
                        <a:rPr lang="en-US" sz="2000" b="1" dirty="0">
                          <a:effectLst/>
                          <a:latin typeface="Times New Roman" panose="02020603050405020304" pitchFamily="18" charset="0"/>
                          <a:cs typeface="Times New Roman" panose="02020603050405020304" pitchFamily="18" charset="0"/>
                        </a:rPr>
                        <a:t>No.</a:t>
                      </a:r>
                    </a:p>
                  </a:txBody>
                  <a:tcPr marL="9756" marR="9756" marT="4878" marB="4878" anchor="b"/>
                </a:tc>
                <a:tc>
                  <a:txBody>
                    <a:bodyPr/>
                    <a:lstStyle/>
                    <a:p>
                      <a:pPr fontAlgn="b"/>
                      <a:r>
                        <a:rPr lang="en-US" sz="2000" b="1">
                          <a:effectLst/>
                          <a:latin typeface="Times New Roman" panose="02020603050405020304" pitchFamily="18" charset="0"/>
                          <a:cs typeface="Times New Roman" panose="02020603050405020304" pitchFamily="18" charset="0"/>
                        </a:rPr>
                        <a:t>Risk</a:t>
                      </a:r>
                    </a:p>
                  </a:txBody>
                  <a:tcPr marL="9756" marR="9756" marT="4878" marB="4878" anchor="b"/>
                </a:tc>
                <a:tc>
                  <a:txBody>
                    <a:bodyPr/>
                    <a:lstStyle/>
                    <a:p>
                      <a:pPr fontAlgn="b"/>
                      <a:r>
                        <a:rPr lang="en-US" sz="2000" b="1">
                          <a:effectLst/>
                          <a:latin typeface="Times New Roman" panose="02020603050405020304" pitchFamily="18" charset="0"/>
                          <a:cs typeface="Times New Roman" panose="02020603050405020304" pitchFamily="18" charset="0"/>
                        </a:rPr>
                        <a:t>Description</a:t>
                      </a:r>
                    </a:p>
                  </a:txBody>
                  <a:tcPr marL="9756" marR="9756" marT="4878" marB="4878" anchor="b"/>
                </a:tc>
                <a:extLst>
                  <a:ext uri="{0D108BD9-81ED-4DB2-BD59-A6C34878D82A}">
                    <a16:rowId xmlns:a16="http://schemas.microsoft.com/office/drawing/2014/main" val="868749657"/>
                  </a:ext>
                </a:extLst>
              </a:tr>
              <a:tr h="822379">
                <a:tc>
                  <a:txBody>
                    <a:bodyPr/>
                    <a:lstStyle/>
                    <a:p>
                      <a:pPr fontAlgn="base"/>
                      <a:r>
                        <a:rPr lang="en-US" sz="2000" dirty="0">
                          <a:effectLst/>
                          <a:latin typeface="Times New Roman" panose="02020603050405020304" pitchFamily="18" charset="0"/>
                          <a:cs typeface="Times New Roman" panose="02020603050405020304" pitchFamily="18" charset="0"/>
                        </a:rPr>
                        <a:t>7</a:t>
                      </a:r>
                    </a:p>
                  </a:txBody>
                  <a:tcPr marL="9756" marR="9756" marT="4878" marB="4878" anchor="ctr"/>
                </a:tc>
                <a:tc>
                  <a:txBody>
                    <a:bodyPr/>
                    <a:lstStyle/>
                    <a:p>
                      <a:pPr fontAlgn="base"/>
                      <a:r>
                        <a:rPr lang="en-US" sz="2000">
                          <a:effectLst/>
                          <a:latin typeface="Times New Roman" panose="02020603050405020304" pitchFamily="18" charset="0"/>
                          <a:cs typeface="Times New Roman" panose="02020603050405020304" pitchFamily="18" charset="0"/>
                        </a:rPr>
                        <a:t>API7:2023 - Server Side Request Forgery</a:t>
                      </a:r>
                    </a:p>
                  </a:txBody>
                  <a:tcPr marL="9756" marR="9756" marT="4878" marB="4878" anchor="ctr"/>
                </a:tc>
                <a:tc>
                  <a:txBody>
                    <a:bodyPr/>
                    <a:lstStyle/>
                    <a:p>
                      <a:pPr fontAlgn="base"/>
                      <a:r>
                        <a:rPr lang="en-US" sz="2000" dirty="0">
                          <a:effectLst/>
                          <a:latin typeface="Times New Roman" panose="02020603050405020304" pitchFamily="18" charset="0"/>
                          <a:cs typeface="Times New Roman" panose="02020603050405020304" pitchFamily="18" charset="0"/>
                        </a:rPr>
                        <a:t>SSRF flaws occur when an API fetches a remote resource without validating the user-supplied URI, enabling attackers to send crafted requests.</a:t>
                      </a:r>
                    </a:p>
                  </a:txBody>
                  <a:tcPr marL="9756" marR="9756" marT="4878" marB="4878" anchor="ctr"/>
                </a:tc>
                <a:extLst>
                  <a:ext uri="{0D108BD9-81ED-4DB2-BD59-A6C34878D82A}">
                    <a16:rowId xmlns:a16="http://schemas.microsoft.com/office/drawing/2014/main" val="3156455230"/>
                  </a:ext>
                </a:extLst>
              </a:tr>
              <a:tr h="551147">
                <a:tc>
                  <a:txBody>
                    <a:bodyPr/>
                    <a:lstStyle/>
                    <a:p>
                      <a:pPr fontAlgn="base"/>
                      <a:r>
                        <a:rPr lang="en-US" sz="2000">
                          <a:effectLst/>
                          <a:latin typeface="Times New Roman" panose="02020603050405020304" pitchFamily="18" charset="0"/>
                          <a:cs typeface="Times New Roman" panose="02020603050405020304" pitchFamily="18" charset="0"/>
                        </a:rPr>
                        <a:t>8</a:t>
                      </a:r>
                    </a:p>
                  </a:txBody>
                  <a:tcPr marL="9756" marR="9756" marT="4878" marB="4878" anchor="ctr"/>
                </a:tc>
                <a:tc>
                  <a:txBody>
                    <a:bodyPr/>
                    <a:lstStyle/>
                    <a:p>
                      <a:pPr fontAlgn="base"/>
                      <a:r>
                        <a:rPr lang="en-US" sz="2000">
                          <a:effectLst/>
                          <a:latin typeface="Times New Roman" panose="02020603050405020304" pitchFamily="18" charset="0"/>
                          <a:cs typeface="Times New Roman" panose="02020603050405020304" pitchFamily="18" charset="0"/>
                        </a:rPr>
                        <a:t>API8:2023 - Security Misconfiguration</a:t>
                      </a:r>
                    </a:p>
                  </a:txBody>
                  <a:tcPr marL="9756" marR="9756" marT="4878" marB="4878" anchor="ctr"/>
                </a:tc>
                <a:tc>
                  <a:txBody>
                    <a:bodyPr/>
                    <a:lstStyle/>
                    <a:p>
                      <a:pPr fontAlgn="base"/>
                      <a:r>
                        <a:rPr lang="en-US" sz="2000">
                          <a:effectLst/>
                          <a:latin typeface="Times New Roman" panose="02020603050405020304" pitchFamily="18" charset="0"/>
                          <a:cs typeface="Times New Roman" panose="02020603050405020304" pitchFamily="18" charset="0"/>
                        </a:rPr>
                        <a:t>APIs and supporting systems contain complex configurations, and security misconfigurations open doors for various types of attacks.</a:t>
                      </a:r>
                    </a:p>
                  </a:txBody>
                  <a:tcPr marL="9756" marR="9756" marT="4878" marB="4878" anchor="ctr"/>
                </a:tc>
                <a:extLst>
                  <a:ext uri="{0D108BD9-81ED-4DB2-BD59-A6C34878D82A}">
                    <a16:rowId xmlns:a16="http://schemas.microsoft.com/office/drawing/2014/main" val="3331719470"/>
                  </a:ext>
                </a:extLst>
              </a:tr>
              <a:tr h="652294">
                <a:tc>
                  <a:txBody>
                    <a:bodyPr/>
                    <a:lstStyle/>
                    <a:p>
                      <a:pPr fontAlgn="base"/>
                      <a:r>
                        <a:rPr lang="en-US" sz="2000">
                          <a:effectLst/>
                          <a:latin typeface="Times New Roman" panose="02020603050405020304" pitchFamily="18" charset="0"/>
                          <a:cs typeface="Times New Roman" panose="02020603050405020304" pitchFamily="18" charset="0"/>
                        </a:rPr>
                        <a:t>9</a:t>
                      </a:r>
                    </a:p>
                  </a:txBody>
                  <a:tcPr marL="9756" marR="9756" marT="4878" marB="4878" anchor="ctr"/>
                </a:tc>
                <a:tc>
                  <a:txBody>
                    <a:bodyPr/>
                    <a:lstStyle/>
                    <a:p>
                      <a:pPr fontAlgn="base"/>
                      <a:r>
                        <a:rPr lang="en-US" sz="2000">
                          <a:effectLst/>
                          <a:latin typeface="Times New Roman" panose="02020603050405020304" pitchFamily="18" charset="0"/>
                          <a:cs typeface="Times New Roman" panose="02020603050405020304" pitchFamily="18" charset="0"/>
                        </a:rPr>
                        <a:t>API9:2023 - Improper Inventory Management</a:t>
                      </a:r>
                    </a:p>
                  </a:txBody>
                  <a:tcPr marL="9756" marR="9756" marT="4878" marB="4878" anchor="ctr"/>
                </a:tc>
                <a:tc>
                  <a:txBody>
                    <a:bodyPr/>
                    <a:lstStyle/>
                    <a:p>
                      <a:pPr fontAlgn="base"/>
                      <a:r>
                        <a:rPr lang="en-US" sz="2000">
                          <a:effectLst/>
                          <a:latin typeface="Times New Roman" panose="02020603050405020304" pitchFamily="18" charset="0"/>
                          <a:cs typeface="Times New Roman" panose="02020603050405020304" pitchFamily="18" charset="0"/>
                        </a:rPr>
                        <a:t>APIs expose numerous endpoints, making updated documentation and proper inventory management critical to mitigate issues.</a:t>
                      </a:r>
                    </a:p>
                  </a:txBody>
                  <a:tcPr marL="9756" marR="9756" marT="4878" marB="4878" anchor="ctr"/>
                </a:tc>
                <a:extLst>
                  <a:ext uri="{0D108BD9-81ED-4DB2-BD59-A6C34878D82A}">
                    <a16:rowId xmlns:a16="http://schemas.microsoft.com/office/drawing/2014/main" val="139872423"/>
                  </a:ext>
                </a:extLst>
              </a:tr>
              <a:tr h="1450766">
                <a:tc>
                  <a:txBody>
                    <a:bodyPr/>
                    <a:lstStyle/>
                    <a:p>
                      <a:pPr fontAlgn="base"/>
                      <a:r>
                        <a:rPr lang="en-US" sz="2000">
                          <a:effectLst/>
                          <a:latin typeface="Times New Roman" panose="02020603050405020304" pitchFamily="18" charset="0"/>
                          <a:cs typeface="Times New Roman" panose="02020603050405020304" pitchFamily="18" charset="0"/>
                        </a:rPr>
                        <a:t>10</a:t>
                      </a:r>
                    </a:p>
                  </a:txBody>
                  <a:tcPr marL="9756" marR="9756" marT="4878" marB="4878" anchor="ctr"/>
                </a:tc>
                <a:tc>
                  <a:txBody>
                    <a:bodyPr/>
                    <a:lstStyle/>
                    <a:p>
                      <a:pPr fontAlgn="base"/>
                      <a:r>
                        <a:rPr lang="en-US" sz="2000" dirty="0">
                          <a:effectLst/>
                          <a:latin typeface="Times New Roman" panose="02020603050405020304" pitchFamily="18" charset="0"/>
                          <a:cs typeface="Times New Roman" panose="02020603050405020304" pitchFamily="18" charset="0"/>
                        </a:rPr>
                        <a:t>API10:2023 - Unsafe Consumption of APIs</a:t>
                      </a:r>
                    </a:p>
                  </a:txBody>
                  <a:tcPr marL="9756" marR="9756" marT="4878" marB="4878" anchor="ctr"/>
                </a:tc>
                <a:tc>
                  <a:txBody>
                    <a:bodyPr/>
                    <a:lstStyle/>
                    <a:p>
                      <a:pPr fontAlgn="base"/>
                      <a:r>
                        <a:rPr lang="en-US" sz="2000" dirty="0">
                          <a:effectLst/>
                          <a:latin typeface="Times New Roman" panose="02020603050405020304" pitchFamily="18" charset="0"/>
                          <a:cs typeface="Times New Roman" panose="02020603050405020304" pitchFamily="18" charset="0"/>
                        </a:rPr>
                        <a:t>Developers trusting data from third-party APIs adopt weaker security standards, making integrated third-party services potential targets.</a:t>
                      </a:r>
                    </a:p>
                  </a:txBody>
                  <a:tcPr marL="9756" marR="9756" marT="4878" marB="4878" anchor="ctr"/>
                </a:tc>
                <a:extLst>
                  <a:ext uri="{0D108BD9-81ED-4DB2-BD59-A6C34878D82A}">
                    <a16:rowId xmlns:a16="http://schemas.microsoft.com/office/drawing/2014/main" val="936537263"/>
                  </a:ext>
                </a:extLst>
              </a:tr>
            </a:tbl>
          </a:graphicData>
        </a:graphic>
      </p:graphicFrame>
      <p:sp>
        <p:nvSpPr>
          <p:cNvPr id="3" name="Rectangle 2"/>
          <p:cNvSpPr/>
          <p:nvPr/>
        </p:nvSpPr>
        <p:spPr>
          <a:xfrm>
            <a:off x="5377876" y="5411450"/>
            <a:ext cx="5830827" cy="369332"/>
          </a:xfrm>
          <a:prstGeom prst="rect">
            <a:avLst/>
          </a:prstGeom>
        </p:spPr>
        <p:txBody>
          <a:bodyPr wrap="none">
            <a:spAutoFit/>
          </a:bodyPr>
          <a:lstStyle/>
          <a:p>
            <a:r>
              <a:rPr lang="en-US" dirty="0"/>
              <a:t>https://owasp.org/API-Security/editions/2023/en/0x11-t10/</a:t>
            </a:r>
          </a:p>
        </p:txBody>
      </p:sp>
      <p:sp>
        <p:nvSpPr>
          <p:cNvPr id="4" name="TextBox 3">
            <a:extLst>
              <a:ext uri="{FF2B5EF4-FFF2-40B4-BE49-F238E27FC236}">
                <a16:creationId xmlns:a16="http://schemas.microsoft.com/office/drawing/2014/main" id="{B2EC635B-D8A3-4A72-8304-20FFBA5D21A3}"/>
              </a:ext>
            </a:extLst>
          </p:cNvPr>
          <p:cNvSpPr txBox="1"/>
          <p:nvPr/>
        </p:nvSpPr>
        <p:spPr>
          <a:xfrm>
            <a:off x="0" y="-14177"/>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API Security Risks: OWASP Top 10</a:t>
            </a:r>
          </a:p>
        </p:txBody>
      </p:sp>
    </p:spTree>
    <p:extLst>
      <p:ext uri="{BB962C8B-B14F-4D97-AF65-F5344CB8AC3E}">
        <p14:creationId xmlns:p14="http://schemas.microsoft.com/office/powerpoint/2010/main" val="77676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973962"/>
            <a:ext cx="10918209" cy="4585871"/>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Application Security Testing (AST) is a crucial process in the software development lifecycle that involves assessing and validating the security of an application to identify vulnerabilities and weaknesses. </a:t>
            </a:r>
            <a:endParaRPr lang="en-US" sz="2400" dirty="0" smtClean="0">
              <a:solidFill>
                <a:srgbClr val="37415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solidFill>
                  <a:srgbClr val="374151"/>
                </a:solidFill>
                <a:latin typeface="Times New Roman" panose="02020603050405020304" pitchFamily="18" charset="0"/>
                <a:cs typeface="Times New Roman" panose="02020603050405020304" pitchFamily="18" charset="0"/>
              </a:rPr>
              <a:t>The </a:t>
            </a:r>
            <a:r>
              <a:rPr lang="en-US" sz="2400" dirty="0">
                <a:solidFill>
                  <a:srgbClr val="374151"/>
                </a:solidFill>
                <a:latin typeface="Times New Roman" panose="02020603050405020304" pitchFamily="18" charset="0"/>
                <a:cs typeface="Times New Roman" panose="02020603050405020304" pitchFamily="18" charset="0"/>
              </a:rPr>
              <a:t>primary goal is to ensure that the application is robust and resilient against potential security threats. Application Security Testing is typically performed throughout the development process, including during coding, testing, and post-release stages</a:t>
            </a:r>
            <a:r>
              <a:rPr lang="en-US" sz="2400" dirty="0" smtClean="0">
                <a:solidFill>
                  <a:srgbClr val="374151"/>
                </a:solidFill>
                <a:latin typeface="Times New Roman" panose="02020603050405020304" pitchFamily="18" charset="0"/>
                <a:cs typeface="Times New Roman" panose="02020603050405020304" pitchFamily="18" charset="0"/>
              </a:rPr>
              <a:t>.</a:t>
            </a:r>
          </a:p>
          <a:p>
            <a:pPr algn="just"/>
            <a:endParaRPr lang="en-US" sz="2400" dirty="0">
              <a:solidFill>
                <a:srgbClr val="374151"/>
              </a:solidFill>
              <a:latin typeface="Times New Roman" panose="02020603050405020304" pitchFamily="18" charset="0"/>
              <a:cs typeface="Times New Roman" panose="02020603050405020304" pitchFamily="18" charset="0"/>
            </a:endParaRPr>
          </a:p>
          <a:p>
            <a:pPr algn="just"/>
            <a:r>
              <a:rPr lang="en-US" sz="2800" b="1" dirty="0" smtClean="0">
                <a:solidFill>
                  <a:srgbClr val="374151"/>
                </a:solidFill>
                <a:latin typeface="Times New Roman" panose="02020603050405020304" pitchFamily="18" charset="0"/>
                <a:cs typeface="Times New Roman" panose="02020603050405020304" pitchFamily="18" charset="0"/>
              </a:rPr>
              <a:t>Types of AST</a:t>
            </a:r>
          </a:p>
          <a:p>
            <a:pPr marL="342900" indent="-342900" algn="just">
              <a:buFont typeface="Arial" panose="020B0604020202020204" pitchFamily="34" charset="0"/>
              <a:buChar char="•"/>
            </a:pPr>
            <a:r>
              <a:rPr lang="en-US" sz="2400" dirty="0" smtClean="0">
                <a:solidFill>
                  <a:srgbClr val="374151"/>
                </a:solidFill>
                <a:latin typeface="Times New Roman" panose="02020603050405020304" pitchFamily="18" charset="0"/>
                <a:cs typeface="Times New Roman" panose="02020603050405020304" pitchFamily="18" charset="0"/>
              </a:rPr>
              <a:t>White Box Testing</a:t>
            </a:r>
          </a:p>
          <a:p>
            <a:pPr marL="342900" indent="-342900" algn="just">
              <a:buFont typeface="Arial" panose="020B0604020202020204" pitchFamily="34" charset="0"/>
              <a:buChar char="•"/>
            </a:pPr>
            <a:r>
              <a:rPr lang="en-US" sz="2400" dirty="0" smtClean="0">
                <a:solidFill>
                  <a:srgbClr val="374151"/>
                </a:solidFill>
                <a:latin typeface="Times New Roman" panose="02020603050405020304" pitchFamily="18" charset="0"/>
                <a:cs typeface="Times New Roman" panose="02020603050405020304" pitchFamily="18" charset="0"/>
              </a:rPr>
              <a:t>Black Box Testing</a:t>
            </a:r>
          </a:p>
          <a:p>
            <a:pPr marL="342900" indent="-342900" algn="just">
              <a:buFont typeface="Arial" panose="020B0604020202020204" pitchFamily="34" charset="0"/>
              <a:buChar char="•"/>
            </a:pPr>
            <a:r>
              <a:rPr lang="en-US" sz="2400" dirty="0" smtClean="0">
                <a:solidFill>
                  <a:srgbClr val="374151"/>
                </a:solidFill>
                <a:latin typeface="Times New Roman" panose="02020603050405020304" pitchFamily="18" charset="0"/>
                <a:cs typeface="Times New Roman" panose="02020603050405020304" pitchFamily="18" charset="0"/>
              </a:rPr>
              <a:t>Gray Box Testing</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2EC635B-D8A3-4A72-8304-20FFBA5D21A3}"/>
              </a:ext>
            </a:extLst>
          </p:cNvPr>
          <p:cNvSpPr txBox="1"/>
          <p:nvPr/>
        </p:nvSpPr>
        <p:spPr>
          <a:xfrm>
            <a:off x="0" y="-14177"/>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Application Security Testing (AST)</a:t>
            </a:r>
          </a:p>
        </p:txBody>
      </p:sp>
    </p:spTree>
    <p:extLst>
      <p:ext uri="{BB962C8B-B14F-4D97-AF65-F5344CB8AC3E}">
        <p14:creationId xmlns:p14="http://schemas.microsoft.com/office/powerpoint/2010/main" val="337274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153" y="625189"/>
            <a:ext cx="11227558" cy="6309420"/>
          </a:xfrm>
          <a:prstGeom prst="rect">
            <a:avLst/>
          </a:prstGeom>
        </p:spPr>
        <p:txBody>
          <a:bodyPr wrap="square">
            <a:spAutoFit/>
          </a:bodyPr>
          <a:lstStyle/>
          <a:p>
            <a:pPr algn="just"/>
            <a:r>
              <a:rPr lang="en-US" sz="2600" b="1" dirty="0" smtClean="0">
                <a:latin typeface="Times New Roman" panose="02020603050405020304" pitchFamily="18" charset="0"/>
                <a:cs typeface="Times New Roman" panose="02020603050405020304" pitchFamily="18" charset="0"/>
              </a:rPr>
              <a:t>Black Box Security Testing</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a:t>
            </a:r>
            <a:r>
              <a:rPr lang="en-US" sz="2200" dirty="0" smtClean="0">
                <a:latin typeface="Times New Roman" panose="02020603050405020304" pitchFamily="18" charset="0"/>
                <a:cs typeface="Times New Roman" panose="02020603050405020304" pitchFamily="18" charset="0"/>
              </a:rPr>
              <a:t>he </a:t>
            </a:r>
            <a:r>
              <a:rPr lang="en-US" sz="2200" dirty="0">
                <a:latin typeface="Times New Roman" panose="02020603050405020304" pitchFamily="18" charset="0"/>
                <a:cs typeface="Times New Roman" panose="02020603050405020304" pitchFamily="18" charset="0"/>
              </a:rPr>
              <a:t>testing system does not have access to the internals of the tested system. </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is the perspective of an outside attacker</a:t>
            </a:r>
            <a:r>
              <a:rPr lang="en-US" sz="22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testing tool or human tester must perform reconnaissance to identify systems being tested and discover vulnerabilities. </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Black </a:t>
            </a:r>
            <a:r>
              <a:rPr lang="en-US" sz="2200" dirty="0">
                <a:latin typeface="Times New Roman" panose="02020603050405020304" pitchFamily="18" charset="0"/>
                <a:cs typeface="Times New Roman" panose="02020603050405020304" pitchFamily="18" charset="0"/>
              </a:rPr>
              <a:t>box testing is highly valuable but is insufficient, because it cannot test underlying security weaknesses of applications</a:t>
            </a:r>
            <a:r>
              <a:rPr lang="en-US" sz="2200" dirty="0" smtClean="0">
                <a:latin typeface="Times New Roman" panose="02020603050405020304" pitchFamily="18" charset="0"/>
                <a:cs typeface="Times New Roman" panose="02020603050405020304" pitchFamily="18" charset="0"/>
              </a:rPr>
              <a:t>.</a:t>
            </a:r>
            <a:endParaRPr lang="en-US" sz="2200" b="1" dirty="0">
              <a:solidFill>
                <a:srgbClr val="000000"/>
              </a:solidFill>
              <a:latin typeface="Times New Roman" panose="02020603050405020304" pitchFamily="18" charset="0"/>
              <a:cs typeface="Times New Roman" panose="02020603050405020304" pitchFamily="18" charset="0"/>
            </a:endParaRPr>
          </a:p>
          <a:p>
            <a:pPr algn="just"/>
            <a:r>
              <a:rPr lang="en-US" sz="2600" b="1" dirty="0" smtClean="0">
                <a:solidFill>
                  <a:srgbClr val="000000"/>
                </a:solidFill>
                <a:latin typeface="Times New Roman" panose="02020603050405020304" pitchFamily="18" charset="0"/>
                <a:cs typeface="Times New Roman" panose="02020603050405020304" pitchFamily="18" charset="0"/>
              </a:rPr>
              <a:t>White </a:t>
            </a:r>
            <a:r>
              <a:rPr lang="en-US" sz="2600" b="1" dirty="0">
                <a:solidFill>
                  <a:srgbClr val="000000"/>
                </a:solidFill>
                <a:latin typeface="Times New Roman" panose="02020603050405020304" pitchFamily="18" charset="0"/>
                <a:cs typeface="Times New Roman" panose="02020603050405020304" pitchFamily="18" charset="0"/>
              </a:rPr>
              <a:t>Box Security Testing</a:t>
            </a:r>
          </a:p>
          <a:p>
            <a:pPr marL="342900" indent="-342900" algn="just">
              <a:buFont typeface="Arial" panose="020B0604020202020204" pitchFamily="34" charset="0"/>
              <a:buChar char="•"/>
            </a:pPr>
            <a:r>
              <a:rPr lang="en-US" sz="2200" dirty="0" smtClean="0">
                <a:solidFill>
                  <a:srgbClr val="000000"/>
                </a:solidFill>
                <a:latin typeface="Times New Roman" panose="02020603050405020304" pitchFamily="18" charset="0"/>
                <a:cs typeface="Times New Roman" panose="02020603050405020304" pitchFamily="18" charset="0"/>
              </a:rPr>
              <a:t>The testing </a:t>
            </a:r>
            <a:r>
              <a:rPr lang="en-US" sz="2200" dirty="0">
                <a:solidFill>
                  <a:srgbClr val="000000"/>
                </a:solidFill>
                <a:latin typeface="Times New Roman" panose="02020603050405020304" pitchFamily="18" charset="0"/>
                <a:cs typeface="Times New Roman" panose="02020603050405020304" pitchFamily="18" charset="0"/>
              </a:rPr>
              <a:t>system has full access to the internals of the tested application. </a:t>
            </a:r>
            <a:endParaRPr lang="en-US" sz="2200"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solidFill>
                  <a:srgbClr val="000000"/>
                </a:solidFill>
                <a:latin typeface="Times New Roman" panose="02020603050405020304" pitchFamily="18" charset="0"/>
                <a:cs typeface="Times New Roman" panose="02020603050405020304" pitchFamily="18" charset="0"/>
              </a:rPr>
              <a:t>A </a:t>
            </a:r>
            <a:r>
              <a:rPr lang="en-US" sz="2200" dirty="0">
                <a:solidFill>
                  <a:srgbClr val="000000"/>
                </a:solidFill>
                <a:latin typeface="Times New Roman" panose="02020603050405020304" pitchFamily="18" charset="0"/>
                <a:cs typeface="Times New Roman" panose="02020603050405020304" pitchFamily="18" charset="0"/>
              </a:rPr>
              <a:t>classic example is static code analysis, in which a testing tool has direct access to the source code of the application. </a:t>
            </a:r>
            <a:endParaRPr lang="en-US" sz="2200"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solidFill>
                  <a:srgbClr val="000000"/>
                </a:solidFill>
                <a:latin typeface="Times New Roman" panose="02020603050405020304" pitchFamily="18" charset="0"/>
                <a:cs typeface="Times New Roman" panose="02020603050405020304" pitchFamily="18" charset="0"/>
              </a:rPr>
              <a:t>White </a:t>
            </a:r>
            <a:r>
              <a:rPr lang="en-US" sz="2200" dirty="0">
                <a:solidFill>
                  <a:srgbClr val="000000"/>
                </a:solidFill>
                <a:latin typeface="Times New Roman" panose="02020603050405020304" pitchFamily="18" charset="0"/>
                <a:cs typeface="Times New Roman" panose="02020603050405020304" pitchFamily="18" charset="0"/>
              </a:rPr>
              <a:t>box testing can identify business logic vulnerabilities, code quality issues, security misconfigurations, and insecure coding practices. </a:t>
            </a:r>
            <a:endParaRPr lang="en-US" sz="2200"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solidFill>
                  <a:srgbClr val="000000"/>
                </a:solidFill>
                <a:latin typeface="Times New Roman" panose="02020603050405020304" pitchFamily="18" charset="0"/>
                <a:cs typeface="Times New Roman" panose="02020603050405020304" pitchFamily="18" charset="0"/>
              </a:rPr>
              <a:t>White-box </a:t>
            </a:r>
            <a:r>
              <a:rPr lang="en-US" sz="2200" dirty="0">
                <a:solidFill>
                  <a:srgbClr val="000000"/>
                </a:solidFill>
                <a:latin typeface="Times New Roman" panose="02020603050405020304" pitchFamily="18" charset="0"/>
                <a:cs typeface="Times New Roman" panose="02020603050405020304" pitchFamily="18" charset="0"/>
              </a:rPr>
              <a:t>testing can also include dynamic testing, which leverages fuzzing techniques to exercise different paths in the application and discover unexpected vulnerabilities. </a:t>
            </a:r>
            <a:endParaRPr lang="en-US" sz="2200"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solidFill>
                  <a:srgbClr val="000000"/>
                </a:solidFill>
                <a:latin typeface="Times New Roman" panose="02020603050405020304" pitchFamily="18" charset="0"/>
                <a:cs typeface="Times New Roman" panose="02020603050405020304" pitchFamily="18" charset="0"/>
              </a:rPr>
              <a:t>The </a:t>
            </a:r>
            <a:r>
              <a:rPr lang="en-US" sz="2200" dirty="0">
                <a:solidFill>
                  <a:srgbClr val="000000"/>
                </a:solidFill>
                <a:latin typeface="Times New Roman" panose="02020603050405020304" pitchFamily="18" charset="0"/>
                <a:cs typeface="Times New Roman" panose="02020603050405020304" pitchFamily="18" charset="0"/>
              </a:rPr>
              <a:t>drawback of the white-box approach is that not all these vulnerabilities will really be exploitable in production environments.</a:t>
            </a:r>
          </a:p>
          <a:p>
            <a:pPr algn="just"/>
            <a:endParaRPr lang="en-US" sz="2200" b="1" i="1"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2EC635B-D8A3-4A72-8304-20FFBA5D21A3}"/>
              </a:ext>
            </a:extLst>
          </p:cNvPr>
          <p:cNvSpPr txBox="1"/>
          <p:nvPr/>
        </p:nvSpPr>
        <p:spPr>
          <a:xfrm>
            <a:off x="0" y="-14177"/>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Types of Application Security Testing (AST)</a:t>
            </a:r>
          </a:p>
        </p:txBody>
      </p:sp>
    </p:spTree>
    <p:extLst>
      <p:ext uri="{BB962C8B-B14F-4D97-AF65-F5344CB8AC3E}">
        <p14:creationId xmlns:p14="http://schemas.microsoft.com/office/powerpoint/2010/main" val="102272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7755" y="859009"/>
            <a:ext cx="11459570" cy="4185761"/>
          </a:xfrm>
          <a:prstGeom prst="rect">
            <a:avLst/>
          </a:prstGeom>
        </p:spPr>
        <p:txBody>
          <a:bodyPr wrap="square">
            <a:spAutoFit/>
          </a:bodyPr>
          <a:lstStyle/>
          <a:p>
            <a:endParaRPr lang="en-US" sz="2400" b="1" i="1" dirty="0">
              <a:solidFill>
                <a:srgbClr val="000000"/>
              </a:solidFill>
              <a:latin typeface="Times New Roman" panose="02020603050405020304" pitchFamily="18" charset="0"/>
              <a:cs typeface="Times New Roman" panose="02020603050405020304" pitchFamily="18" charset="0"/>
            </a:endParaRPr>
          </a:p>
          <a:p>
            <a:r>
              <a:rPr lang="en-US" sz="2600" b="1" dirty="0">
                <a:solidFill>
                  <a:srgbClr val="000000"/>
                </a:solidFill>
                <a:latin typeface="Times New Roman" panose="02020603050405020304" pitchFamily="18" charset="0"/>
                <a:cs typeface="Times New Roman" panose="02020603050405020304" pitchFamily="18" charset="0"/>
              </a:rPr>
              <a:t>Gray Box Security Testing</a:t>
            </a:r>
          </a:p>
          <a:p>
            <a:pPr marL="342900" indent="-342900"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he </a:t>
            </a:r>
            <a:r>
              <a:rPr lang="en-US" sz="2400" dirty="0">
                <a:solidFill>
                  <a:srgbClr val="000000"/>
                </a:solidFill>
                <a:latin typeface="Times New Roman" panose="02020603050405020304" pitchFamily="18" charset="0"/>
                <a:cs typeface="Times New Roman" panose="02020603050405020304" pitchFamily="18" charset="0"/>
              </a:rPr>
              <a:t>testing system has access to limited information about the internals of the tested application. </a:t>
            </a:r>
            <a:r>
              <a:rPr lang="en-US" sz="2400" dirty="0" smtClean="0">
                <a:solidFill>
                  <a:srgbClr val="000000"/>
                </a:solidFill>
                <a:latin typeface="Times New Roman" panose="02020603050405020304" pitchFamily="18" charset="0"/>
                <a:cs typeface="Times New Roman" panose="02020603050405020304" pitchFamily="18" charset="0"/>
              </a:rPr>
              <a:t>For </a:t>
            </a:r>
            <a:r>
              <a:rPr lang="en-US" sz="2400" dirty="0">
                <a:solidFill>
                  <a:srgbClr val="000000"/>
                </a:solidFill>
                <a:latin typeface="Times New Roman" panose="02020603050405020304" pitchFamily="18" charset="0"/>
                <a:cs typeface="Times New Roman" panose="02020603050405020304" pitchFamily="18" charset="0"/>
              </a:rPr>
              <a:t>example, the tester might be provided login credentials so they can test the application from the perspective of a signed-in user. </a:t>
            </a:r>
            <a:endParaRPr lang="en-US" sz="2400"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Gray </a:t>
            </a:r>
            <a:r>
              <a:rPr lang="en-US" sz="2400" dirty="0">
                <a:solidFill>
                  <a:srgbClr val="000000"/>
                </a:solidFill>
                <a:latin typeface="Times New Roman" panose="02020603050405020304" pitchFamily="18" charset="0"/>
                <a:cs typeface="Times New Roman" panose="02020603050405020304" pitchFamily="18" charset="0"/>
              </a:rPr>
              <a:t>box testing can help understand what level of access privileged users have, and the level of damage they could do if an account was compromised. </a:t>
            </a:r>
            <a:endParaRPr lang="en-US" sz="2400"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Gray </a:t>
            </a:r>
            <a:r>
              <a:rPr lang="en-US" sz="2400" dirty="0">
                <a:solidFill>
                  <a:srgbClr val="000000"/>
                </a:solidFill>
                <a:latin typeface="Times New Roman" panose="02020603050405020304" pitchFamily="18" charset="0"/>
                <a:cs typeface="Times New Roman" panose="02020603050405020304" pitchFamily="18" charset="0"/>
              </a:rPr>
              <a:t>box tests can simulate insider threats or attackers who have already breached the network perimeter. </a:t>
            </a:r>
            <a:endParaRPr lang="en-US" sz="2400"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Gray </a:t>
            </a:r>
            <a:r>
              <a:rPr lang="en-US" sz="2400" dirty="0">
                <a:solidFill>
                  <a:srgbClr val="000000"/>
                </a:solidFill>
                <a:latin typeface="Times New Roman" panose="02020603050405020304" pitchFamily="18" charset="0"/>
                <a:cs typeface="Times New Roman" panose="02020603050405020304" pitchFamily="18" charset="0"/>
              </a:rPr>
              <a:t>box testing is considered highly efficient, striking a balance between the black box and white box</a:t>
            </a:r>
          </a:p>
        </p:txBody>
      </p:sp>
      <p:sp>
        <p:nvSpPr>
          <p:cNvPr id="7" name="TextBox 6">
            <a:extLst>
              <a:ext uri="{FF2B5EF4-FFF2-40B4-BE49-F238E27FC236}">
                <a16:creationId xmlns:a16="http://schemas.microsoft.com/office/drawing/2014/main" id="{B2EC635B-D8A3-4A72-8304-20FFBA5D21A3}"/>
              </a:ext>
            </a:extLst>
          </p:cNvPr>
          <p:cNvSpPr txBox="1"/>
          <p:nvPr/>
        </p:nvSpPr>
        <p:spPr>
          <a:xfrm>
            <a:off x="0" y="-14177"/>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Types of Application Security Testing (AST)</a:t>
            </a:r>
          </a:p>
        </p:txBody>
      </p:sp>
    </p:spTree>
    <p:extLst>
      <p:ext uri="{BB962C8B-B14F-4D97-AF65-F5344CB8AC3E}">
        <p14:creationId xmlns:p14="http://schemas.microsoft.com/office/powerpoint/2010/main" val="2545362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0" y="-14177"/>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Application Security Tools and Solutions</a:t>
            </a:r>
          </a:p>
        </p:txBody>
      </p:sp>
      <p:graphicFrame>
        <p:nvGraphicFramePr>
          <p:cNvPr id="3" name="Table 2"/>
          <p:cNvGraphicFramePr>
            <a:graphicFrameLocks noGrp="1"/>
          </p:cNvGraphicFramePr>
          <p:nvPr>
            <p:extLst>
              <p:ext uri="{D42A27DB-BD31-4B8C-83A1-F6EECF244321}">
                <p14:modId xmlns:p14="http://schemas.microsoft.com/office/powerpoint/2010/main" val="664626185"/>
              </p:ext>
            </p:extLst>
          </p:nvPr>
        </p:nvGraphicFramePr>
        <p:xfrm>
          <a:off x="149412" y="974010"/>
          <a:ext cx="11917080" cy="5577840"/>
        </p:xfrm>
        <a:graphic>
          <a:graphicData uri="http://schemas.openxmlformats.org/drawingml/2006/table">
            <a:tbl>
              <a:tblPr firstRow="1" bandRow="1">
                <a:tableStyleId>{5C22544A-7EE6-4342-B048-85BDC9FD1C3A}</a:tableStyleId>
              </a:tblPr>
              <a:tblGrid>
                <a:gridCol w="2383416">
                  <a:extLst>
                    <a:ext uri="{9D8B030D-6E8A-4147-A177-3AD203B41FA5}">
                      <a16:colId xmlns:a16="http://schemas.microsoft.com/office/drawing/2014/main" val="68891457"/>
                    </a:ext>
                  </a:extLst>
                </a:gridCol>
                <a:gridCol w="2383416">
                  <a:extLst>
                    <a:ext uri="{9D8B030D-6E8A-4147-A177-3AD203B41FA5}">
                      <a16:colId xmlns:a16="http://schemas.microsoft.com/office/drawing/2014/main" val="3249130204"/>
                    </a:ext>
                  </a:extLst>
                </a:gridCol>
                <a:gridCol w="2383416">
                  <a:extLst>
                    <a:ext uri="{9D8B030D-6E8A-4147-A177-3AD203B41FA5}">
                      <a16:colId xmlns:a16="http://schemas.microsoft.com/office/drawing/2014/main" val="2313211603"/>
                    </a:ext>
                  </a:extLst>
                </a:gridCol>
                <a:gridCol w="2383416">
                  <a:extLst>
                    <a:ext uri="{9D8B030D-6E8A-4147-A177-3AD203B41FA5}">
                      <a16:colId xmlns:a16="http://schemas.microsoft.com/office/drawing/2014/main" val="1692766620"/>
                    </a:ext>
                  </a:extLst>
                </a:gridCol>
                <a:gridCol w="2383416">
                  <a:extLst>
                    <a:ext uri="{9D8B030D-6E8A-4147-A177-3AD203B41FA5}">
                      <a16:colId xmlns:a16="http://schemas.microsoft.com/office/drawing/2014/main" val="2814121171"/>
                    </a:ext>
                  </a:extLst>
                </a:gridCol>
              </a:tblGrid>
              <a:tr h="337471">
                <a:tc>
                  <a:txBody>
                    <a:bodyPr/>
                    <a:lstStyle/>
                    <a:p>
                      <a:pPr fontAlgn="b"/>
                      <a:r>
                        <a:rPr lang="en-US" sz="1900" b="1" dirty="0">
                          <a:effectLst/>
                          <a:latin typeface="Times New Roman" panose="02020603050405020304" pitchFamily="18" charset="0"/>
                          <a:cs typeface="Times New Roman" panose="02020603050405020304" pitchFamily="18" charset="0"/>
                        </a:rPr>
                        <a:t>Security Tool / Solution</a:t>
                      </a:r>
                    </a:p>
                  </a:txBody>
                  <a:tcPr anchor="b"/>
                </a:tc>
                <a:tc>
                  <a:txBody>
                    <a:bodyPr/>
                    <a:lstStyle/>
                    <a:p>
                      <a:pPr fontAlgn="b"/>
                      <a:r>
                        <a:rPr lang="en-US" sz="1900" b="1">
                          <a:effectLst/>
                          <a:latin typeface="Times New Roman" panose="02020603050405020304" pitchFamily="18" charset="0"/>
                          <a:cs typeface="Times New Roman" panose="02020603050405020304" pitchFamily="18" charset="0"/>
                        </a:rPr>
                        <a:t>Description</a:t>
                      </a:r>
                    </a:p>
                  </a:txBody>
                  <a:tcPr anchor="b"/>
                </a:tc>
                <a:tc>
                  <a:txBody>
                    <a:bodyPr/>
                    <a:lstStyle/>
                    <a:p>
                      <a:pPr fontAlgn="b"/>
                      <a:r>
                        <a:rPr lang="en-US" sz="1900" b="1">
                          <a:effectLst/>
                          <a:latin typeface="Times New Roman" panose="02020603050405020304" pitchFamily="18" charset="0"/>
                          <a:cs typeface="Times New Roman" panose="02020603050405020304" pitchFamily="18" charset="0"/>
                        </a:rPr>
                        <a:t>Functionality / Capabilities</a:t>
                      </a:r>
                    </a:p>
                  </a:txBody>
                  <a:tcPr anchor="b"/>
                </a:tc>
                <a:tc>
                  <a:txBody>
                    <a:bodyPr/>
                    <a:lstStyle/>
                    <a:p>
                      <a:pPr fontAlgn="b"/>
                      <a:r>
                        <a:rPr lang="en-US" sz="1900" b="1">
                          <a:effectLst/>
                          <a:latin typeface="Times New Roman" panose="02020603050405020304" pitchFamily="18" charset="0"/>
                          <a:cs typeface="Times New Roman" panose="02020603050405020304" pitchFamily="18" charset="0"/>
                        </a:rPr>
                        <a:t>Role / Purpose</a:t>
                      </a:r>
                    </a:p>
                  </a:txBody>
                  <a:tcPr anchor="b"/>
                </a:tc>
                <a:tc>
                  <a:txBody>
                    <a:bodyPr/>
                    <a:lstStyle/>
                    <a:p>
                      <a:pPr fontAlgn="b"/>
                      <a:r>
                        <a:rPr lang="en-US" sz="1900" b="1" dirty="0">
                          <a:effectLst/>
                          <a:latin typeface="Times New Roman" panose="02020603050405020304" pitchFamily="18" charset="0"/>
                          <a:cs typeface="Times New Roman" panose="02020603050405020304" pitchFamily="18" charset="0"/>
                        </a:rPr>
                        <a:t>Example Tools</a:t>
                      </a:r>
                    </a:p>
                  </a:txBody>
                  <a:tcPr anchor="b"/>
                </a:tc>
                <a:extLst>
                  <a:ext uri="{0D108BD9-81ED-4DB2-BD59-A6C34878D82A}">
                    <a16:rowId xmlns:a16="http://schemas.microsoft.com/office/drawing/2014/main" val="1960603763"/>
                  </a:ext>
                </a:extLst>
              </a:tr>
              <a:tr h="370840">
                <a:tc>
                  <a:txBody>
                    <a:bodyPr/>
                    <a:lstStyle/>
                    <a:p>
                      <a:pPr fontAlgn="base"/>
                      <a:r>
                        <a:rPr lang="en-US" sz="1900" b="1">
                          <a:effectLst/>
                          <a:latin typeface="Times New Roman" panose="02020603050405020304" pitchFamily="18" charset="0"/>
                          <a:cs typeface="Times New Roman" panose="02020603050405020304" pitchFamily="18" charset="0"/>
                        </a:rPr>
                        <a:t>Web Application Firewall (WAF)</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Monitors and filters HTTP traffic, protocol layer seven defense.</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Protects against XSS, CSRF, SQL injection, and file inclusion.</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Acts as a reverse proxy, shielding the server from exposure.</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ModSecurity, Imperva WAF, Cloudflare WAF</a:t>
                      </a:r>
                    </a:p>
                  </a:txBody>
                  <a:tcPr anchor="ctr"/>
                </a:tc>
                <a:extLst>
                  <a:ext uri="{0D108BD9-81ED-4DB2-BD59-A6C34878D82A}">
                    <a16:rowId xmlns:a16="http://schemas.microsoft.com/office/drawing/2014/main" val="3797934833"/>
                  </a:ext>
                </a:extLst>
              </a:tr>
              <a:tr h="887063">
                <a:tc>
                  <a:txBody>
                    <a:bodyPr/>
                    <a:lstStyle/>
                    <a:p>
                      <a:pPr fontAlgn="base"/>
                      <a:r>
                        <a:rPr lang="en-US" sz="1900" b="1">
                          <a:effectLst/>
                          <a:latin typeface="Times New Roman" panose="02020603050405020304" pitchFamily="18" charset="0"/>
                          <a:cs typeface="Times New Roman" panose="02020603050405020304" pitchFamily="18" charset="0"/>
                        </a:rPr>
                        <a:t>Runtime Application Self-Protection (RASP)</a:t>
                      </a:r>
                    </a:p>
                  </a:txBody>
                  <a:tcPr anchor="ctr"/>
                </a:tc>
                <a:tc>
                  <a:txBody>
                    <a:bodyPr/>
                    <a:lstStyle/>
                    <a:p>
                      <a:pPr fontAlgn="base"/>
                      <a:r>
                        <a:rPr lang="en-US" sz="1900" dirty="0">
                          <a:effectLst/>
                          <a:latin typeface="Times New Roman" panose="02020603050405020304" pitchFamily="18" charset="0"/>
                          <a:cs typeface="Times New Roman" panose="02020603050405020304" pitchFamily="18" charset="0"/>
                        </a:rPr>
                        <a:t>Analyzes user behavior and application traffic at runtime, detects and prevents cyber threats.</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Provides visibility into application source code, identifies vulnerabilities, terminates exploited sessions, and issues alerts.</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Enhances active protection during application runtime.</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Contrast Security, Veracode Runtime Protection</a:t>
                      </a:r>
                    </a:p>
                  </a:txBody>
                  <a:tcPr anchor="ctr"/>
                </a:tc>
                <a:extLst>
                  <a:ext uri="{0D108BD9-81ED-4DB2-BD59-A6C34878D82A}">
                    <a16:rowId xmlns:a16="http://schemas.microsoft.com/office/drawing/2014/main" val="2091516687"/>
                  </a:ext>
                </a:extLst>
              </a:tr>
              <a:tr h="370840">
                <a:tc>
                  <a:txBody>
                    <a:bodyPr/>
                    <a:lstStyle/>
                    <a:p>
                      <a:pPr fontAlgn="base"/>
                      <a:r>
                        <a:rPr lang="en-US" sz="1900" b="1" dirty="0">
                          <a:effectLst/>
                          <a:latin typeface="Times New Roman" panose="02020603050405020304" pitchFamily="18" charset="0"/>
                          <a:cs typeface="Times New Roman" panose="02020603050405020304" pitchFamily="18" charset="0"/>
                        </a:rPr>
                        <a:t>Vulnerability Management</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Involves identifying, classifying, prioritizing, and mitigating software vulnerabilities.</a:t>
                      </a:r>
                    </a:p>
                  </a:txBody>
                  <a:tcPr anchor="ctr"/>
                </a:tc>
                <a:tc>
                  <a:txBody>
                    <a:bodyPr/>
                    <a:lstStyle/>
                    <a:p>
                      <a:pPr fontAlgn="base"/>
                      <a:r>
                        <a:rPr lang="en-US" sz="1900">
                          <a:effectLst/>
                          <a:latin typeface="Times New Roman" panose="02020603050405020304" pitchFamily="18" charset="0"/>
                          <a:cs typeface="Times New Roman" panose="02020603050405020304" pitchFamily="18" charset="0"/>
                        </a:rPr>
                        <a:t>Scans applications for known vulnerabilities, prioritizes based on severity, facilitates mitigation through patch management.</a:t>
                      </a:r>
                    </a:p>
                  </a:txBody>
                  <a:tcPr anchor="ctr"/>
                </a:tc>
                <a:tc>
                  <a:txBody>
                    <a:bodyPr/>
                    <a:lstStyle/>
                    <a:p>
                      <a:pPr fontAlgn="base"/>
                      <a:r>
                        <a:rPr lang="en-US" sz="1900" dirty="0">
                          <a:effectLst/>
                          <a:latin typeface="Times New Roman" panose="02020603050405020304" pitchFamily="18" charset="0"/>
                          <a:cs typeface="Times New Roman" panose="02020603050405020304" pitchFamily="18" charset="0"/>
                        </a:rPr>
                        <a:t>Ensures systematic handling of identified vulnerabilities.</a:t>
                      </a:r>
                    </a:p>
                  </a:txBody>
                  <a:tcPr anchor="ctr"/>
                </a:tc>
                <a:tc>
                  <a:txBody>
                    <a:bodyPr/>
                    <a:lstStyle/>
                    <a:p>
                      <a:pPr fontAlgn="base"/>
                      <a:r>
                        <a:rPr lang="en-US" sz="1900" dirty="0" err="1">
                          <a:effectLst/>
                          <a:latin typeface="Times New Roman" panose="02020603050405020304" pitchFamily="18" charset="0"/>
                          <a:cs typeface="Times New Roman" panose="02020603050405020304" pitchFamily="18" charset="0"/>
                        </a:rPr>
                        <a:t>Qualys</a:t>
                      </a:r>
                      <a:r>
                        <a:rPr lang="en-US" sz="1900" dirty="0">
                          <a:effectLst/>
                          <a:latin typeface="Times New Roman" panose="02020603050405020304" pitchFamily="18" charset="0"/>
                          <a:cs typeface="Times New Roman" panose="02020603050405020304" pitchFamily="18" charset="0"/>
                        </a:rPr>
                        <a:t>, Nessus, Tenable.io</a:t>
                      </a:r>
                    </a:p>
                  </a:txBody>
                  <a:tcPr anchor="ctr"/>
                </a:tc>
                <a:extLst>
                  <a:ext uri="{0D108BD9-81ED-4DB2-BD59-A6C34878D82A}">
                    <a16:rowId xmlns:a16="http://schemas.microsoft.com/office/drawing/2014/main" val="2838786832"/>
                  </a:ext>
                </a:extLst>
              </a:tr>
            </a:tbl>
          </a:graphicData>
        </a:graphic>
      </p:graphicFrame>
    </p:spTree>
    <p:extLst>
      <p:ext uri="{BB962C8B-B14F-4D97-AF65-F5344CB8AC3E}">
        <p14:creationId xmlns:p14="http://schemas.microsoft.com/office/powerpoint/2010/main" val="3964171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08824554"/>
              </p:ext>
            </p:extLst>
          </p:nvPr>
        </p:nvGraphicFramePr>
        <p:xfrm>
          <a:off x="183030" y="570598"/>
          <a:ext cx="11869270" cy="5940824"/>
        </p:xfrm>
        <a:graphic>
          <a:graphicData uri="http://schemas.openxmlformats.org/drawingml/2006/table">
            <a:tbl>
              <a:tblPr firstRow="1" bandRow="1">
                <a:tableStyleId>{5C22544A-7EE6-4342-B048-85BDC9FD1C3A}</a:tableStyleId>
              </a:tblPr>
              <a:tblGrid>
                <a:gridCol w="2373854">
                  <a:extLst>
                    <a:ext uri="{9D8B030D-6E8A-4147-A177-3AD203B41FA5}">
                      <a16:colId xmlns:a16="http://schemas.microsoft.com/office/drawing/2014/main" val="2418829851"/>
                    </a:ext>
                  </a:extLst>
                </a:gridCol>
                <a:gridCol w="2373854">
                  <a:extLst>
                    <a:ext uri="{9D8B030D-6E8A-4147-A177-3AD203B41FA5}">
                      <a16:colId xmlns:a16="http://schemas.microsoft.com/office/drawing/2014/main" val="3144797578"/>
                    </a:ext>
                  </a:extLst>
                </a:gridCol>
                <a:gridCol w="2955962">
                  <a:extLst>
                    <a:ext uri="{9D8B030D-6E8A-4147-A177-3AD203B41FA5}">
                      <a16:colId xmlns:a16="http://schemas.microsoft.com/office/drawing/2014/main" val="1879612525"/>
                    </a:ext>
                  </a:extLst>
                </a:gridCol>
                <a:gridCol w="1791746">
                  <a:extLst>
                    <a:ext uri="{9D8B030D-6E8A-4147-A177-3AD203B41FA5}">
                      <a16:colId xmlns:a16="http://schemas.microsoft.com/office/drawing/2014/main" val="2671125305"/>
                    </a:ext>
                  </a:extLst>
                </a:gridCol>
                <a:gridCol w="2373854">
                  <a:extLst>
                    <a:ext uri="{9D8B030D-6E8A-4147-A177-3AD203B41FA5}">
                      <a16:colId xmlns:a16="http://schemas.microsoft.com/office/drawing/2014/main" val="4061035800"/>
                    </a:ext>
                  </a:extLst>
                </a:gridCol>
              </a:tblGrid>
              <a:tr h="536215">
                <a:tc>
                  <a:txBody>
                    <a:bodyPr/>
                    <a:lstStyle/>
                    <a:p>
                      <a:pPr fontAlgn="b"/>
                      <a:r>
                        <a:rPr lang="en-US" sz="1800" b="1" dirty="0">
                          <a:effectLst/>
                          <a:latin typeface="Times New Roman" panose="02020603050405020304" pitchFamily="18" charset="0"/>
                          <a:cs typeface="Times New Roman" panose="02020603050405020304" pitchFamily="18" charset="0"/>
                        </a:rPr>
                        <a:t>Security Tool / Solution</a:t>
                      </a:r>
                    </a:p>
                  </a:txBody>
                  <a:tcPr anchor="b"/>
                </a:tc>
                <a:tc>
                  <a:txBody>
                    <a:bodyPr/>
                    <a:lstStyle/>
                    <a:p>
                      <a:pPr fontAlgn="b"/>
                      <a:r>
                        <a:rPr lang="en-US" sz="1800" b="1" dirty="0">
                          <a:effectLst/>
                          <a:latin typeface="Times New Roman" panose="02020603050405020304" pitchFamily="18" charset="0"/>
                          <a:cs typeface="Times New Roman" panose="02020603050405020304" pitchFamily="18" charset="0"/>
                        </a:rPr>
                        <a:t>Description</a:t>
                      </a:r>
                    </a:p>
                  </a:txBody>
                  <a:tcPr anchor="b"/>
                </a:tc>
                <a:tc>
                  <a:txBody>
                    <a:bodyPr/>
                    <a:lstStyle/>
                    <a:p>
                      <a:pPr fontAlgn="b"/>
                      <a:r>
                        <a:rPr lang="en-US" sz="1800" b="1" dirty="0">
                          <a:effectLst/>
                          <a:latin typeface="Times New Roman" panose="02020603050405020304" pitchFamily="18" charset="0"/>
                          <a:cs typeface="Times New Roman" panose="02020603050405020304" pitchFamily="18" charset="0"/>
                        </a:rPr>
                        <a:t>Functionality / Capabilities</a:t>
                      </a:r>
                    </a:p>
                  </a:txBody>
                  <a:tcPr anchor="b"/>
                </a:tc>
                <a:tc>
                  <a:txBody>
                    <a:bodyPr/>
                    <a:lstStyle/>
                    <a:p>
                      <a:pPr fontAlgn="b"/>
                      <a:r>
                        <a:rPr lang="en-US" sz="1800" b="1" dirty="0">
                          <a:effectLst/>
                          <a:latin typeface="Times New Roman" panose="02020603050405020304" pitchFamily="18" charset="0"/>
                          <a:cs typeface="Times New Roman" panose="02020603050405020304" pitchFamily="18" charset="0"/>
                        </a:rPr>
                        <a:t>Role / Purpose</a:t>
                      </a:r>
                    </a:p>
                  </a:txBody>
                  <a:tcPr anchor="b"/>
                </a:tc>
                <a:tc>
                  <a:txBody>
                    <a:bodyPr/>
                    <a:lstStyle/>
                    <a:p>
                      <a:pPr fontAlgn="b"/>
                      <a:r>
                        <a:rPr lang="en-US" sz="1800" b="1" dirty="0">
                          <a:effectLst/>
                          <a:latin typeface="Times New Roman" panose="02020603050405020304" pitchFamily="18" charset="0"/>
                          <a:cs typeface="Times New Roman" panose="02020603050405020304" pitchFamily="18" charset="0"/>
                        </a:rPr>
                        <a:t>Example Tools</a:t>
                      </a:r>
                    </a:p>
                  </a:txBody>
                  <a:tcPr anchor="b"/>
                </a:tc>
                <a:extLst>
                  <a:ext uri="{0D108BD9-81ED-4DB2-BD59-A6C34878D82A}">
                    <a16:rowId xmlns:a16="http://schemas.microsoft.com/office/drawing/2014/main" val="1254771542"/>
                  </a:ext>
                </a:extLst>
              </a:tr>
              <a:tr h="1272143">
                <a:tc>
                  <a:txBody>
                    <a:bodyPr/>
                    <a:lstStyle/>
                    <a:p>
                      <a:pPr fontAlgn="base"/>
                      <a:r>
                        <a:rPr lang="en-US" sz="1800" b="1" dirty="0">
                          <a:effectLst/>
                          <a:latin typeface="Times New Roman" panose="02020603050405020304" pitchFamily="18" charset="0"/>
                          <a:cs typeface="Times New Roman" panose="02020603050405020304" pitchFamily="18" charset="0"/>
                        </a:rPr>
                        <a:t>Static Application Security Testing (SAST)</a:t>
                      </a:r>
                    </a:p>
                  </a:txBody>
                  <a:tcPr anchor="ctr"/>
                </a:tc>
                <a:tc>
                  <a:txBody>
                    <a:bodyPr/>
                    <a:lstStyle/>
                    <a:p>
                      <a:pPr fontAlgn="base"/>
                      <a:r>
                        <a:rPr lang="en-US" sz="1800" dirty="0">
                          <a:effectLst/>
                          <a:latin typeface="Times New Roman" panose="02020603050405020304" pitchFamily="18" charset="0"/>
                          <a:cs typeface="Times New Roman" panose="02020603050405020304" pitchFamily="18" charset="0"/>
                        </a:rPr>
                        <a:t>Inspects inner workings of applications by analyzing static source code.</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Identifies security weaknesses, including syntax errors, input validation issues, and insecure references.</a:t>
                      </a:r>
                    </a:p>
                  </a:txBody>
                  <a:tcPr anchor="ctr"/>
                </a:tc>
                <a:tc>
                  <a:txBody>
                    <a:bodyPr/>
                    <a:lstStyle/>
                    <a:p>
                      <a:pPr fontAlgn="base"/>
                      <a:r>
                        <a:rPr lang="en-US" sz="1800" dirty="0">
                          <a:effectLst/>
                          <a:latin typeface="Times New Roman" panose="02020603050405020304" pitchFamily="18" charset="0"/>
                          <a:cs typeface="Times New Roman" panose="02020603050405020304" pitchFamily="18" charset="0"/>
                        </a:rPr>
                        <a:t>Enhances security by identifying issues in the source code.</a:t>
                      </a:r>
                    </a:p>
                  </a:txBody>
                  <a:tcPr anchor="ctr"/>
                </a:tc>
                <a:tc>
                  <a:txBody>
                    <a:bodyPr/>
                    <a:lstStyle/>
                    <a:p>
                      <a:pPr fontAlgn="base"/>
                      <a:r>
                        <a:rPr lang="en-US" sz="1800" dirty="0" err="1">
                          <a:effectLst/>
                          <a:latin typeface="Times New Roman" panose="02020603050405020304" pitchFamily="18" charset="0"/>
                          <a:cs typeface="Times New Roman" panose="02020603050405020304" pitchFamily="18" charset="0"/>
                        </a:rPr>
                        <a:t>Checkmarx</a:t>
                      </a:r>
                      <a:r>
                        <a:rPr lang="en-US" sz="1800" dirty="0">
                          <a:effectLst/>
                          <a:latin typeface="Times New Roman" panose="02020603050405020304" pitchFamily="18" charset="0"/>
                          <a:cs typeface="Times New Roman" panose="02020603050405020304" pitchFamily="18" charset="0"/>
                        </a:rPr>
                        <a:t>, Fortify, </a:t>
                      </a:r>
                      <a:r>
                        <a:rPr lang="en-US" sz="1800" dirty="0" err="1">
                          <a:effectLst/>
                          <a:latin typeface="Times New Roman" panose="02020603050405020304" pitchFamily="18" charset="0"/>
                          <a:cs typeface="Times New Roman" panose="02020603050405020304" pitchFamily="18" charset="0"/>
                        </a:rPr>
                        <a:t>Veracode</a:t>
                      </a:r>
                      <a:r>
                        <a:rPr lang="en-US" sz="1800" dirty="0">
                          <a:effectLst/>
                          <a:latin typeface="Times New Roman" panose="02020603050405020304" pitchFamily="18" charset="0"/>
                          <a:cs typeface="Times New Roman" panose="02020603050405020304" pitchFamily="18" charset="0"/>
                        </a:rPr>
                        <a:t> SAST</a:t>
                      </a:r>
                    </a:p>
                  </a:txBody>
                  <a:tcPr anchor="ctr"/>
                </a:tc>
                <a:extLst>
                  <a:ext uri="{0D108BD9-81ED-4DB2-BD59-A6C34878D82A}">
                    <a16:rowId xmlns:a16="http://schemas.microsoft.com/office/drawing/2014/main" val="2939503998"/>
                  </a:ext>
                </a:extLst>
              </a:tr>
              <a:tr h="1079103">
                <a:tc>
                  <a:txBody>
                    <a:bodyPr/>
                    <a:lstStyle/>
                    <a:p>
                      <a:pPr fontAlgn="base"/>
                      <a:r>
                        <a:rPr lang="en-US" sz="1800" b="1">
                          <a:effectLst/>
                          <a:latin typeface="Times New Roman" panose="02020603050405020304" pitchFamily="18" charset="0"/>
                          <a:cs typeface="Times New Roman" panose="02020603050405020304" pitchFamily="18" charset="0"/>
                        </a:rPr>
                        <a:t>Dynamic Application Security Testing (DAST)</a:t>
                      </a:r>
                    </a:p>
                  </a:txBody>
                  <a:tcPr anchor="ctr"/>
                </a:tc>
                <a:tc>
                  <a:txBody>
                    <a:bodyPr/>
                    <a:lstStyle/>
                    <a:p>
                      <a:pPr fontAlgn="base"/>
                      <a:r>
                        <a:rPr lang="en-US" sz="1800" dirty="0">
                          <a:effectLst/>
                          <a:latin typeface="Times New Roman" panose="02020603050405020304" pitchFamily="18" charset="0"/>
                          <a:cs typeface="Times New Roman" panose="02020603050405020304" pitchFamily="18" charset="0"/>
                        </a:rPr>
                        <a:t>Executes code at runtime, detects security vulnerabilities, simulates malicious test cases.</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Identifies issues such as query strings, script usage, memory leakage, authentication, and data injection.</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Provides insights into runtime vulnerabilities and responses.</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OWASP ZAP, Burp Suite, Acunetix</a:t>
                      </a:r>
                    </a:p>
                  </a:txBody>
                  <a:tcPr anchor="ctr"/>
                </a:tc>
                <a:extLst>
                  <a:ext uri="{0D108BD9-81ED-4DB2-BD59-A6C34878D82A}">
                    <a16:rowId xmlns:a16="http://schemas.microsoft.com/office/drawing/2014/main" val="2950587764"/>
                  </a:ext>
                </a:extLst>
              </a:tr>
              <a:tr h="2374664">
                <a:tc>
                  <a:txBody>
                    <a:bodyPr/>
                    <a:lstStyle/>
                    <a:p>
                      <a:pPr fontAlgn="base"/>
                      <a:r>
                        <a:rPr lang="en-US" sz="1800" b="1" dirty="0">
                          <a:effectLst/>
                          <a:latin typeface="Times New Roman" panose="02020603050405020304" pitchFamily="18" charset="0"/>
                          <a:cs typeface="Times New Roman" panose="02020603050405020304" pitchFamily="18" charset="0"/>
                        </a:rPr>
                        <a:t>Interactive Application Security Testing (IAST)</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Utilizes both SAST and DAST techniques, runs dynamically during runtime.</a:t>
                      </a:r>
                    </a:p>
                  </a:txBody>
                  <a:tcPr anchor="ctr"/>
                </a:tc>
                <a:tc>
                  <a:txBody>
                    <a:bodyPr/>
                    <a:lstStyle/>
                    <a:p>
                      <a:pPr fontAlgn="base"/>
                      <a:r>
                        <a:rPr lang="en-US" sz="1800" dirty="0">
                          <a:effectLst/>
                          <a:latin typeface="Times New Roman" panose="02020603050405020304" pitchFamily="18" charset="0"/>
                          <a:cs typeface="Times New Roman" panose="02020603050405020304" pitchFamily="18" charset="0"/>
                        </a:rPr>
                        <a:t>Provides information on the root cause of vulnerabilities, identifies affected code lines, and analyzes data flow, configuration, and third-party libraries.</a:t>
                      </a:r>
                    </a:p>
                  </a:txBody>
                  <a:tcPr anchor="ctr"/>
                </a:tc>
                <a:tc>
                  <a:txBody>
                    <a:bodyPr/>
                    <a:lstStyle/>
                    <a:p>
                      <a:pPr fontAlgn="base"/>
                      <a:r>
                        <a:rPr lang="en-US" sz="1800">
                          <a:effectLst/>
                          <a:latin typeface="Times New Roman" panose="02020603050405020304" pitchFamily="18" charset="0"/>
                          <a:cs typeface="Times New Roman" panose="02020603050405020304" pitchFamily="18" charset="0"/>
                        </a:rPr>
                        <a:t>Offers a comprehensive approach to detecting security issues.</a:t>
                      </a:r>
                    </a:p>
                  </a:txBody>
                  <a:tcPr anchor="ctr"/>
                </a:tc>
                <a:tc>
                  <a:txBody>
                    <a:bodyPr/>
                    <a:lstStyle/>
                    <a:p>
                      <a:pPr fontAlgn="base"/>
                      <a:r>
                        <a:rPr lang="en-US" sz="1800" dirty="0">
                          <a:effectLst/>
                          <a:latin typeface="Times New Roman" panose="02020603050405020304" pitchFamily="18" charset="0"/>
                          <a:cs typeface="Times New Roman" panose="02020603050405020304" pitchFamily="18" charset="0"/>
                        </a:rPr>
                        <a:t>Synopsys Seeker, Contrast Assess, HCL </a:t>
                      </a:r>
                      <a:r>
                        <a:rPr lang="en-US" sz="1800" dirty="0" err="1">
                          <a:effectLst/>
                          <a:latin typeface="Times New Roman" panose="02020603050405020304" pitchFamily="18" charset="0"/>
                          <a:cs typeface="Times New Roman" panose="02020603050405020304" pitchFamily="18" charset="0"/>
                        </a:rPr>
                        <a:t>AppScan</a:t>
                      </a:r>
                      <a:endParaRPr lang="en-US" sz="18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75270227"/>
                  </a:ext>
                </a:extLst>
              </a:tr>
            </a:tbl>
          </a:graphicData>
        </a:graphic>
      </p:graphicFrame>
      <p:sp>
        <p:nvSpPr>
          <p:cNvPr id="3" name="TextBox 2">
            <a:extLst>
              <a:ext uri="{FF2B5EF4-FFF2-40B4-BE49-F238E27FC236}">
                <a16:creationId xmlns:a16="http://schemas.microsoft.com/office/drawing/2014/main" id="{B2EC635B-D8A3-4A72-8304-20FFBA5D21A3}"/>
              </a:ext>
            </a:extLst>
          </p:cNvPr>
          <p:cNvSpPr txBox="1"/>
          <p:nvPr/>
        </p:nvSpPr>
        <p:spPr>
          <a:xfrm>
            <a:off x="0" y="-14177"/>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Application Security Tools and Solutions</a:t>
            </a:r>
          </a:p>
        </p:txBody>
      </p:sp>
    </p:spTree>
    <p:extLst>
      <p:ext uri="{BB962C8B-B14F-4D97-AF65-F5344CB8AC3E}">
        <p14:creationId xmlns:p14="http://schemas.microsoft.com/office/powerpoint/2010/main" val="2440846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85810922"/>
              </p:ext>
            </p:extLst>
          </p:nvPr>
        </p:nvGraphicFramePr>
        <p:xfrm>
          <a:off x="218890" y="515564"/>
          <a:ext cx="11707905" cy="5638800"/>
        </p:xfrm>
        <a:graphic>
          <a:graphicData uri="http://schemas.openxmlformats.org/drawingml/2006/table">
            <a:tbl>
              <a:tblPr firstRow="1" bandRow="1">
                <a:tableStyleId>{5C22544A-7EE6-4342-B048-85BDC9FD1C3A}</a:tableStyleId>
              </a:tblPr>
              <a:tblGrid>
                <a:gridCol w="1749610">
                  <a:extLst>
                    <a:ext uri="{9D8B030D-6E8A-4147-A177-3AD203B41FA5}">
                      <a16:colId xmlns:a16="http://schemas.microsoft.com/office/drawing/2014/main" val="934844738"/>
                    </a:ext>
                  </a:extLst>
                </a:gridCol>
                <a:gridCol w="2971800">
                  <a:extLst>
                    <a:ext uri="{9D8B030D-6E8A-4147-A177-3AD203B41FA5}">
                      <a16:colId xmlns:a16="http://schemas.microsoft.com/office/drawing/2014/main" val="587762731"/>
                    </a:ext>
                  </a:extLst>
                </a:gridCol>
                <a:gridCol w="3124200">
                  <a:extLst>
                    <a:ext uri="{9D8B030D-6E8A-4147-A177-3AD203B41FA5}">
                      <a16:colId xmlns:a16="http://schemas.microsoft.com/office/drawing/2014/main" val="3867717043"/>
                    </a:ext>
                  </a:extLst>
                </a:gridCol>
                <a:gridCol w="2006600">
                  <a:extLst>
                    <a:ext uri="{9D8B030D-6E8A-4147-A177-3AD203B41FA5}">
                      <a16:colId xmlns:a16="http://schemas.microsoft.com/office/drawing/2014/main" val="3443109673"/>
                    </a:ext>
                  </a:extLst>
                </a:gridCol>
                <a:gridCol w="1855695">
                  <a:extLst>
                    <a:ext uri="{9D8B030D-6E8A-4147-A177-3AD203B41FA5}">
                      <a16:colId xmlns:a16="http://schemas.microsoft.com/office/drawing/2014/main" val="1136060124"/>
                    </a:ext>
                  </a:extLst>
                </a:gridCol>
              </a:tblGrid>
              <a:tr h="502946">
                <a:tc>
                  <a:txBody>
                    <a:bodyPr/>
                    <a:lstStyle/>
                    <a:p>
                      <a:pPr fontAlgn="b"/>
                      <a:r>
                        <a:rPr lang="en-US" sz="1700" b="1" dirty="0">
                          <a:effectLst/>
                          <a:latin typeface="Times New Roman" panose="02020603050405020304" pitchFamily="18" charset="0"/>
                          <a:cs typeface="Times New Roman" panose="02020603050405020304" pitchFamily="18" charset="0"/>
                        </a:rPr>
                        <a:t>Security Tool / Solution</a:t>
                      </a:r>
                    </a:p>
                  </a:txBody>
                  <a:tcPr anchor="b"/>
                </a:tc>
                <a:tc>
                  <a:txBody>
                    <a:bodyPr/>
                    <a:lstStyle/>
                    <a:p>
                      <a:pPr fontAlgn="b"/>
                      <a:r>
                        <a:rPr lang="en-US" sz="1700" b="1" dirty="0">
                          <a:effectLst/>
                          <a:latin typeface="Times New Roman" panose="02020603050405020304" pitchFamily="18" charset="0"/>
                          <a:cs typeface="Times New Roman" panose="02020603050405020304" pitchFamily="18" charset="0"/>
                        </a:rPr>
                        <a:t>Description</a:t>
                      </a:r>
                    </a:p>
                  </a:txBody>
                  <a:tcPr anchor="b"/>
                </a:tc>
                <a:tc>
                  <a:txBody>
                    <a:bodyPr/>
                    <a:lstStyle/>
                    <a:p>
                      <a:pPr fontAlgn="b"/>
                      <a:r>
                        <a:rPr lang="en-US" sz="1700" b="1" dirty="0">
                          <a:effectLst/>
                          <a:latin typeface="Times New Roman" panose="02020603050405020304" pitchFamily="18" charset="0"/>
                          <a:cs typeface="Times New Roman" panose="02020603050405020304" pitchFamily="18" charset="0"/>
                        </a:rPr>
                        <a:t>Functionality / Capabilities</a:t>
                      </a:r>
                    </a:p>
                  </a:txBody>
                  <a:tcPr anchor="b"/>
                </a:tc>
                <a:tc>
                  <a:txBody>
                    <a:bodyPr/>
                    <a:lstStyle/>
                    <a:p>
                      <a:pPr fontAlgn="b"/>
                      <a:r>
                        <a:rPr lang="en-US" sz="1700" b="1" dirty="0">
                          <a:effectLst/>
                          <a:latin typeface="Times New Roman" panose="02020603050405020304" pitchFamily="18" charset="0"/>
                          <a:cs typeface="Times New Roman" panose="02020603050405020304" pitchFamily="18" charset="0"/>
                        </a:rPr>
                        <a:t>Role / Purpose</a:t>
                      </a:r>
                    </a:p>
                  </a:txBody>
                  <a:tcPr anchor="b"/>
                </a:tc>
                <a:tc>
                  <a:txBody>
                    <a:bodyPr/>
                    <a:lstStyle/>
                    <a:p>
                      <a:pPr fontAlgn="b"/>
                      <a:r>
                        <a:rPr lang="en-US" sz="1700" b="1" dirty="0">
                          <a:effectLst/>
                          <a:latin typeface="Times New Roman" panose="02020603050405020304" pitchFamily="18" charset="0"/>
                          <a:cs typeface="Times New Roman" panose="02020603050405020304" pitchFamily="18" charset="0"/>
                        </a:rPr>
                        <a:t>Example Tools</a:t>
                      </a:r>
                    </a:p>
                  </a:txBody>
                  <a:tcPr anchor="b"/>
                </a:tc>
                <a:extLst>
                  <a:ext uri="{0D108BD9-81ED-4DB2-BD59-A6C34878D82A}">
                    <a16:rowId xmlns:a16="http://schemas.microsoft.com/office/drawing/2014/main" val="51095535"/>
                  </a:ext>
                </a:extLst>
              </a:tr>
              <a:tr h="1050688">
                <a:tc>
                  <a:txBody>
                    <a:bodyPr/>
                    <a:lstStyle/>
                    <a:p>
                      <a:pPr fontAlgn="base"/>
                      <a:r>
                        <a:rPr lang="en-US" sz="1700" b="1" dirty="0">
                          <a:effectLst/>
                          <a:latin typeface="Times New Roman" panose="02020603050405020304" pitchFamily="18" charset="0"/>
                          <a:cs typeface="Times New Roman" panose="02020603050405020304" pitchFamily="18" charset="0"/>
                        </a:rPr>
                        <a:t>Mobile Application Security Testing (MAST)</a:t>
                      </a:r>
                    </a:p>
                  </a:txBody>
                  <a:tcPr anchor="ctr"/>
                </a:tc>
                <a:tc>
                  <a:txBody>
                    <a:bodyPr/>
                    <a:lstStyle/>
                    <a:p>
                      <a:pPr fontAlgn="base"/>
                      <a:r>
                        <a:rPr lang="en-US" sz="1700" dirty="0">
                          <a:effectLst/>
                          <a:latin typeface="Times New Roman" panose="02020603050405020304" pitchFamily="18" charset="0"/>
                          <a:cs typeface="Times New Roman" panose="02020603050405020304" pitchFamily="18" charset="0"/>
                        </a:rPr>
                        <a:t>Employs various techniques to test mobile application security through static and dynamic analysis.</a:t>
                      </a:r>
                    </a:p>
                  </a:txBody>
                  <a:tcPr anchor="ctr"/>
                </a:tc>
                <a:tc>
                  <a:txBody>
                    <a:bodyPr/>
                    <a:lstStyle/>
                    <a:p>
                      <a:pPr fontAlgn="base"/>
                      <a:r>
                        <a:rPr lang="en-US" sz="1700">
                          <a:effectLst/>
                          <a:latin typeface="Times New Roman" panose="02020603050405020304" pitchFamily="18" charset="0"/>
                          <a:cs typeface="Times New Roman" panose="02020603050405020304" pitchFamily="18" charset="0"/>
                        </a:rPr>
                        <a:t>Addresses mobile-specific issues like jailbreaking, data leakage, and vulnerabilities unique to mobile devices.</a:t>
                      </a:r>
                    </a:p>
                  </a:txBody>
                  <a:tcPr anchor="ctr"/>
                </a:tc>
                <a:tc>
                  <a:txBody>
                    <a:bodyPr/>
                    <a:lstStyle/>
                    <a:p>
                      <a:pPr fontAlgn="base"/>
                      <a:r>
                        <a:rPr lang="en-US" sz="1700">
                          <a:effectLst/>
                          <a:latin typeface="Times New Roman" panose="02020603050405020304" pitchFamily="18" charset="0"/>
                          <a:cs typeface="Times New Roman" panose="02020603050405020304" pitchFamily="18" charset="0"/>
                        </a:rPr>
                        <a:t>Ensures the security of mobile applications against various threats.</a:t>
                      </a:r>
                    </a:p>
                  </a:txBody>
                  <a:tcPr anchor="ctr"/>
                </a:tc>
                <a:tc>
                  <a:txBody>
                    <a:bodyPr/>
                    <a:lstStyle/>
                    <a:p>
                      <a:pPr fontAlgn="base"/>
                      <a:r>
                        <a:rPr lang="en-US" sz="1700">
                          <a:effectLst/>
                          <a:latin typeface="Times New Roman" panose="02020603050405020304" pitchFamily="18" charset="0"/>
                          <a:cs typeface="Times New Roman" panose="02020603050405020304" pitchFamily="18" charset="0"/>
                        </a:rPr>
                        <a:t>NowSecure, Appknox, Checkmarx Mobile AppSec</a:t>
                      </a:r>
                    </a:p>
                  </a:txBody>
                  <a:tcPr anchor="ctr"/>
                </a:tc>
                <a:extLst>
                  <a:ext uri="{0D108BD9-81ED-4DB2-BD59-A6C34878D82A}">
                    <a16:rowId xmlns:a16="http://schemas.microsoft.com/office/drawing/2014/main" val="2535612564"/>
                  </a:ext>
                </a:extLst>
              </a:tr>
              <a:tr h="1200548">
                <a:tc>
                  <a:txBody>
                    <a:bodyPr/>
                    <a:lstStyle/>
                    <a:p>
                      <a:pPr fontAlgn="base"/>
                      <a:r>
                        <a:rPr lang="en-US" sz="1700" b="1">
                          <a:effectLst/>
                          <a:latin typeface="Times New Roman" panose="02020603050405020304" pitchFamily="18" charset="0"/>
                          <a:cs typeface="Times New Roman" panose="02020603050405020304" pitchFamily="18" charset="0"/>
                        </a:rPr>
                        <a:t>Cloud Native Application Protection Platform (CNAPP)</a:t>
                      </a:r>
                    </a:p>
                  </a:txBody>
                  <a:tcPr anchor="ctr"/>
                </a:tc>
                <a:tc>
                  <a:txBody>
                    <a:bodyPr/>
                    <a:lstStyle/>
                    <a:p>
                      <a:pPr fontAlgn="base"/>
                      <a:r>
                        <a:rPr lang="en-US" sz="1700" dirty="0">
                          <a:effectLst/>
                          <a:latin typeface="Times New Roman" panose="02020603050405020304" pitchFamily="18" charset="0"/>
                          <a:cs typeface="Times New Roman" panose="02020603050405020304" pitchFamily="18" charset="0"/>
                        </a:rPr>
                        <a:t>Centralized control panel for protecting cloud native applications, unifies CWPP, CSPM, and other capabilities.</a:t>
                      </a:r>
                    </a:p>
                  </a:txBody>
                  <a:tcPr anchor="ctr"/>
                </a:tc>
                <a:tc>
                  <a:txBody>
                    <a:bodyPr/>
                    <a:lstStyle/>
                    <a:p>
                      <a:pPr fontAlgn="base"/>
                      <a:r>
                        <a:rPr lang="en-US" sz="1700" dirty="0">
                          <a:effectLst/>
                          <a:latin typeface="Times New Roman" panose="02020603050405020304" pitchFamily="18" charset="0"/>
                          <a:cs typeface="Times New Roman" panose="02020603050405020304" pitchFamily="18" charset="0"/>
                        </a:rPr>
                        <a:t>Incorporates identity entitlement management, API discovery and protection, and automation for container orchestration platforms like Kubernetes.</a:t>
                      </a:r>
                    </a:p>
                  </a:txBody>
                  <a:tcPr anchor="ctr"/>
                </a:tc>
                <a:tc>
                  <a:txBody>
                    <a:bodyPr/>
                    <a:lstStyle/>
                    <a:p>
                      <a:pPr fontAlgn="base"/>
                      <a:r>
                        <a:rPr lang="en-US" sz="1700" dirty="0">
                          <a:effectLst/>
                          <a:latin typeface="Times New Roman" panose="02020603050405020304" pitchFamily="18" charset="0"/>
                          <a:cs typeface="Times New Roman" panose="02020603050405020304" pitchFamily="18" charset="0"/>
                        </a:rPr>
                        <a:t>Provides comprehensive security for cloud-native applications.</a:t>
                      </a:r>
                    </a:p>
                  </a:txBody>
                  <a:tcPr anchor="ctr"/>
                </a:tc>
                <a:tc>
                  <a:txBody>
                    <a:bodyPr/>
                    <a:lstStyle/>
                    <a:p>
                      <a:pPr fontAlgn="base"/>
                      <a:r>
                        <a:rPr lang="en-US" sz="1700" dirty="0">
                          <a:effectLst/>
                          <a:latin typeface="Times New Roman" panose="02020603050405020304" pitchFamily="18" charset="0"/>
                          <a:cs typeface="Times New Roman" panose="02020603050405020304" pitchFamily="18" charset="0"/>
                        </a:rPr>
                        <a:t>Palo Alto </a:t>
                      </a:r>
                      <a:r>
                        <a:rPr lang="en-US" sz="1700" dirty="0" err="1">
                          <a:effectLst/>
                          <a:latin typeface="Times New Roman" panose="02020603050405020304" pitchFamily="18" charset="0"/>
                          <a:cs typeface="Times New Roman" panose="02020603050405020304" pitchFamily="18" charset="0"/>
                        </a:rPr>
                        <a:t>Prisma</a:t>
                      </a:r>
                      <a:r>
                        <a:rPr lang="en-US" sz="1700" dirty="0">
                          <a:effectLst/>
                          <a:latin typeface="Times New Roman" panose="02020603050405020304" pitchFamily="18" charset="0"/>
                          <a:cs typeface="Times New Roman" panose="02020603050405020304" pitchFamily="18" charset="0"/>
                        </a:rPr>
                        <a:t> Cloud, Aqua Security, </a:t>
                      </a:r>
                      <a:r>
                        <a:rPr lang="en-US" sz="1700" dirty="0" err="1">
                          <a:effectLst/>
                          <a:latin typeface="Times New Roman" panose="02020603050405020304" pitchFamily="18" charset="0"/>
                          <a:cs typeface="Times New Roman" panose="02020603050405020304" pitchFamily="18" charset="0"/>
                        </a:rPr>
                        <a:t>Sysdig</a:t>
                      </a:r>
                      <a:r>
                        <a:rPr lang="en-US" sz="1700" dirty="0">
                          <a:effectLst/>
                          <a:latin typeface="Times New Roman" panose="02020603050405020304" pitchFamily="18" charset="0"/>
                          <a:cs typeface="Times New Roman" panose="02020603050405020304" pitchFamily="18" charset="0"/>
                        </a:rPr>
                        <a:t> Secure</a:t>
                      </a:r>
                    </a:p>
                  </a:txBody>
                  <a:tcPr anchor="ctr"/>
                </a:tc>
                <a:extLst>
                  <a:ext uri="{0D108BD9-81ED-4DB2-BD59-A6C34878D82A}">
                    <a16:rowId xmlns:a16="http://schemas.microsoft.com/office/drawing/2014/main" val="1432742721"/>
                  </a:ext>
                </a:extLst>
              </a:tr>
              <a:tr h="288688">
                <a:tc>
                  <a:txBody>
                    <a:bodyPr/>
                    <a:lstStyle/>
                    <a:p>
                      <a:pPr fontAlgn="base"/>
                      <a:r>
                        <a:rPr lang="en-US" sz="1700" b="1" dirty="0">
                          <a:effectLst/>
                          <a:latin typeface="Times New Roman" panose="02020603050405020304" pitchFamily="18" charset="0"/>
                          <a:cs typeface="Times New Roman" panose="02020603050405020304" pitchFamily="18" charset="0"/>
                        </a:rPr>
                        <a:t>Software Composition Analysis (SCA)</a:t>
                      </a:r>
                    </a:p>
                  </a:txBody>
                  <a:tcPr anchor="ctr"/>
                </a:tc>
                <a:tc>
                  <a:txBody>
                    <a:bodyPr/>
                    <a:lstStyle/>
                    <a:p>
                      <a:pPr fontAlgn="base"/>
                      <a:r>
                        <a:rPr lang="en-US" sz="1700" dirty="0">
                          <a:effectLst/>
                          <a:latin typeface="Times New Roman" panose="02020603050405020304" pitchFamily="18" charset="0"/>
                          <a:cs typeface="Times New Roman" panose="02020603050405020304" pitchFamily="18" charset="0"/>
                        </a:rPr>
                        <a:t>Creates an inventory of third-party components, identifies security vulnerabilities.</a:t>
                      </a:r>
                    </a:p>
                  </a:txBody>
                  <a:tcPr anchor="ctr"/>
                </a:tc>
                <a:tc>
                  <a:txBody>
                    <a:bodyPr/>
                    <a:lstStyle/>
                    <a:p>
                      <a:pPr fontAlgn="base"/>
                      <a:r>
                        <a:rPr lang="en-US" sz="1700" dirty="0">
                          <a:effectLst/>
                          <a:latin typeface="Times New Roman" panose="02020603050405020304" pitchFamily="18" charset="0"/>
                          <a:cs typeface="Times New Roman" panose="02020603050405020304" pitchFamily="18" charset="0"/>
                        </a:rPr>
                        <a:t>Helps organizations find and address security issues in third-party components.</a:t>
                      </a:r>
                    </a:p>
                  </a:txBody>
                  <a:tcPr anchor="ctr"/>
                </a:tc>
                <a:tc>
                  <a:txBody>
                    <a:bodyPr/>
                    <a:lstStyle/>
                    <a:p>
                      <a:pPr fontAlgn="base"/>
                      <a:r>
                        <a:rPr lang="en-US" sz="1700" dirty="0">
                          <a:effectLst/>
                          <a:latin typeface="Times New Roman" panose="02020603050405020304" pitchFamily="18" charset="0"/>
                          <a:cs typeface="Times New Roman" panose="02020603050405020304" pitchFamily="18" charset="0"/>
                        </a:rPr>
                        <a:t>Strengthens security by assessing third-party software dependencies.</a:t>
                      </a:r>
                    </a:p>
                  </a:txBody>
                  <a:tcPr anchor="ctr"/>
                </a:tc>
                <a:tc>
                  <a:txBody>
                    <a:bodyPr/>
                    <a:lstStyle/>
                    <a:p>
                      <a:pPr fontAlgn="base"/>
                      <a:r>
                        <a:rPr lang="en-US" sz="1700" dirty="0">
                          <a:effectLst/>
                          <a:latin typeface="Times New Roman" panose="02020603050405020304" pitchFamily="18" charset="0"/>
                          <a:cs typeface="Times New Roman" panose="02020603050405020304" pitchFamily="18" charset="0"/>
                        </a:rPr>
                        <a:t>Black Duck, </a:t>
                      </a:r>
                      <a:r>
                        <a:rPr lang="en-US" sz="1700" dirty="0" err="1">
                          <a:effectLst/>
                          <a:latin typeface="Times New Roman" panose="02020603050405020304" pitchFamily="18" charset="0"/>
                          <a:cs typeface="Times New Roman" panose="02020603050405020304" pitchFamily="18" charset="0"/>
                        </a:rPr>
                        <a:t>Snyk</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WhiteSource</a:t>
                      </a:r>
                      <a:r>
                        <a:rPr lang="en-US" sz="1700" dirty="0">
                          <a:effectLst/>
                          <a:latin typeface="Times New Roman" panose="02020603050405020304" pitchFamily="18" charset="0"/>
                          <a:cs typeface="Times New Roman" panose="02020603050405020304" pitchFamily="18" charset="0"/>
                        </a:rPr>
                        <a:t> Bolt</a:t>
                      </a:r>
                    </a:p>
                  </a:txBody>
                  <a:tcPr anchor="ctr"/>
                </a:tc>
                <a:extLst>
                  <a:ext uri="{0D108BD9-81ED-4DB2-BD59-A6C34878D82A}">
                    <a16:rowId xmlns:a16="http://schemas.microsoft.com/office/drawing/2014/main" val="3253202002"/>
                  </a:ext>
                </a:extLst>
              </a:tr>
              <a:tr h="502946">
                <a:tc>
                  <a:txBody>
                    <a:bodyPr/>
                    <a:lstStyle/>
                    <a:p>
                      <a:pPr fontAlgn="base"/>
                      <a:r>
                        <a:rPr lang="en-US" sz="1700" b="1" dirty="0">
                          <a:effectLst/>
                          <a:latin typeface="Times New Roman" panose="02020603050405020304" pitchFamily="18" charset="0"/>
                          <a:cs typeface="Times New Roman" panose="02020603050405020304" pitchFamily="18" charset="0"/>
                        </a:rPr>
                        <a:t>Software Bill of Materials (SBOM)</a:t>
                      </a:r>
                    </a:p>
                  </a:txBody>
                  <a:tcPr anchor="ctr"/>
                </a:tc>
                <a:tc>
                  <a:txBody>
                    <a:bodyPr/>
                    <a:lstStyle/>
                    <a:p>
                      <a:pPr fontAlgn="base"/>
                      <a:r>
                        <a:rPr lang="en-US" sz="1700" dirty="0">
                          <a:effectLst/>
                          <a:latin typeface="Times New Roman" panose="02020603050405020304" pitchFamily="18" charset="0"/>
                          <a:cs typeface="Times New Roman" panose="02020603050405020304" pitchFamily="18" charset="0"/>
                        </a:rPr>
                        <a:t>Comprehensive list of software components, provides transparency into an application’s composition.</a:t>
                      </a:r>
                    </a:p>
                  </a:txBody>
                  <a:tcPr anchor="ctr"/>
                </a:tc>
                <a:tc>
                  <a:txBody>
                    <a:bodyPr/>
                    <a:lstStyle/>
                    <a:p>
                      <a:pPr fontAlgn="base"/>
                      <a:r>
                        <a:rPr lang="en-US" sz="1700" dirty="0">
                          <a:effectLst/>
                          <a:latin typeface="Times New Roman" panose="02020603050405020304" pitchFamily="18" charset="0"/>
                          <a:cs typeface="Times New Roman" panose="02020603050405020304" pitchFamily="18" charset="0"/>
                        </a:rPr>
                        <a:t>Identifies components with known vulnerabilities, streamlines vulnerability management, crucial for open-source software.</a:t>
                      </a:r>
                    </a:p>
                  </a:txBody>
                  <a:tcPr anchor="ctr"/>
                </a:tc>
                <a:tc>
                  <a:txBody>
                    <a:bodyPr/>
                    <a:lstStyle/>
                    <a:p>
                      <a:pPr fontAlgn="base"/>
                      <a:r>
                        <a:rPr lang="en-US" sz="1700" dirty="0">
                          <a:effectLst/>
                          <a:latin typeface="Times New Roman" panose="02020603050405020304" pitchFamily="18" charset="0"/>
                          <a:cs typeface="Times New Roman" panose="02020603050405020304" pitchFamily="18" charset="0"/>
                        </a:rPr>
                        <a:t>Enhances understanding and management of software composition.</a:t>
                      </a:r>
                    </a:p>
                  </a:txBody>
                  <a:tcPr anchor="ctr"/>
                </a:tc>
                <a:tc>
                  <a:txBody>
                    <a:bodyPr/>
                    <a:lstStyle/>
                    <a:p>
                      <a:pPr fontAlgn="base"/>
                      <a:r>
                        <a:rPr lang="en-US" sz="1700" dirty="0" err="1">
                          <a:effectLst/>
                          <a:latin typeface="Times New Roman" panose="02020603050405020304" pitchFamily="18" charset="0"/>
                          <a:cs typeface="Times New Roman" panose="02020603050405020304" pitchFamily="18" charset="0"/>
                        </a:rPr>
                        <a:t>CycloneDX</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Whitesource</a:t>
                      </a:r>
                      <a:r>
                        <a:rPr lang="en-US" sz="1700" dirty="0">
                          <a:effectLst/>
                          <a:latin typeface="Times New Roman" panose="02020603050405020304" pitchFamily="18" charset="0"/>
                          <a:cs typeface="Times New Roman" panose="02020603050405020304" pitchFamily="18" charset="0"/>
                        </a:rPr>
                        <a:t>, Dependency-Check</a:t>
                      </a:r>
                    </a:p>
                  </a:txBody>
                  <a:tcPr anchor="ctr"/>
                </a:tc>
                <a:extLst>
                  <a:ext uri="{0D108BD9-81ED-4DB2-BD59-A6C34878D82A}">
                    <a16:rowId xmlns:a16="http://schemas.microsoft.com/office/drawing/2014/main" val="3661171279"/>
                  </a:ext>
                </a:extLst>
              </a:tr>
            </a:tbl>
          </a:graphicData>
        </a:graphic>
      </p:graphicFrame>
      <p:sp>
        <p:nvSpPr>
          <p:cNvPr id="3" name="TextBox 2">
            <a:extLst>
              <a:ext uri="{FF2B5EF4-FFF2-40B4-BE49-F238E27FC236}">
                <a16:creationId xmlns:a16="http://schemas.microsoft.com/office/drawing/2014/main" id="{B2EC635B-D8A3-4A72-8304-20FFBA5D21A3}"/>
              </a:ext>
            </a:extLst>
          </p:cNvPr>
          <p:cNvSpPr txBox="1"/>
          <p:nvPr/>
        </p:nvSpPr>
        <p:spPr>
          <a:xfrm>
            <a:off x="0" y="-14177"/>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Application Security Tools and Solutions</a:t>
            </a:r>
          </a:p>
        </p:txBody>
      </p:sp>
    </p:spTree>
    <p:extLst>
      <p:ext uri="{BB962C8B-B14F-4D97-AF65-F5344CB8AC3E}">
        <p14:creationId xmlns:p14="http://schemas.microsoft.com/office/powerpoint/2010/main" val="188373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2927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2EC635B-D8A3-4A72-8304-20FFBA5D21A3}"/>
              </a:ext>
            </a:extLst>
          </p:cNvPr>
          <p:cNvSpPr txBox="1"/>
          <p:nvPr/>
        </p:nvSpPr>
        <p:spPr>
          <a:xfrm>
            <a:off x="-329592" y="0"/>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Introduction</a:t>
            </a:r>
          </a:p>
        </p:txBody>
      </p:sp>
      <p:sp>
        <p:nvSpPr>
          <p:cNvPr id="2" name="Rectangle 1"/>
          <p:cNvSpPr/>
          <p:nvPr/>
        </p:nvSpPr>
        <p:spPr>
          <a:xfrm>
            <a:off x="248954" y="872439"/>
            <a:ext cx="11523946" cy="3477875"/>
          </a:xfrm>
          <a:prstGeom prst="rect">
            <a:avLst/>
          </a:prstGeom>
        </p:spPr>
        <p:txBody>
          <a:bodyPr wrap="square">
            <a:spAutoFit/>
          </a:bodyPr>
          <a:lstStyle/>
          <a:p>
            <a:pPr algn="just"/>
            <a:r>
              <a:rPr lang="en-US" sz="2000" dirty="0">
                <a:solidFill>
                  <a:srgbClr val="374151"/>
                </a:solidFill>
                <a:latin typeface="Times New Roman" panose="02020603050405020304" pitchFamily="18" charset="0"/>
                <a:cs typeface="Times New Roman" panose="02020603050405020304" pitchFamily="18" charset="0"/>
              </a:rPr>
              <a:t>Application security in cloud computing is a critical aspect of ensuring the protection, confidentiality, integrity, and availability of applications and data in cloud environments. As organizations increasingly migrate their applications and services to the cloud, understanding and implementing robust application security measures become paramount. </a:t>
            </a:r>
            <a:endParaRPr lang="en-US" sz="2000" dirty="0" smtClean="0">
              <a:solidFill>
                <a:srgbClr val="374151"/>
              </a:solidFill>
              <a:latin typeface="Times New Roman" panose="02020603050405020304" pitchFamily="18" charset="0"/>
              <a:cs typeface="Times New Roman" panose="02020603050405020304" pitchFamily="18" charset="0"/>
            </a:endParaRPr>
          </a:p>
          <a:p>
            <a:endParaRPr lang="en-US" sz="2000" dirty="0" smtClean="0">
              <a:solidFill>
                <a:srgbClr val="374151"/>
              </a:solidFill>
              <a:latin typeface="Times New Roman" panose="02020603050405020304" pitchFamily="18" charset="0"/>
              <a:cs typeface="Times New Roman" panose="02020603050405020304" pitchFamily="18" charset="0"/>
            </a:endParaRPr>
          </a:p>
          <a:p>
            <a:pPr algn="ctr"/>
            <a:r>
              <a:rPr lang="en-US" sz="2000" b="1" i="1" dirty="0">
                <a:solidFill>
                  <a:srgbClr val="374151"/>
                </a:solidFill>
                <a:latin typeface="Times New Roman" panose="02020603050405020304" pitchFamily="18" charset="0"/>
                <a:cs typeface="Times New Roman" panose="02020603050405020304" pitchFamily="18" charset="0"/>
              </a:rPr>
              <a:t>Application security refers to the set of measures and practices implemented to protect software applications from potential threats and vulnerabilities that could compromise the confidentiality, integrity, and availability of data or the functionality of the application. The goal of application security is to identify, address, and prevent security risks at every stage of the software development lifecycle, ensuring that applications are robust, resilient, and resistant to malicious attacks.</a:t>
            </a:r>
            <a:endParaRPr lang="en-US" sz="2000" b="1" i="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6426200" y="4501663"/>
            <a:ext cx="5222875" cy="1935809"/>
          </a:xfrm>
          <a:prstGeom prst="rect">
            <a:avLst/>
          </a:prstGeom>
        </p:spPr>
      </p:pic>
    </p:spTree>
    <p:extLst>
      <p:ext uri="{BB962C8B-B14F-4D97-AF65-F5344CB8AC3E}">
        <p14:creationId xmlns:p14="http://schemas.microsoft.com/office/powerpoint/2010/main" val="138899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700" y="899091"/>
            <a:ext cx="10541000" cy="3970318"/>
          </a:xfrm>
          <a:prstGeom prst="rect">
            <a:avLst/>
          </a:prstGeom>
        </p:spPr>
        <p:txBody>
          <a:bodyPr wrap="square">
            <a:spAutoFit/>
          </a:bodyPr>
          <a:lstStyle/>
          <a:p>
            <a:r>
              <a:rPr lang="en-US" sz="2800" b="1" dirty="0" smtClean="0">
                <a:solidFill>
                  <a:srgbClr val="16191F"/>
                </a:solidFill>
                <a:latin typeface="Times New Roman" panose="02020603050405020304" pitchFamily="18" charset="0"/>
                <a:cs typeface="Times New Roman" panose="02020603050405020304" pitchFamily="18" charset="0"/>
              </a:rPr>
              <a:t>AWS Best </a:t>
            </a:r>
            <a:r>
              <a:rPr lang="en-US" sz="2800" b="1" dirty="0">
                <a:solidFill>
                  <a:srgbClr val="16191F"/>
                </a:solidFill>
                <a:latin typeface="Times New Roman" panose="02020603050405020304" pitchFamily="18" charset="0"/>
                <a:cs typeface="Times New Roman" panose="02020603050405020304" pitchFamily="18" charset="0"/>
              </a:rPr>
              <a:t>practices</a:t>
            </a:r>
          </a:p>
          <a:p>
            <a:pPr>
              <a:buFont typeface="Arial" panose="020B0604020202020204" pitchFamily="34" charset="0"/>
              <a:buChar char="•"/>
            </a:pPr>
            <a:r>
              <a:rPr lang="en-US" sz="2800" i="1" dirty="0" smtClean="0">
                <a:solidFill>
                  <a:srgbClr val="16191F"/>
                </a:solidFill>
                <a:latin typeface="Times New Roman" panose="02020603050405020304" pitchFamily="18" charset="0"/>
                <a:cs typeface="Times New Roman" panose="02020603050405020304" pitchFamily="18" charset="0"/>
              </a:rPr>
              <a:t>Train </a:t>
            </a:r>
            <a:r>
              <a:rPr lang="en-US" sz="2800" i="1" dirty="0">
                <a:solidFill>
                  <a:srgbClr val="16191F"/>
                </a:solidFill>
                <a:latin typeface="Times New Roman" panose="02020603050405020304" pitchFamily="18" charset="0"/>
                <a:cs typeface="Times New Roman" panose="02020603050405020304" pitchFamily="18" charset="0"/>
              </a:rPr>
              <a:t>for application security</a:t>
            </a:r>
          </a:p>
          <a:p>
            <a:pPr>
              <a:buFont typeface="Arial" panose="020B0604020202020204" pitchFamily="34" charset="0"/>
              <a:buChar char="•"/>
            </a:pPr>
            <a:r>
              <a:rPr lang="en-US" sz="2800" i="1" dirty="0" smtClean="0">
                <a:solidFill>
                  <a:srgbClr val="16191F"/>
                </a:solidFill>
                <a:latin typeface="Times New Roman" panose="02020603050405020304" pitchFamily="18" charset="0"/>
                <a:cs typeface="Times New Roman" panose="02020603050405020304" pitchFamily="18" charset="0"/>
              </a:rPr>
              <a:t>Automate </a:t>
            </a:r>
            <a:r>
              <a:rPr lang="en-US" sz="2800" i="1" dirty="0">
                <a:solidFill>
                  <a:srgbClr val="16191F"/>
                </a:solidFill>
                <a:latin typeface="Times New Roman" panose="02020603050405020304" pitchFamily="18" charset="0"/>
                <a:cs typeface="Times New Roman" panose="02020603050405020304" pitchFamily="18" charset="0"/>
              </a:rPr>
              <a:t>testing throughout the development and release lifecycle</a:t>
            </a:r>
          </a:p>
          <a:p>
            <a:pPr>
              <a:buFont typeface="Arial" panose="020B0604020202020204" pitchFamily="34" charset="0"/>
              <a:buChar char="•"/>
            </a:pPr>
            <a:r>
              <a:rPr lang="en-US" sz="2800" i="1" dirty="0" smtClean="0">
                <a:solidFill>
                  <a:srgbClr val="16191F"/>
                </a:solidFill>
                <a:latin typeface="Times New Roman" panose="02020603050405020304" pitchFamily="18" charset="0"/>
                <a:cs typeface="Times New Roman" panose="02020603050405020304" pitchFamily="18" charset="0"/>
              </a:rPr>
              <a:t>Perform </a:t>
            </a:r>
            <a:r>
              <a:rPr lang="en-US" sz="2800" i="1" dirty="0">
                <a:solidFill>
                  <a:srgbClr val="16191F"/>
                </a:solidFill>
                <a:latin typeface="Times New Roman" panose="02020603050405020304" pitchFamily="18" charset="0"/>
                <a:cs typeface="Times New Roman" panose="02020603050405020304" pitchFamily="18" charset="0"/>
              </a:rPr>
              <a:t>regular penetration testing</a:t>
            </a:r>
          </a:p>
          <a:p>
            <a:pPr>
              <a:buFont typeface="Arial" panose="020B0604020202020204" pitchFamily="34" charset="0"/>
              <a:buChar char="•"/>
            </a:pPr>
            <a:r>
              <a:rPr lang="en-US" sz="2800" i="1" dirty="0" smtClean="0">
                <a:solidFill>
                  <a:srgbClr val="16191F"/>
                </a:solidFill>
                <a:latin typeface="Times New Roman" panose="02020603050405020304" pitchFamily="18" charset="0"/>
                <a:cs typeface="Times New Roman" panose="02020603050405020304" pitchFamily="18" charset="0"/>
              </a:rPr>
              <a:t>Manual </a:t>
            </a:r>
            <a:r>
              <a:rPr lang="en-US" sz="2800" i="1" dirty="0">
                <a:solidFill>
                  <a:srgbClr val="16191F"/>
                </a:solidFill>
                <a:latin typeface="Times New Roman" panose="02020603050405020304" pitchFamily="18" charset="0"/>
                <a:cs typeface="Times New Roman" panose="02020603050405020304" pitchFamily="18" charset="0"/>
              </a:rPr>
              <a:t>code reviews</a:t>
            </a:r>
          </a:p>
          <a:p>
            <a:pPr>
              <a:buFont typeface="Arial" panose="020B0604020202020204" pitchFamily="34" charset="0"/>
              <a:buChar char="•"/>
            </a:pPr>
            <a:r>
              <a:rPr lang="en-US" sz="2800" i="1" dirty="0" smtClean="0">
                <a:solidFill>
                  <a:srgbClr val="16191F"/>
                </a:solidFill>
                <a:latin typeface="Times New Roman" panose="02020603050405020304" pitchFamily="18" charset="0"/>
                <a:cs typeface="Times New Roman" panose="02020603050405020304" pitchFamily="18" charset="0"/>
              </a:rPr>
              <a:t>Centralize </a:t>
            </a:r>
            <a:r>
              <a:rPr lang="en-US" sz="2800" i="1" dirty="0">
                <a:solidFill>
                  <a:srgbClr val="16191F"/>
                </a:solidFill>
                <a:latin typeface="Times New Roman" panose="02020603050405020304" pitchFamily="18" charset="0"/>
                <a:cs typeface="Times New Roman" panose="02020603050405020304" pitchFamily="18" charset="0"/>
              </a:rPr>
              <a:t>services for packages and dependencies</a:t>
            </a:r>
          </a:p>
          <a:p>
            <a:pPr>
              <a:buFont typeface="Arial" panose="020B0604020202020204" pitchFamily="34" charset="0"/>
              <a:buChar char="•"/>
            </a:pPr>
            <a:r>
              <a:rPr lang="en-US" sz="2800" i="1" dirty="0" smtClean="0">
                <a:solidFill>
                  <a:srgbClr val="16191F"/>
                </a:solidFill>
                <a:latin typeface="Times New Roman" panose="02020603050405020304" pitchFamily="18" charset="0"/>
                <a:cs typeface="Times New Roman" panose="02020603050405020304" pitchFamily="18" charset="0"/>
              </a:rPr>
              <a:t>Deploy </a:t>
            </a:r>
            <a:r>
              <a:rPr lang="en-US" sz="2800" i="1" dirty="0">
                <a:solidFill>
                  <a:srgbClr val="16191F"/>
                </a:solidFill>
                <a:latin typeface="Times New Roman" panose="02020603050405020304" pitchFamily="18" charset="0"/>
                <a:cs typeface="Times New Roman" panose="02020603050405020304" pitchFamily="18" charset="0"/>
              </a:rPr>
              <a:t>software programmatically</a:t>
            </a:r>
          </a:p>
          <a:p>
            <a:pPr>
              <a:buFont typeface="Arial" panose="020B0604020202020204" pitchFamily="34" charset="0"/>
              <a:buChar char="•"/>
            </a:pPr>
            <a:r>
              <a:rPr lang="en-US" sz="2800" i="1" dirty="0" smtClean="0">
                <a:solidFill>
                  <a:srgbClr val="16191F"/>
                </a:solidFill>
                <a:latin typeface="Times New Roman" panose="02020603050405020304" pitchFamily="18" charset="0"/>
                <a:cs typeface="Times New Roman" panose="02020603050405020304" pitchFamily="18" charset="0"/>
              </a:rPr>
              <a:t>Regularly </a:t>
            </a:r>
            <a:r>
              <a:rPr lang="en-US" sz="2800" i="1" dirty="0">
                <a:solidFill>
                  <a:srgbClr val="16191F"/>
                </a:solidFill>
                <a:latin typeface="Times New Roman" panose="02020603050405020304" pitchFamily="18" charset="0"/>
                <a:cs typeface="Times New Roman" panose="02020603050405020304" pitchFamily="18" charset="0"/>
              </a:rPr>
              <a:t>assess security properties of the pipelines</a:t>
            </a:r>
          </a:p>
          <a:p>
            <a:pPr>
              <a:buFont typeface="Arial" panose="020B0604020202020204" pitchFamily="34" charset="0"/>
              <a:buChar char="•"/>
            </a:pPr>
            <a:r>
              <a:rPr lang="en-US" sz="2800" i="1" dirty="0" smtClean="0">
                <a:solidFill>
                  <a:srgbClr val="16191F"/>
                </a:solidFill>
                <a:latin typeface="Times New Roman" panose="02020603050405020304" pitchFamily="18" charset="0"/>
                <a:cs typeface="Times New Roman" panose="02020603050405020304" pitchFamily="18" charset="0"/>
              </a:rPr>
              <a:t>Build </a:t>
            </a:r>
            <a:r>
              <a:rPr lang="en-US" sz="2800" i="1" dirty="0">
                <a:solidFill>
                  <a:srgbClr val="16191F"/>
                </a:solidFill>
                <a:latin typeface="Times New Roman" panose="02020603050405020304" pitchFamily="18" charset="0"/>
                <a:cs typeface="Times New Roman" panose="02020603050405020304" pitchFamily="18" charset="0"/>
              </a:rPr>
              <a:t>a program that embeds security ownership in workload teams</a:t>
            </a:r>
            <a:endParaRPr lang="en-US" sz="2800" b="0" i="1" dirty="0">
              <a:solidFill>
                <a:srgbClr val="16191F"/>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2EC635B-D8A3-4A72-8304-20FFBA5D21A3}"/>
              </a:ext>
            </a:extLst>
          </p:cNvPr>
          <p:cNvSpPr txBox="1"/>
          <p:nvPr/>
        </p:nvSpPr>
        <p:spPr>
          <a:xfrm>
            <a:off x="-329592" y="0"/>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Application Security-Best Practices</a:t>
            </a:r>
          </a:p>
        </p:txBody>
      </p:sp>
    </p:spTree>
    <p:extLst>
      <p:ext uri="{BB962C8B-B14F-4D97-AF65-F5344CB8AC3E}">
        <p14:creationId xmlns:p14="http://schemas.microsoft.com/office/powerpoint/2010/main" val="149622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499" y="584775"/>
            <a:ext cx="11823701" cy="6140142"/>
          </a:xfrm>
          <a:prstGeom prst="rect">
            <a:avLst/>
          </a:prstGeom>
        </p:spPr>
        <p:txBody>
          <a:bodyPr wrap="square">
            <a:spAutoFit/>
          </a:bodyPr>
          <a:lstStyle/>
          <a:p>
            <a:r>
              <a:rPr lang="en-US" sz="2400" b="1" dirty="0" smtClean="0">
                <a:solidFill>
                  <a:srgbClr val="16191F"/>
                </a:solidFill>
                <a:latin typeface="Times New Roman" panose="02020603050405020304" pitchFamily="18" charset="0"/>
                <a:cs typeface="Times New Roman" panose="02020603050405020304" pitchFamily="18" charset="0"/>
              </a:rPr>
              <a:t>AWS Best </a:t>
            </a:r>
            <a:r>
              <a:rPr lang="en-US" sz="2400" b="1" dirty="0">
                <a:solidFill>
                  <a:srgbClr val="16191F"/>
                </a:solidFill>
                <a:latin typeface="Times New Roman" panose="02020603050405020304" pitchFamily="18" charset="0"/>
                <a:cs typeface="Times New Roman" panose="02020603050405020304" pitchFamily="18" charset="0"/>
              </a:rPr>
              <a:t>practices</a:t>
            </a:r>
          </a:p>
          <a:p>
            <a:pPr algn="just"/>
            <a:r>
              <a:rPr lang="en-US" sz="2400" b="1" dirty="0" smtClean="0">
                <a:solidFill>
                  <a:srgbClr val="16191F"/>
                </a:solidFill>
                <a:latin typeface="Times New Roman" panose="02020603050405020304" pitchFamily="18" charset="0"/>
                <a:cs typeface="Times New Roman" panose="02020603050405020304" pitchFamily="18" charset="0"/>
                <a:hlinkClick r:id="rId3"/>
              </a:rPr>
              <a:t>Train </a:t>
            </a:r>
            <a:r>
              <a:rPr lang="en-US" sz="2400" b="1" dirty="0">
                <a:solidFill>
                  <a:srgbClr val="16191F"/>
                </a:solidFill>
                <a:latin typeface="Times New Roman" panose="02020603050405020304" pitchFamily="18" charset="0"/>
                <a:cs typeface="Times New Roman" panose="02020603050405020304" pitchFamily="18" charset="0"/>
                <a:hlinkClick r:id="rId3"/>
              </a:rPr>
              <a:t>for application </a:t>
            </a:r>
            <a:r>
              <a:rPr lang="en-US" sz="2400" b="1" dirty="0" smtClean="0">
                <a:solidFill>
                  <a:srgbClr val="16191F"/>
                </a:solidFill>
                <a:latin typeface="Times New Roman" panose="02020603050405020304" pitchFamily="18" charset="0"/>
                <a:cs typeface="Times New Roman" panose="02020603050405020304" pitchFamily="18" charset="0"/>
                <a:hlinkClick r:id="rId3"/>
              </a:rPr>
              <a:t>security</a:t>
            </a:r>
            <a:endParaRPr lang="en-US" sz="2400" b="1" dirty="0" smtClean="0">
              <a:solidFill>
                <a:srgbClr val="16191F"/>
              </a:solidFill>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Provide </a:t>
            </a:r>
            <a:r>
              <a:rPr lang="en-US" sz="2100" dirty="0">
                <a:latin typeface="Times New Roman" panose="02020603050405020304" pitchFamily="18" charset="0"/>
                <a:cs typeface="Times New Roman" panose="02020603050405020304" pitchFamily="18" charset="0"/>
              </a:rPr>
              <a:t>training to the builders in your organization on common practices for the secure development and operation of applications. Adopting security focused development practices helps reduce the likelihood of issues that are only detected at the security review stage.</a:t>
            </a:r>
            <a:endParaRPr lang="en-US" sz="2100" dirty="0">
              <a:solidFill>
                <a:srgbClr val="16191F"/>
              </a:solidFill>
              <a:latin typeface="Times New Roman" panose="02020603050405020304" pitchFamily="18" charset="0"/>
              <a:cs typeface="Times New Roman" panose="02020603050405020304" pitchFamily="18" charset="0"/>
            </a:endParaRPr>
          </a:p>
          <a:p>
            <a:pPr algn="just"/>
            <a:r>
              <a:rPr lang="en-US" sz="2400" b="1" dirty="0" smtClean="0">
                <a:solidFill>
                  <a:srgbClr val="16191F"/>
                </a:solidFill>
                <a:latin typeface="Times New Roman" panose="02020603050405020304" pitchFamily="18" charset="0"/>
                <a:cs typeface="Times New Roman" panose="02020603050405020304" pitchFamily="18" charset="0"/>
                <a:hlinkClick r:id="rId4"/>
              </a:rPr>
              <a:t>Automate </a:t>
            </a:r>
            <a:r>
              <a:rPr lang="en-US" sz="2400" b="1" dirty="0">
                <a:solidFill>
                  <a:srgbClr val="16191F"/>
                </a:solidFill>
                <a:latin typeface="Times New Roman" panose="02020603050405020304" pitchFamily="18" charset="0"/>
                <a:cs typeface="Times New Roman" panose="02020603050405020304" pitchFamily="18" charset="0"/>
                <a:hlinkClick r:id="rId4"/>
              </a:rPr>
              <a:t>testing throughout the development and release </a:t>
            </a:r>
            <a:r>
              <a:rPr lang="en-US" sz="2400" b="1" dirty="0" smtClean="0">
                <a:solidFill>
                  <a:srgbClr val="16191F"/>
                </a:solidFill>
                <a:latin typeface="Times New Roman" panose="02020603050405020304" pitchFamily="18" charset="0"/>
                <a:cs typeface="Times New Roman" panose="02020603050405020304" pitchFamily="18" charset="0"/>
                <a:hlinkClick r:id="rId4"/>
              </a:rPr>
              <a:t>lifecycle</a:t>
            </a:r>
            <a:endParaRPr lang="en-US" sz="2400" b="1" dirty="0" smtClean="0">
              <a:solidFill>
                <a:srgbClr val="16191F"/>
              </a:solidFill>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Automate the testing for security properties throughout the development and release lifecycle. Automation makes it easier to consistently and </a:t>
            </a:r>
            <a:r>
              <a:rPr lang="en-US" sz="2100" dirty="0" err="1" smtClean="0">
                <a:latin typeface="Times New Roman" panose="02020603050405020304" pitchFamily="18" charset="0"/>
                <a:cs typeface="Times New Roman" panose="02020603050405020304" pitchFamily="18" charset="0"/>
              </a:rPr>
              <a:t>repeatably</a:t>
            </a: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identify potential issues in software prior to release, which reduces the risk of security issues in the software being provided.</a:t>
            </a:r>
            <a:endParaRPr lang="en-US" sz="2100" dirty="0">
              <a:solidFill>
                <a:srgbClr val="16191F"/>
              </a:solidFill>
              <a:latin typeface="Times New Roman" panose="02020603050405020304" pitchFamily="18" charset="0"/>
              <a:cs typeface="Times New Roman" panose="02020603050405020304" pitchFamily="18" charset="0"/>
            </a:endParaRPr>
          </a:p>
          <a:p>
            <a:pPr algn="just"/>
            <a:r>
              <a:rPr lang="en-US" sz="2400" b="1" dirty="0" smtClean="0">
                <a:solidFill>
                  <a:srgbClr val="16191F"/>
                </a:solidFill>
                <a:latin typeface="Times New Roman" panose="02020603050405020304" pitchFamily="18" charset="0"/>
                <a:cs typeface="Times New Roman" panose="02020603050405020304" pitchFamily="18" charset="0"/>
                <a:hlinkClick r:id="rId5"/>
              </a:rPr>
              <a:t>Perform </a:t>
            </a:r>
            <a:r>
              <a:rPr lang="en-US" sz="2400" b="1" dirty="0">
                <a:solidFill>
                  <a:srgbClr val="16191F"/>
                </a:solidFill>
                <a:latin typeface="Times New Roman" panose="02020603050405020304" pitchFamily="18" charset="0"/>
                <a:cs typeface="Times New Roman" panose="02020603050405020304" pitchFamily="18" charset="0"/>
                <a:hlinkClick r:id="rId5"/>
              </a:rPr>
              <a:t>regular penetration </a:t>
            </a:r>
            <a:r>
              <a:rPr lang="en-US" sz="2400" b="1" dirty="0" smtClean="0">
                <a:solidFill>
                  <a:srgbClr val="16191F"/>
                </a:solidFill>
                <a:latin typeface="Times New Roman" panose="02020603050405020304" pitchFamily="18" charset="0"/>
                <a:cs typeface="Times New Roman" panose="02020603050405020304" pitchFamily="18" charset="0"/>
                <a:hlinkClick r:id="rId5"/>
              </a:rPr>
              <a:t>testing</a:t>
            </a:r>
            <a:endParaRPr lang="en-US" sz="2400" b="1" dirty="0" smtClean="0">
              <a:solidFill>
                <a:srgbClr val="16191F"/>
              </a:solidFill>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Perform regular penetration testing of your software. This mechanism helps identify potential software issues that cannot be detected by automated testing or a manual code review. It can also help you understand the efficacy of your detective controls. Penetration testing should try to determine if the software can be made to perform in unexpected ways, such as exposing data that should be protected, or granting broader permissions than expected</a:t>
            </a:r>
            <a:r>
              <a:rPr lang="en-US" sz="2100" dirty="0" smtClean="0">
                <a:latin typeface="Times New Roman" panose="02020603050405020304" pitchFamily="18" charset="0"/>
                <a:cs typeface="Times New Roman" panose="02020603050405020304" pitchFamily="18" charset="0"/>
              </a:rPr>
              <a:t>.</a:t>
            </a:r>
            <a:endParaRPr lang="en-US" sz="2100" dirty="0">
              <a:solidFill>
                <a:srgbClr val="16191F"/>
              </a:solidFill>
              <a:latin typeface="Times New Roman" panose="02020603050405020304" pitchFamily="18" charset="0"/>
              <a:cs typeface="Times New Roman" panose="02020603050405020304" pitchFamily="18" charset="0"/>
            </a:endParaRPr>
          </a:p>
          <a:p>
            <a:pPr algn="just"/>
            <a:r>
              <a:rPr lang="en-US" sz="2400" b="1" dirty="0" smtClean="0">
                <a:solidFill>
                  <a:srgbClr val="16191F"/>
                </a:solidFill>
                <a:latin typeface="Times New Roman" panose="02020603050405020304" pitchFamily="18" charset="0"/>
                <a:cs typeface="Times New Roman" panose="02020603050405020304" pitchFamily="18" charset="0"/>
                <a:hlinkClick r:id="rId6"/>
              </a:rPr>
              <a:t>Manual </a:t>
            </a:r>
            <a:r>
              <a:rPr lang="en-US" sz="2400" b="1" dirty="0">
                <a:solidFill>
                  <a:srgbClr val="16191F"/>
                </a:solidFill>
                <a:latin typeface="Times New Roman" panose="02020603050405020304" pitchFamily="18" charset="0"/>
                <a:cs typeface="Times New Roman" panose="02020603050405020304" pitchFamily="18" charset="0"/>
                <a:hlinkClick r:id="rId6"/>
              </a:rPr>
              <a:t>code </a:t>
            </a:r>
            <a:r>
              <a:rPr lang="en-US" sz="2400" b="1" dirty="0" smtClean="0">
                <a:solidFill>
                  <a:srgbClr val="16191F"/>
                </a:solidFill>
                <a:latin typeface="Times New Roman" panose="02020603050405020304" pitchFamily="18" charset="0"/>
                <a:cs typeface="Times New Roman" panose="02020603050405020304" pitchFamily="18" charset="0"/>
                <a:hlinkClick r:id="rId6"/>
              </a:rPr>
              <a:t>reviews</a:t>
            </a:r>
            <a:endParaRPr lang="en-US" sz="2400" b="1" dirty="0" smtClean="0">
              <a:solidFill>
                <a:srgbClr val="16191F"/>
              </a:solidFill>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Perform a manual code review of the software that you produce. This process helps verify that the person who wrote the code is not the only one checking the code </a:t>
            </a:r>
            <a:r>
              <a:rPr lang="en-US" sz="2100" dirty="0" smtClean="0">
                <a:latin typeface="Times New Roman" panose="02020603050405020304" pitchFamily="18" charset="0"/>
                <a:cs typeface="Times New Roman" panose="02020603050405020304" pitchFamily="18" charset="0"/>
              </a:rPr>
              <a:t>quality</a:t>
            </a:r>
            <a:endParaRPr lang="en-US" sz="2100" dirty="0" smtClean="0">
              <a:solidFill>
                <a:srgbClr val="16191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2EC635B-D8A3-4A72-8304-20FFBA5D21A3}"/>
              </a:ext>
            </a:extLst>
          </p:cNvPr>
          <p:cNvSpPr txBox="1"/>
          <p:nvPr/>
        </p:nvSpPr>
        <p:spPr>
          <a:xfrm>
            <a:off x="-329592" y="0"/>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Application Security-Best Practices</a:t>
            </a:r>
          </a:p>
        </p:txBody>
      </p:sp>
    </p:spTree>
    <p:extLst>
      <p:ext uri="{BB962C8B-B14F-4D97-AF65-F5344CB8AC3E}">
        <p14:creationId xmlns:p14="http://schemas.microsoft.com/office/powerpoint/2010/main" val="102250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9" y="584775"/>
            <a:ext cx="11511419" cy="5986254"/>
          </a:xfrm>
          <a:prstGeom prst="rect">
            <a:avLst/>
          </a:prstGeom>
        </p:spPr>
        <p:txBody>
          <a:bodyPr wrap="square">
            <a:spAutoFit/>
          </a:bodyPr>
          <a:lstStyle/>
          <a:p>
            <a:pPr algn="just"/>
            <a:r>
              <a:rPr lang="en-US" sz="2700" b="1" dirty="0" smtClean="0">
                <a:solidFill>
                  <a:srgbClr val="16191F"/>
                </a:solidFill>
                <a:latin typeface="Times New Roman" panose="02020603050405020304" pitchFamily="18" charset="0"/>
                <a:cs typeface="Times New Roman" panose="02020603050405020304" pitchFamily="18" charset="0"/>
              </a:rPr>
              <a:t>AWS Best practices</a:t>
            </a:r>
            <a:endParaRPr lang="en-US" sz="2000" dirty="0">
              <a:solidFill>
                <a:srgbClr val="16191F"/>
              </a:solidFill>
              <a:latin typeface="Times New Roman" panose="02020603050405020304" pitchFamily="18" charset="0"/>
              <a:cs typeface="Times New Roman" panose="02020603050405020304" pitchFamily="18" charset="0"/>
            </a:endParaRPr>
          </a:p>
          <a:p>
            <a:pPr algn="just"/>
            <a:r>
              <a:rPr lang="en-US" sz="2400" b="1" dirty="0" smtClean="0">
                <a:solidFill>
                  <a:srgbClr val="16191F"/>
                </a:solidFill>
                <a:latin typeface="Times New Roman" panose="02020603050405020304" pitchFamily="18" charset="0"/>
                <a:cs typeface="Times New Roman" panose="02020603050405020304" pitchFamily="18" charset="0"/>
                <a:hlinkClick r:id="rId3"/>
              </a:rPr>
              <a:t>Centralize </a:t>
            </a:r>
            <a:r>
              <a:rPr lang="en-US" sz="2400" b="1" dirty="0">
                <a:solidFill>
                  <a:srgbClr val="16191F"/>
                </a:solidFill>
                <a:latin typeface="Times New Roman" panose="02020603050405020304" pitchFamily="18" charset="0"/>
                <a:cs typeface="Times New Roman" panose="02020603050405020304" pitchFamily="18" charset="0"/>
                <a:hlinkClick r:id="rId3"/>
              </a:rPr>
              <a:t>services for packages and </a:t>
            </a:r>
            <a:r>
              <a:rPr lang="en-US" sz="2400" b="1" dirty="0" smtClean="0">
                <a:solidFill>
                  <a:srgbClr val="16191F"/>
                </a:solidFill>
                <a:latin typeface="Times New Roman" panose="02020603050405020304" pitchFamily="18" charset="0"/>
                <a:cs typeface="Times New Roman" panose="02020603050405020304" pitchFamily="18" charset="0"/>
                <a:hlinkClick r:id="rId3"/>
              </a:rPr>
              <a:t>dependencies</a:t>
            </a:r>
            <a:endParaRPr lang="en-US" sz="2400" b="1" dirty="0" smtClean="0">
              <a:solidFill>
                <a:srgbClr val="16191F"/>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Provide centralized services for builder teams to obtain software packages and other dependencies. This allows the validation of packages before they are included in the software that you write, and provides a source of data for the analysis of the software being used in your organization.</a:t>
            </a:r>
            <a:endParaRPr lang="en-US" sz="2000" dirty="0">
              <a:solidFill>
                <a:srgbClr val="16191F"/>
              </a:solidFill>
              <a:latin typeface="Times New Roman" panose="02020603050405020304" pitchFamily="18" charset="0"/>
              <a:cs typeface="Times New Roman" panose="02020603050405020304" pitchFamily="18" charset="0"/>
            </a:endParaRPr>
          </a:p>
          <a:p>
            <a:pPr algn="just"/>
            <a:r>
              <a:rPr lang="en-US" sz="2400" b="1" dirty="0" smtClean="0">
                <a:solidFill>
                  <a:srgbClr val="16191F"/>
                </a:solidFill>
                <a:latin typeface="Times New Roman" panose="02020603050405020304" pitchFamily="18" charset="0"/>
                <a:cs typeface="Times New Roman" panose="02020603050405020304" pitchFamily="18" charset="0"/>
                <a:hlinkClick r:id="rId4"/>
              </a:rPr>
              <a:t>Deploy </a:t>
            </a:r>
            <a:r>
              <a:rPr lang="en-US" sz="2400" b="1" dirty="0">
                <a:solidFill>
                  <a:srgbClr val="16191F"/>
                </a:solidFill>
                <a:latin typeface="Times New Roman" panose="02020603050405020304" pitchFamily="18" charset="0"/>
                <a:cs typeface="Times New Roman" panose="02020603050405020304" pitchFamily="18" charset="0"/>
                <a:hlinkClick r:id="rId4"/>
              </a:rPr>
              <a:t>software </a:t>
            </a:r>
            <a:r>
              <a:rPr lang="en-US" sz="2400" b="1" dirty="0" smtClean="0">
                <a:solidFill>
                  <a:srgbClr val="16191F"/>
                </a:solidFill>
                <a:latin typeface="Times New Roman" panose="02020603050405020304" pitchFamily="18" charset="0"/>
                <a:cs typeface="Times New Roman" panose="02020603050405020304" pitchFamily="18" charset="0"/>
                <a:hlinkClick r:id="rId4"/>
              </a:rPr>
              <a:t>programmatically</a:t>
            </a:r>
            <a:endParaRPr lang="en-US" sz="2400" b="1" dirty="0" smtClean="0">
              <a:solidFill>
                <a:srgbClr val="16191F"/>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Perform software deployments programmatically where possible. This approach reduces the likelihood that a deployment fails or an unexpected issue is introduced due to human error.</a:t>
            </a:r>
            <a:endParaRPr lang="en-US" sz="2000" dirty="0">
              <a:solidFill>
                <a:srgbClr val="16191F"/>
              </a:solidFill>
              <a:latin typeface="Times New Roman" panose="02020603050405020304" pitchFamily="18" charset="0"/>
              <a:cs typeface="Times New Roman" panose="02020603050405020304" pitchFamily="18" charset="0"/>
            </a:endParaRPr>
          </a:p>
          <a:p>
            <a:pPr algn="just"/>
            <a:r>
              <a:rPr lang="en-US" sz="2400" b="1" dirty="0" smtClean="0">
                <a:solidFill>
                  <a:srgbClr val="16191F"/>
                </a:solidFill>
                <a:latin typeface="Times New Roman" panose="02020603050405020304" pitchFamily="18" charset="0"/>
                <a:cs typeface="Times New Roman" panose="02020603050405020304" pitchFamily="18" charset="0"/>
                <a:hlinkClick r:id="rId5"/>
              </a:rPr>
              <a:t>Regularly </a:t>
            </a:r>
            <a:r>
              <a:rPr lang="en-US" sz="2400" b="1" dirty="0">
                <a:solidFill>
                  <a:srgbClr val="16191F"/>
                </a:solidFill>
                <a:latin typeface="Times New Roman" panose="02020603050405020304" pitchFamily="18" charset="0"/>
                <a:cs typeface="Times New Roman" panose="02020603050405020304" pitchFamily="18" charset="0"/>
                <a:hlinkClick r:id="rId5"/>
              </a:rPr>
              <a:t>assess security properties of the </a:t>
            </a:r>
            <a:r>
              <a:rPr lang="en-US" sz="2400" b="1" dirty="0" smtClean="0">
                <a:solidFill>
                  <a:srgbClr val="16191F"/>
                </a:solidFill>
                <a:latin typeface="Times New Roman" panose="02020603050405020304" pitchFamily="18" charset="0"/>
                <a:cs typeface="Times New Roman" panose="02020603050405020304" pitchFamily="18" charset="0"/>
                <a:hlinkClick r:id="rId5"/>
              </a:rPr>
              <a:t>pipelines</a:t>
            </a:r>
            <a:endParaRPr lang="en-US" sz="2400" b="1" dirty="0" smtClean="0">
              <a:solidFill>
                <a:srgbClr val="16191F"/>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Apply the principles of the Well-Architected Security Pillar to your pipelines, with particular attention to the separation of permissions. Regularly assess the security properties of your pipeline infrastructure. Effectively managing the security </a:t>
            </a:r>
            <a:r>
              <a:rPr lang="en-US" sz="2000" i="1" dirty="0">
                <a:latin typeface="Times New Roman" panose="02020603050405020304" pitchFamily="18" charset="0"/>
                <a:cs typeface="Times New Roman" panose="02020603050405020304" pitchFamily="18" charset="0"/>
              </a:rPr>
              <a:t>of</a:t>
            </a:r>
            <a:r>
              <a:rPr lang="en-US" sz="2000" dirty="0">
                <a:latin typeface="Times New Roman" panose="02020603050405020304" pitchFamily="18" charset="0"/>
                <a:cs typeface="Times New Roman" panose="02020603050405020304" pitchFamily="18" charset="0"/>
              </a:rPr>
              <a:t> the pipelines allows you to deliver the security of the software that passes </a:t>
            </a:r>
            <a:r>
              <a:rPr lang="en-US" sz="2000" i="1" dirty="0">
                <a:latin typeface="Times New Roman" panose="02020603050405020304" pitchFamily="18" charset="0"/>
                <a:cs typeface="Times New Roman" panose="02020603050405020304" pitchFamily="18" charset="0"/>
              </a:rPr>
              <a:t>through</a:t>
            </a:r>
            <a:r>
              <a:rPr lang="en-US" sz="2000" dirty="0">
                <a:latin typeface="Times New Roman" panose="02020603050405020304" pitchFamily="18" charset="0"/>
                <a:cs typeface="Times New Roman" panose="02020603050405020304" pitchFamily="18" charset="0"/>
              </a:rPr>
              <a:t> the pipelines.</a:t>
            </a:r>
            <a:endParaRPr lang="en-US" sz="2000" dirty="0">
              <a:solidFill>
                <a:srgbClr val="16191F"/>
              </a:solidFill>
              <a:latin typeface="Times New Roman" panose="02020603050405020304" pitchFamily="18" charset="0"/>
              <a:cs typeface="Times New Roman" panose="02020603050405020304" pitchFamily="18" charset="0"/>
            </a:endParaRPr>
          </a:p>
          <a:p>
            <a:pPr algn="just"/>
            <a:r>
              <a:rPr lang="en-US" sz="2400" b="1" dirty="0" smtClean="0">
                <a:solidFill>
                  <a:srgbClr val="16191F"/>
                </a:solidFill>
                <a:latin typeface="Times New Roman" panose="02020603050405020304" pitchFamily="18" charset="0"/>
                <a:cs typeface="Times New Roman" panose="02020603050405020304" pitchFamily="18" charset="0"/>
                <a:hlinkClick r:id="rId6"/>
              </a:rPr>
              <a:t>Build </a:t>
            </a:r>
            <a:r>
              <a:rPr lang="en-US" sz="2400" b="1" dirty="0">
                <a:solidFill>
                  <a:srgbClr val="16191F"/>
                </a:solidFill>
                <a:latin typeface="Times New Roman" panose="02020603050405020304" pitchFamily="18" charset="0"/>
                <a:cs typeface="Times New Roman" panose="02020603050405020304" pitchFamily="18" charset="0"/>
                <a:hlinkClick r:id="rId6"/>
              </a:rPr>
              <a:t>a program that embeds security ownership in workload </a:t>
            </a:r>
            <a:r>
              <a:rPr lang="en-US" sz="2400" b="1" dirty="0" smtClean="0">
                <a:solidFill>
                  <a:srgbClr val="16191F"/>
                </a:solidFill>
                <a:latin typeface="Times New Roman" panose="02020603050405020304" pitchFamily="18" charset="0"/>
                <a:cs typeface="Times New Roman" panose="02020603050405020304" pitchFamily="18" charset="0"/>
                <a:hlinkClick r:id="rId6"/>
              </a:rPr>
              <a:t>teams</a:t>
            </a:r>
            <a:endParaRPr lang="en-US" sz="2400" b="1" dirty="0" smtClean="0">
              <a:solidFill>
                <a:srgbClr val="16191F"/>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Build a program or mechanism that empowers builder teams to make security decisions about the software that they create. Your security team still needs to validate these decisions during a review, but embedding security ownership in builder teams allows for faster, more secure workloads to be built. This mechanism also promotes a culture of ownership that positively impacts the operation of the systems you build.</a:t>
            </a:r>
            <a:endParaRPr lang="en-US" sz="2000" b="0" i="0" dirty="0">
              <a:solidFill>
                <a:srgbClr val="16191F"/>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2EC635B-D8A3-4A72-8304-20FFBA5D21A3}"/>
              </a:ext>
            </a:extLst>
          </p:cNvPr>
          <p:cNvSpPr txBox="1"/>
          <p:nvPr/>
        </p:nvSpPr>
        <p:spPr>
          <a:xfrm>
            <a:off x="-329592" y="0"/>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Application Security-Best Practices</a:t>
            </a:r>
          </a:p>
        </p:txBody>
      </p:sp>
    </p:spTree>
    <p:extLst>
      <p:ext uri="{BB962C8B-B14F-4D97-AF65-F5344CB8AC3E}">
        <p14:creationId xmlns:p14="http://schemas.microsoft.com/office/powerpoint/2010/main" val="339917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9592" y="0"/>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What types of Applications need to be secure?</a:t>
            </a:r>
          </a:p>
        </p:txBody>
      </p:sp>
      <p:sp>
        <p:nvSpPr>
          <p:cNvPr id="3" name="Rectangle 2"/>
          <p:cNvSpPr/>
          <p:nvPr/>
        </p:nvSpPr>
        <p:spPr>
          <a:xfrm>
            <a:off x="482600" y="1155701"/>
            <a:ext cx="8661400" cy="1938992"/>
          </a:xfrm>
          <a:prstGeom prst="rect">
            <a:avLst/>
          </a:prstGeom>
        </p:spPr>
        <p:txBody>
          <a:bodyPr wrap="square">
            <a:spAutoFit/>
          </a:bodyPr>
          <a:lstStyle/>
          <a:p>
            <a:pPr marL="342900" indent="-342900">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Web Application Security</a:t>
            </a:r>
          </a:p>
          <a:p>
            <a:pPr marL="342900" indent="-342900">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API Security</a:t>
            </a: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Cloud Native application security</a:t>
            </a:r>
          </a:p>
          <a:p>
            <a:pPr marL="342900" indent="-342900">
              <a:buFont typeface="Arial" panose="020B0604020202020204" pitchFamily="34" charset="0"/>
              <a:buChar char="•"/>
            </a:pPr>
            <a:endParaRPr lang="en-US" sz="2400" dirty="0" smtClean="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17500" y="2697261"/>
            <a:ext cx="11544300" cy="4462760"/>
          </a:xfrm>
          <a:prstGeom prst="rect">
            <a:avLst/>
          </a:prstGeom>
        </p:spPr>
        <p:txBody>
          <a:bodyPr wrap="square">
            <a:spAutoFit/>
          </a:bodyPr>
          <a:lstStyle/>
          <a:p>
            <a:r>
              <a:rPr lang="en-US" sz="2400" b="1" dirty="0" smtClean="0">
                <a:solidFill>
                  <a:srgbClr val="000000"/>
                </a:solidFill>
                <a:latin typeface="Times New Roman" panose="02020603050405020304" pitchFamily="18" charset="0"/>
                <a:cs typeface="Times New Roman" panose="02020603050405020304" pitchFamily="18" charset="0"/>
              </a:rPr>
              <a:t>Web Application Security</a:t>
            </a:r>
          </a:p>
          <a:p>
            <a:endParaRPr lang="en-US" sz="2000" b="1"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web application is software that runs on a web server and is accessible via the Internet. The client runs in a web browser.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By </a:t>
            </a:r>
            <a:r>
              <a:rPr lang="en-US" sz="2000" dirty="0">
                <a:latin typeface="Times New Roman" panose="02020603050405020304" pitchFamily="18" charset="0"/>
                <a:cs typeface="Times New Roman" panose="02020603050405020304" pitchFamily="18" charset="0"/>
              </a:rPr>
              <a:t>nature, applications must accept connections from clients over insecure networks. This exposes them to a range of vulnerabilities</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Many web applications are business critical and contain sensitive customer data, making them a valuable target for attackers and a high priority for any cyber security </a:t>
            </a:r>
            <a:r>
              <a:rPr lang="en-US" sz="2000" dirty="0" smtClean="0">
                <a:latin typeface="Times New Roman" panose="02020603050405020304" pitchFamily="18" charset="0"/>
                <a:cs typeface="Times New Roman" panose="02020603050405020304" pitchFamily="18" charset="0"/>
              </a:rPr>
              <a:t>program.</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evolution of the Internet has addressed some web application vulnerabilities – such as the introduction of HTTPS, which creates an encrypted communication channel that protects against man in the middle (</a:t>
            </a:r>
            <a:r>
              <a:rPr lang="en-US" sz="2000" dirty="0" err="1">
                <a:latin typeface="Times New Roman" panose="02020603050405020304" pitchFamily="18" charset="0"/>
                <a:cs typeface="Times New Roman" panose="02020603050405020304" pitchFamily="18" charset="0"/>
              </a:rPr>
              <a:t>MitM</a:t>
            </a:r>
            <a:r>
              <a:rPr lang="en-US" sz="2000" dirty="0">
                <a:latin typeface="Times New Roman" panose="02020603050405020304" pitchFamily="18" charset="0"/>
                <a:cs typeface="Times New Roman" panose="02020603050405020304" pitchFamily="18" charset="0"/>
              </a:rPr>
              <a:t>) attacks. However, many vulnerabilities remain. The most severe and common vulnerabilities are documented by the Open Web Application Security Project (OWASP), in the form of the OWASP Top 10.</a:t>
            </a:r>
          </a:p>
          <a:p>
            <a:endParaRPr lang="en-US" sz="2000" b="1" dirty="0" smtClean="0">
              <a:solidFill>
                <a:srgbClr val="000000"/>
              </a:solidFill>
              <a:latin typeface="Times New Roman" panose="02020603050405020304" pitchFamily="18" charset="0"/>
              <a:cs typeface="Times New Roman" panose="02020603050405020304" pitchFamily="18" charset="0"/>
            </a:endParaRPr>
          </a:p>
          <a:p>
            <a:endParaRPr lang="en-US" sz="2000" b="1" i="0" dirty="0">
              <a:solidFill>
                <a:srgbClr val="000000"/>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174875" y="728995"/>
            <a:ext cx="3870062" cy="2394972"/>
          </a:xfrm>
          <a:prstGeom prst="rect">
            <a:avLst/>
          </a:prstGeom>
        </p:spPr>
      </p:pic>
    </p:spTree>
    <p:extLst>
      <p:ext uri="{BB962C8B-B14F-4D97-AF65-F5344CB8AC3E}">
        <p14:creationId xmlns:p14="http://schemas.microsoft.com/office/powerpoint/2010/main" val="168455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pplication Programming Interfaces (API) will be Exposed Leading to Cloud- Native Threats as the Weakest Link | by Ensar Seker | Lotus Fruit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6201" y="584775"/>
            <a:ext cx="3068877" cy="5701725"/>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12 Best Practices for Web Application Security - VT Netzwel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460375" y="286591"/>
            <a:ext cx="8505826" cy="6955750"/>
          </a:xfrm>
          <a:prstGeom prst="rect">
            <a:avLst/>
          </a:prstGeom>
        </p:spPr>
        <p:txBody>
          <a:bodyPr wrap="square">
            <a:spAutoFit/>
          </a:bodyPr>
          <a:lstStyle/>
          <a:p>
            <a:endParaRPr lang="en-US" sz="2400" b="1" dirty="0" smtClean="0">
              <a:solidFill>
                <a:srgbClr val="000000"/>
              </a:solidFill>
              <a:latin typeface="Times New Roman" panose="02020603050405020304" pitchFamily="18" charset="0"/>
              <a:cs typeface="Times New Roman" panose="02020603050405020304" pitchFamily="18" charset="0"/>
            </a:endParaRPr>
          </a:p>
          <a:p>
            <a:endParaRPr lang="en-US" sz="2400" b="1" dirty="0">
              <a:solidFill>
                <a:srgbClr val="000000"/>
              </a:solidFill>
              <a:latin typeface="Times New Roman" panose="02020603050405020304" pitchFamily="18" charset="0"/>
              <a:cs typeface="Times New Roman" panose="02020603050405020304" pitchFamily="18" charset="0"/>
            </a:endParaRPr>
          </a:p>
          <a:p>
            <a:r>
              <a:rPr lang="en-US" sz="2400" b="1" dirty="0" smtClean="0">
                <a:solidFill>
                  <a:srgbClr val="000000"/>
                </a:solidFill>
                <a:latin typeface="Times New Roman" panose="02020603050405020304" pitchFamily="18" charset="0"/>
                <a:cs typeface="Times New Roman" panose="02020603050405020304" pitchFamily="18" charset="0"/>
              </a:rPr>
              <a:t>API Security</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Application Programming Interfaces (API) are growing in importance. They are the basis of modern </a:t>
            </a:r>
            <a:r>
              <a:rPr lang="en-US" sz="2200" dirty="0" err="1" smtClean="0">
                <a:latin typeface="Times New Roman" panose="02020603050405020304" pitchFamily="18" charset="0"/>
                <a:cs typeface="Times New Roman" panose="02020603050405020304" pitchFamily="18" charset="0"/>
              </a:rPr>
              <a:t>microservices</a:t>
            </a:r>
            <a:r>
              <a:rPr lang="en-US" sz="2200" dirty="0" smtClean="0">
                <a:latin typeface="Times New Roman" panose="02020603050405020304" pitchFamily="18" charset="0"/>
                <a:cs typeface="Times New Roman" panose="02020603050405020304" pitchFamily="18" charset="0"/>
              </a:rPr>
              <a:t> applications, and an entire API economy has emerged, which allows organizations to share data and access software functionality created by others. This means API security is critical for modern organizations.</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APIs that suffer from security vulnerabilities are the cause of major data breaches. They can expose sensitive data and result in disruption of critical business operations. Common security weaknesses of APIs are weak authentication, unwanted exposure of data, and failure to perform rate limiting, which enables API abuse.</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Like web application security, the need for API security has led to the development of specialized tools that can identify vulnerabilities in APIs and secure APIs in production.</a:t>
            </a:r>
          </a:p>
          <a:p>
            <a:endParaRPr lang="en-US" sz="2200" b="1" dirty="0" smtClean="0">
              <a:solidFill>
                <a:srgbClr val="000000"/>
              </a:solidFill>
              <a:latin typeface="Times New Roman" panose="02020603050405020304" pitchFamily="18" charset="0"/>
              <a:cs typeface="Times New Roman" panose="02020603050405020304" pitchFamily="18" charset="0"/>
            </a:endParaRPr>
          </a:p>
          <a:p>
            <a:endParaRPr lang="en-US" sz="2200" b="1" dirty="0">
              <a:solidFill>
                <a:srgbClr val="0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2EC635B-D8A3-4A72-8304-20FFBA5D21A3}"/>
              </a:ext>
            </a:extLst>
          </p:cNvPr>
          <p:cNvSpPr txBox="1"/>
          <p:nvPr/>
        </p:nvSpPr>
        <p:spPr>
          <a:xfrm>
            <a:off x="-329592" y="0"/>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What types of Applications need to be secure?</a:t>
            </a:r>
          </a:p>
        </p:txBody>
      </p:sp>
    </p:spTree>
    <p:extLst>
      <p:ext uri="{BB962C8B-B14F-4D97-AF65-F5344CB8AC3E}">
        <p14:creationId xmlns:p14="http://schemas.microsoft.com/office/powerpoint/2010/main" val="27337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685" y="676084"/>
            <a:ext cx="10860415" cy="5293757"/>
          </a:xfrm>
          <a:prstGeom prst="rect">
            <a:avLst/>
          </a:prstGeom>
        </p:spPr>
        <p:txBody>
          <a:bodyPr wrap="square">
            <a:spAutoFit/>
          </a:bodyPr>
          <a:lstStyle/>
          <a:p>
            <a:r>
              <a:rPr lang="en-US" sz="2400" b="1" dirty="0" smtClean="0">
                <a:solidFill>
                  <a:srgbClr val="000000"/>
                </a:solidFill>
                <a:latin typeface="Times New Roman" panose="02020603050405020304" pitchFamily="18" charset="0"/>
                <a:cs typeface="Times New Roman" panose="02020603050405020304" pitchFamily="18" charset="0"/>
              </a:rPr>
              <a:t>Cloud Native application security</a:t>
            </a:r>
          </a:p>
          <a:p>
            <a:pPr marL="342900" indent="-342900" algn="just">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Cloud </a:t>
            </a:r>
            <a:r>
              <a:rPr lang="en-US" sz="2100" dirty="0">
                <a:latin typeface="Times New Roman" panose="02020603050405020304" pitchFamily="18" charset="0"/>
                <a:cs typeface="Times New Roman" panose="02020603050405020304" pitchFamily="18" charset="0"/>
              </a:rPr>
              <a:t>native applications are applications built in a </a:t>
            </a:r>
            <a:r>
              <a:rPr lang="en-US" sz="2100" dirty="0" err="1">
                <a:latin typeface="Times New Roman" panose="02020603050405020304" pitchFamily="18" charset="0"/>
                <a:cs typeface="Times New Roman" panose="02020603050405020304" pitchFamily="18" charset="0"/>
              </a:rPr>
              <a:t>microservices</a:t>
            </a:r>
            <a:r>
              <a:rPr lang="en-US" sz="2100" dirty="0">
                <a:latin typeface="Times New Roman" panose="02020603050405020304" pitchFamily="18" charset="0"/>
                <a:cs typeface="Times New Roman" panose="02020603050405020304" pitchFamily="18" charset="0"/>
              </a:rPr>
              <a:t> architecture using technologies like virtual machines, containers, and </a:t>
            </a:r>
            <a:r>
              <a:rPr lang="en-US" sz="2100" dirty="0" err="1">
                <a:latin typeface="Times New Roman" panose="02020603050405020304" pitchFamily="18" charset="0"/>
                <a:cs typeface="Times New Roman" panose="02020603050405020304" pitchFamily="18" charset="0"/>
              </a:rPr>
              <a:t>serverless</a:t>
            </a:r>
            <a:r>
              <a:rPr lang="en-US" sz="2100" dirty="0">
                <a:latin typeface="Times New Roman" panose="02020603050405020304" pitchFamily="18" charset="0"/>
                <a:cs typeface="Times New Roman" panose="02020603050405020304" pitchFamily="18" charset="0"/>
              </a:rPr>
              <a:t> platforms. </a:t>
            </a:r>
            <a:endParaRPr lang="en-US" sz="21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Cloud </a:t>
            </a:r>
            <a:r>
              <a:rPr lang="en-US" sz="2100" dirty="0">
                <a:latin typeface="Times New Roman" panose="02020603050405020304" pitchFamily="18" charset="0"/>
                <a:cs typeface="Times New Roman" panose="02020603050405020304" pitchFamily="18" charset="0"/>
              </a:rPr>
              <a:t>native security is a complex challenge, because cloud native applications have a large number of moving parts and components tend to be ephemeral—frequently torn down and replaced by others. This makes it difficult to gain visibility over a cloud native environment and ensure all components are secure.</a:t>
            </a:r>
          </a:p>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In cloud native applications, infrastructure and environments are typically set up automatically based on declarative configuration—this is called infrastructure as code (</a:t>
            </a:r>
            <a:r>
              <a:rPr lang="en-US" sz="2100" dirty="0" err="1">
                <a:latin typeface="Times New Roman" panose="02020603050405020304" pitchFamily="18" charset="0"/>
                <a:cs typeface="Times New Roman" panose="02020603050405020304" pitchFamily="18" charset="0"/>
              </a:rPr>
              <a:t>IaC</a:t>
            </a:r>
            <a:r>
              <a:rPr lang="en-US" sz="21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Developers are responsible for building declarative configurations and application code, and both should be subject to security considerations. </a:t>
            </a:r>
            <a:r>
              <a:rPr lang="en-US" sz="2100" dirty="0" smtClean="0">
                <a:latin typeface="Times New Roman" panose="02020603050405020304" pitchFamily="18" charset="0"/>
                <a:cs typeface="Times New Roman" panose="02020603050405020304" pitchFamily="18" charset="0"/>
              </a:rPr>
              <a:t>Dedicated </a:t>
            </a:r>
            <a:r>
              <a:rPr lang="en-US" sz="2100" dirty="0">
                <a:latin typeface="Times New Roman" panose="02020603050405020304" pitchFamily="18" charset="0"/>
                <a:cs typeface="Times New Roman" panose="02020603050405020304" pitchFamily="18" charset="0"/>
              </a:rPr>
              <a:t>cloud native security tools are needed, able to instrument containers, container clusters, and </a:t>
            </a:r>
            <a:r>
              <a:rPr lang="en-US" sz="2100" dirty="0" err="1">
                <a:latin typeface="Times New Roman" panose="02020603050405020304" pitchFamily="18" charset="0"/>
                <a:cs typeface="Times New Roman" panose="02020603050405020304" pitchFamily="18" charset="0"/>
              </a:rPr>
              <a:t>serverless</a:t>
            </a:r>
            <a:r>
              <a:rPr lang="en-US" sz="2100" dirty="0">
                <a:latin typeface="Times New Roman" panose="02020603050405020304" pitchFamily="18" charset="0"/>
                <a:cs typeface="Times New Roman" panose="02020603050405020304" pitchFamily="18" charset="0"/>
              </a:rPr>
              <a:t> functions, report on security issues, and provide a fast feedback loop for </a:t>
            </a:r>
            <a:r>
              <a:rPr lang="en-US" sz="2100" dirty="0" smtClean="0">
                <a:latin typeface="Times New Roman" panose="02020603050405020304" pitchFamily="18" charset="0"/>
                <a:cs typeface="Times New Roman" panose="02020603050405020304" pitchFamily="18" charset="0"/>
              </a:rPr>
              <a:t>developers.</a:t>
            </a:r>
          </a:p>
          <a:p>
            <a:pPr marL="342900" indent="-342900" algn="just">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Another </a:t>
            </a:r>
            <a:r>
              <a:rPr lang="en-US" sz="2100" dirty="0">
                <a:latin typeface="Times New Roman" panose="02020603050405020304" pitchFamily="18" charset="0"/>
                <a:cs typeface="Times New Roman" panose="02020603050405020304" pitchFamily="18" charset="0"/>
              </a:rPr>
              <a:t>important aspect of cloud native security is automated scanning of all artifacts, at all stages of the development lifecycle. </a:t>
            </a:r>
            <a:endParaRPr lang="en-US" sz="2100" b="1" i="0" dirty="0">
              <a:solidFill>
                <a:srgbClr val="000000"/>
              </a:solidFill>
              <a:effectLst/>
              <a:latin typeface="Times New Roman" panose="02020603050405020304" pitchFamily="18" charset="0"/>
              <a:cs typeface="Times New Roman" panose="02020603050405020304" pitchFamily="18" charset="0"/>
            </a:endParaRPr>
          </a:p>
          <a:p>
            <a:endParaRPr lang="en-US" sz="2000" b="1" i="0" dirty="0">
              <a:solidFill>
                <a:srgbClr val="000000"/>
              </a:solidFill>
              <a:effectLst/>
              <a:latin typeface="Times New Roman" panose="02020603050405020304" pitchFamily="18" charset="0"/>
              <a:cs typeface="Times New Roman" panose="02020603050405020304" pitchFamily="18" charset="0"/>
            </a:endParaRPr>
          </a:p>
        </p:txBody>
      </p:sp>
      <p:pic>
        <p:nvPicPr>
          <p:cNvPr id="20482" name="Picture 2" descr="Application Programming Interfaces (API) will be Exposed Leading to Cloud- Native Threats as the Weakest Link | by Ensar Seker | Lotus Fruit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9495" y="-4259263"/>
            <a:ext cx="5311079" cy="16287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EC635B-D8A3-4A72-8304-20FFBA5D21A3}"/>
              </a:ext>
            </a:extLst>
          </p:cNvPr>
          <p:cNvSpPr txBox="1"/>
          <p:nvPr/>
        </p:nvSpPr>
        <p:spPr>
          <a:xfrm>
            <a:off x="-329592" y="0"/>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What types of Applications need to be secure?</a:t>
            </a:r>
          </a:p>
        </p:txBody>
      </p:sp>
      <p:pic>
        <p:nvPicPr>
          <p:cNvPr id="3" name="Picture 2"/>
          <p:cNvPicPr>
            <a:picLocks noChangeAspect="1"/>
          </p:cNvPicPr>
          <p:nvPr/>
        </p:nvPicPr>
        <p:blipFill>
          <a:blip r:embed="rId4"/>
          <a:stretch>
            <a:fillRect/>
          </a:stretch>
        </p:blipFill>
        <p:spPr>
          <a:xfrm>
            <a:off x="8416956" y="5283775"/>
            <a:ext cx="3255962" cy="1320225"/>
          </a:xfrm>
          <a:prstGeom prst="rect">
            <a:avLst/>
          </a:prstGeom>
        </p:spPr>
      </p:pic>
    </p:spTree>
    <p:extLst>
      <p:ext uri="{BB962C8B-B14F-4D97-AF65-F5344CB8AC3E}">
        <p14:creationId xmlns:p14="http://schemas.microsoft.com/office/powerpoint/2010/main" val="160358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97934" y="741086"/>
            <a:ext cx="8915400" cy="2457450"/>
          </a:xfrm>
          <a:prstGeom prst="rect">
            <a:avLst/>
          </a:prstGeom>
        </p:spPr>
      </p:pic>
      <p:sp>
        <p:nvSpPr>
          <p:cNvPr id="5" name="Rectangle 4"/>
          <p:cNvSpPr/>
          <p:nvPr/>
        </p:nvSpPr>
        <p:spPr>
          <a:xfrm>
            <a:off x="897934" y="3369025"/>
            <a:ext cx="9693866" cy="2554545"/>
          </a:xfrm>
          <a:prstGeom prst="rect">
            <a:avLst/>
          </a:prstGeom>
        </p:spPr>
        <p:txBody>
          <a:bodyPr wrap="square">
            <a:spAutoFit/>
          </a:bodyPr>
          <a:lstStyle/>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Broken </a:t>
            </a:r>
            <a:r>
              <a:rPr lang="en-US" sz="2000" b="1" dirty="0">
                <a:latin typeface="Times New Roman" panose="02020603050405020304" pitchFamily="18" charset="0"/>
                <a:cs typeface="Times New Roman" panose="02020603050405020304" pitchFamily="18" charset="0"/>
              </a:rPr>
              <a:t>Access Control</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Cryptographic Failures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Injection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Insecure </a:t>
            </a:r>
            <a:r>
              <a:rPr lang="en-US" sz="2000" b="1" dirty="0">
                <a:latin typeface="Times New Roman" panose="02020603050405020304" pitchFamily="18" charset="0"/>
                <a:cs typeface="Times New Roman" panose="02020603050405020304" pitchFamily="18" charset="0"/>
              </a:rPr>
              <a:t>Design</a:t>
            </a: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Security </a:t>
            </a:r>
            <a:r>
              <a:rPr lang="en-US" sz="2000" b="1" dirty="0">
                <a:latin typeface="Times New Roman" panose="02020603050405020304" pitchFamily="18" charset="0"/>
                <a:cs typeface="Times New Roman" panose="02020603050405020304" pitchFamily="18" charset="0"/>
              </a:rPr>
              <a:t>Misconfiguration</a:t>
            </a: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Vulnerable </a:t>
            </a:r>
            <a:r>
              <a:rPr lang="en-US" sz="2000" b="1" dirty="0">
                <a:latin typeface="Times New Roman" panose="02020603050405020304" pitchFamily="18" charset="0"/>
                <a:cs typeface="Times New Roman" panose="02020603050405020304" pitchFamily="18" charset="0"/>
              </a:rPr>
              <a:t>and Outdated Components</a:t>
            </a: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Identification </a:t>
            </a:r>
            <a:r>
              <a:rPr lang="en-US" sz="2000" b="1" dirty="0">
                <a:latin typeface="Times New Roman" panose="02020603050405020304" pitchFamily="18" charset="0"/>
                <a:cs typeface="Times New Roman" panose="02020603050405020304" pitchFamily="18" charset="0"/>
              </a:rPr>
              <a:t>and Authentication Failures</a:t>
            </a: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Software </a:t>
            </a:r>
            <a:r>
              <a:rPr lang="en-US" sz="2000" b="1" dirty="0">
                <a:latin typeface="Times New Roman" panose="02020603050405020304" pitchFamily="18" charset="0"/>
                <a:cs typeface="Times New Roman" panose="02020603050405020304" pitchFamily="18" charset="0"/>
              </a:rPr>
              <a:t>and Data Integrity Failures</a:t>
            </a: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Security Logging and Monitoring Failures</a:t>
            </a: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Server-Side </a:t>
            </a:r>
            <a:r>
              <a:rPr lang="en-US" sz="2000" b="1" dirty="0">
                <a:latin typeface="Times New Roman" panose="02020603050405020304" pitchFamily="18" charset="0"/>
                <a:cs typeface="Times New Roman" panose="02020603050405020304" pitchFamily="18" charset="0"/>
              </a:rPr>
              <a:t>Request </a:t>
            </a:r>
            <a:r>
              <a:rPr lang="en-US" sz="2000" b="1" dirty="0" smtClean="0">
                <a:latin typeface="Times New Roman" panose="02020603050405020304" pitchFamily="18" charset="0"/>
                <a:cs typeface="Times New Roman" panose="02020603050405020304" pitchFamily="18" charset="0"/>
              </a:rPr>
              <a:t>Forgery</a:t>
            </a:r>
            <a:endParaRPr lang="en-US"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6095999" y="6171964"/>
            <a:ext cx="5372101" cy="646331"/>
          </a:xfrm>
          <a:prstGeom prst="rect">
            <a:avLst/>
          </a:prstGeom>
        </p:spPr>
        <p:txBody>
          <a:bodyPr wrap="square">
            <a:spAutoFit/>
          </a:bodyPr>
          <a:lstStyle/>
          <a:p>
            <a:r>
              <a:rPr lang="en-US" dirty="0">
                <a:hlinkClick r:id="rId4"/>
              </a:rPr>
              <a:t>https://owasp.org/www-project-top-ten</a:t>
            </a:r>
            <a:r>
              <a:rPr lang="en-US" dirty="0" smtClean="0">
                <a:hlinkClick r:id="rId4"/>
              </a:rPr>
              <a:t>/</a:t>
            </a:r>
            <a:endParaRPr lang="en-US" dirty="0" smtClean="0"/>
          </a:p>
          <a:p>
            <a:endParaRPr lang="en-US" dirty="0"/>
          </a:p>
        </p:txBody>
      </p:sp>
      <p:sp>
        <p:nvSpPr>
          <p:cNvPr id="9" name="TextBox 8">
            <a:extLst>
              <a:ext uri="{FF2B5EF4-FFF2-40B4-BE49-F238E27FC236}">
                <a16:creationId xmlns:a16="http://schemas.microsoft.com/office/drawing/2014/main" id="{B2EC635B-D8A3-4A72-8304-20FFBA5D21A3}"/>
              </a:ext>
            </a:extLst>
          </p:cNvPr>
          <p:cNvSpPr txBox="1"/>
          <p:nvPr/>
        </p:nvSpPr>
        <p:spPr>
          <a:xfrm>
            <a:off x="0" y="-14177"/>
            <a:ext cx="10374529" cy="584775"/>
          </a:xfrm>
          <a:prstGeom prst="rect">
            <a:avLst/>
          </a:prstGeom>
          <a:noFill/>
        </p:spPr>
        <p:txBody>
          <a:bodyPr wrap="square" lIns="91440" tIns="45720" rIns="91440" bIns="45720" rtlCol="0" anchor="t">
            <a:spAutoFit/>
          </a:bodyPr>
          <a:lstStyle/>
          <a:p>
            <a:pPr algn="ctr"/>
            <a:r>
              <a:rPr lang="en-IN" sz="3200" b="1" dirty="0" smtClean="0">
                <a:solidFill>
                  <a:srgbClr val="46B0FA"/>
                </a:solidFill>
                <a:latin typeface="Times New Roman" panose="02020603050405020304" pitchFamily="18" charset="0"/>
                <a:cs typeface="Times New Roman" panose="02020603050405020304" pitchFamily="18" charset="0"/>
              </a:rPr>
              <a:t>Web Application Security Risks: OWASP Top 10</a:t>
            </a:r>
          </a:p>
        </p:txBody>
      </p:sp>
    </p:spTree>
    <p:extLst>
      <p:ext uri="{BB962C8B-B14F-4D97-AF65-F5344CB8AC3E}">
        <p14:creationId xmlns:p14="http://schemas.microsoft.com/office/powerpoint/2010/main" val="852833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36500</TotalTime>
  <Words>4830</Words>
  <Application>Microsoft Office PowerPoint</Application>
  <PresentationFormat>Widescreen</PresentationFormat>
  <Paragraphs>388</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Avita Katal</dc:creator>
  <cp:lastModifiedBy>Avita Katal</cp:lastModifiedBy>
  <cp:revision>1038</cp:revision>
  <dcterms:created xsi:type="dcterms:W3CDTF">2021-05-06T09:42:21Z</dcterms:created>
  <dcterms:modified xsi:type="dcterms:W3CDTF">2024-04-05T11:46:12Z</dcterms:modified>
</cp:coreProperties>
</file>