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embeddedFontLst>
    <p:embeddedFont>
      <p:font typeface="Helvetica Neue"/>
      <p:regular r:id="rId41"/>
      <p:bold r:id="rId42"/>
      <p:italic r:id="rId43"/>
      <p:boldItalic r:id="rId44"/>
    </p:embeddedFont>
    <p:embeddedFont>
      <p:font typeface="Gill Sans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7" roundtripDataSignature="AMtx7mhE5jBPTfMh7dlEBPHPm74a8DBp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8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7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20.xml"/><Relationship Id="rId46" Type="http://schemas.openxmlformats.org/officeDocument/2006/relationships/font" Target="fonts/GillSans-bold.fntdata"/><Relationship Id="rId23" Type="http://schemas.openxmlformats.org/officeDocument/2006/relationships/slide" Target="slides/slide19.xml"/><Relationship Id="rId45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0e6377a56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0e6377a56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250e6377a56_1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50e6377a5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50e6377a5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250e6377a5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50e6377a56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50e6377a56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250e6377a56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50e6377a56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50e6377a56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250e6377a56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1f577eb3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51f577eb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251f577eb3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50e6377a56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50e6377a56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250e6377a56_1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4" name="Google Shape;24;p3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2" name="Google Shape;92;p4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9" name="Google Shape;99;p4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5" name="Google Shape;35;p3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2" name="Google Shape;42;p3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0" name="Google Shape;50;p3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7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7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0" name="Google Shape;60;p3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6" name="Google Shape;66;p3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4" name="Google Shape;74;p3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4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4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4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5" name="Google Shape;85;p4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3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3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7.png"/><Relationship Id="rId4" Type="http://schemas.openxmlformats.org/officeDocument/2006/relationships/image" Target="../media/image25.png"/><Relationship Id="rId5" Type="http://schemas.openxmlformats.org/officeDocument/2006/relationships/image" Target="../media/image5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5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8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Relationship Id="rId6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44.png"/><Relationship Id="rId6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57.png"/><Relationship Id="rId6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62.png"/><Relationship Id="rId5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55.png"/><Relationship Id="rId5" Type="http://schemas.openxmlformats.org/officeDocument/2006/relationships/image" Target="../media/image59.png"/><Relationship Id="rId6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png"/><Relationship Id="rId4" Type="http://schemas.openxmlformats.org/officeDocument/2006/relationships/image" Target="../media/image6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6.png"/><Relationship Id="rId4" Type="http://schemas.openxmlformats.org/officeDocument/2006/relationships/image" Target="../media/image4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b="1" lang="en-IN"/>
              <a:t>OIL PRICE PREDICTION</a:t>
            </a:r>
            <a:endParaRPr/>
          </a:p>
        </p:txBody>
      </p:sp>
      <p:grpSp>
        <p:nvGrpSpPr>
          <p:cNvPr id="105" name="Google Shape;105;p1"/>
          <p:cNvGrpSpPr/>
          <p:nvPr/>
        </p:nvGrpSpPr>
        <p:grpSpPr>
          <a:xfrm>
            <a:off x="477520" y="682019"/>
            <a:ext cx="1249680" cy="561599"/>
            <a:chOff x="0" y="6061"/>
            <a:chExt cx="1249680" cy="561599"/>
          </a:xfrm>
        </p:grpSpPr>
        <p:sp>
          <p:nvSpPr>
            <p:cNvPr id="106" name="Google Shape;106;p1"/>
            <p:cNvSpPr/>
            <p:nvPr/>
          </p:nvSpPr>
          <p:spPr>
            <a:xfrm>
              <a:off x="0" y="6061"/>
              <a:ext cx="1249680" cy="56159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62B49"/>
                </a:gs>
                <a:gs pos="69000">
                  <a:srgbClr val="B2012E"/>
                </a:gs>
                <a:gs pos="100000">
                  <a:srgbClr val="A8022B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7415" y="33476"/>
              <a:ext cx="1194850" cy="50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Gill Sans"/>
                <a:buNone/>
              </a:pPr>
              <a:r>
                <a:rPr b="0" i="0" lang="en-IN" sz="24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Team 1</a:t>
              </a:r>
              <a:endPara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3489" y="793103"/>
            <a:ext cx="3888511" cy="3724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0508" y="793103"/>
            <a:ext cx="4102981" cy="3724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793103"/>
            <a:ext cx="4200508" cy="37249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10"/>
          <p:cNvGrpSpPr/>
          <p:nvPr/>
        </p:nvGrpSpPr>
        <p:grpSpPr>
          <a:xfrm>
            <a:off x="224801" y="214660"/>
            <a:ext cx="2070526" cy="369217"/>
            <a:chOff x="2" y="57"/>
            <a:chExt cx="2070526" cy="369217"/>
          </a:xfrm>
        </p:grpSpPr>
        <p:sp>
          <p:nvSpPr>
            <p:cNvPr id="193" name="Google Shape;193;p10"/>
            <p:cNvSpPr/>
            <p:nvPr/>
          </p:nvSpPr>
          <p:spPr>
            <a:xfrm>
              <a:off x="2" y="57"/>
              <a:ext cx="2070526" cy="369217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9CED1"/>
                </a:gs>
                <a:gs pos="100000">
                  <a:srgbClr val="CD7D87">
                    <a:alpha val="9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 txBox="1"/>
            <p:nvPr/>
          </p:nvSpPr>
          <p:spPr>
            <a:xfrm>
              <a:off x="184611" y="57"/>
              <a:ext cx="1701309" cy="369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75" lIns="31750" spcFirstLastPara="1" rIns="0" wrap="square" tIns="1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Gill Sans"/>
                <a:buNone/>
              </a:pPr>
              <a:r>
                <a:rPr lang="en-IN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Count Plots </a:t>
              </a:r>
              <a:endParaRPr/>
            </a:p>
          </p:txBody>
        </p:sp>
      </p:grpSp>
      <p:sp>
        <p:nvSpPr>
          <p:cNvPr id="195" name="Google Shape;195;p10"/>
          <p:cNvSpPr txBox="1"/>
          <p:nvPr/>
        </p:nvSpPr>
        <p:spPr>
          <a:xfrm>
            <a:off x="532708" y="4820556"/>
            <a:ext cx="67171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These are distribution plots of price, change and percentage change.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 in price distribution plot ,the data is right skewed data.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1"/>
          <p:cNvGrpSpPr/>
          <p:nvPr/>
        </p:nvGrpSpPr>
        <p:grpSpPr>
          <a:xfrm>
            <a:off x="997509" y="248269"/>
            <a:ext cx="1943639" cy="368607"/>
            <a:chOff x="999" y="362"/>
            <a:chExt cx="1943639" cy="368607"/>
          </a:xfrm>
        </p:grpSpPr>
        <p:sp>
          <p:nvSpPr>
            <p:cNvPr id="201" name="Google Shape;201;p11"/>
            <p:cNvSpPr/>
            <p:nvPr/>
          </p:nvSpPr>
          <p:spPr>
            <a:xfrm>
              <a:off x="999" y="362"/>
              <a:ext cx="1943639" cy="368607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9CED1"/>
                </a:gs>
                <a:gs pos="100000">
                  <a:srgbClr val="CD7D87">
                    <a:alpha val="9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 txBox="1"/>
            <p:nvPr/>
          </p:nvSpPr>
          <p:spPr>
            <a:xfrm>
              <a:off x="185303" y="362"/>
              <a:ext cx="1575032" cy="368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75" lIns="31750" spcFirstLastPara="1" rIns="0" wrap="square" tIns="1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Gill Sans"/>
                <a:buNone/>
              </a:pPr>
              <a:r>
                <a:rPr lang="en-IN" sz="2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Pair Plot</a:t>
              </a:r>
              <a:endParaRPr/>
            </a:p>
          </p:txBody>
        </p:sp>
      </p:grpSp>
      <p:pic>
        <p:nvPicPr>
          <p:cNvPr id="203" name="Google Shape;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0424"/>
            <a:ext cx="12192000" cy="520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2"/>
          <p:cNvGrpSpPr/>
          <p:nvPr/>
        </p:nvGrpSpPr>
        <p:grpSpPr>
          <a:xfrm>
            <a:off x="161318" y="216289"/>
            <a:ext cx="2834635" cy="369278"/>
            <a:chOff x="2" y="26"/>
            <a:chExt cx="2834635" cy="369278"/>
          </a:xfrm>
        </p:grpSpPr>
        <p:sp>
          <p:nvSpPr>
            <p:cNvPr id="209" name="Google Shape;209;p12"/>
            <p:cNvSpPr/>
            <p:nvPr/>
          </p:nvSpPr>
          <p:spPr>
            <a:xfrm>
              <a:off x="2" y="26"/>
              <a:ext cx="2834635" cy="369278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9CED1"/>
                </a:gs>
                <a:gs pos="100000">
                  <a:srgbClr val="CD7D87">
                    <a:alpha val="9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2"/>
            <p:cNvSpPr txBox="1"/>
            <p:nvPr/>
          </p:nvSpPr>
          <p:spPr>
            <a:xfrm>
              <a:off x="184641" y="26"/>
              <a:ext cx="2465357" cy="369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21575" spcFirstLastPara="1" rIns="0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rPr lang="en-IN" sz="17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Visualizing Price Over Time</a:t>
              </a:r>
              <a:endParaRPr/>
            </a:p>
          </p:txBody>
        </p:sp>
      </p:grpSp>
      <p:pic>
        <p:nvPicPr>
          <p:cNvPr id="211" name="Google Shape;2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57" y="811762"/>
            <a:ext cx="8957388" cy="482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6096000" cy="6102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-1"/>
            <a:ext cx="6095999" cy="610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4"/>
          <p:cNvGrpSpPr/>
          <p:nvPr/>
        </p:nvGrpSpPr>
        <p:grpSpPr>
          <a:xfrm>
            <a:off x="674707" y="357979"/>
            <a:ext cx="3718560" cy="397800"/>
            <a:chOff x="0" y="2309"/>
            <a:chExt cx="3718560" cy="397800"/>
          </a:xfrm>
        </p:grpSpPr>
        <p:sp>
          <p:nvSpPr>
            <p:cNvPr id="223" name="Google Shape;223;p14"/>
            <p:cNvSpPr/>
            <p:nvPr/>
          </p:nvSpPr>
          <p:spPr>
            <a:xfrm>
              <a:off x="0" y="2309"/>
              <a:ext cx="3718560" cy="397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62B49"/>
                </a:gs>
                <a:gs pos="69000">
                  <a:srgbClr val="B2012E"/>
                </a:gs>
                <a:gs pos="100000">
                  <a:srgbClr val="A8022B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 txBox="1"/>
            <p:nvPr/>
          </p:nvSpPr>
          <p:spPr>
            <a:xfrm>
              <a:off x="19419" y="21728"/>
              <a:ext cx="3679722" cy="358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1" lang="en-IN" sz="17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Analysing Percentage Changes</a:t>
              </a:r>
              <a:endParaRPr sz="17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25" name="Google Shape;2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1012"/>
            <a:ext cx="6288833" cy="500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8833" y="1101012"/>
            <a:ext cx="5903167" cy="50012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14"/>
          <p:cNvGrpSpPr/>
          <p:nvPr/>
        </p:nvGrpSpPr>
        <p:grpSpPr>
          <a:xfrm>
            <a:off x="7924592" y="355670"/>
            <a:ext cx="3373120" cy="397800"/>
            <a:chOff x="0" y="0"/>
            <a:chExt cx="3373120" cy="397800"/>
          </a:xfrm>
        </p:grpSpPr>
        <p:sp>
          <p:nvSpPr>
            <p:cNvPr id="228" name="Google Shape;228;p14"/>
            <p:cNvSpPr/>
            <p:nvPr/>
          </p:nvSpPr>
          <p:spPr>
            <a:xfrm>
              <a:off x="0" y="0"/>
              <a:ext cx="3373120" cy="397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62B49"/>
                </a:gs>
                <a:gs pos="69000">
                  <a:srgbClr val="B2012E"/>
                </a:gs>
                <a:gs pos="100000">
                  <a:srgbClr val="A8022B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 txBox="1"/>
            <p:nvPr/>
          </p:nvSpPr>
          <p:spPr>
            <a:xfrm>
              <a:off x="19419" y="19419"/>
              <a:ext cx="3334282" cy="358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1" lang="en-IN" sz="17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Analysing Actual Change</a:t>
              </a:r>
              <a:endParaRPr sz="17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520" y="1028700"/>
            <a:ext cx="8097520" cy="480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3576320" y="467595"/>
            <a:ext cx="4744720" cy="397800"/>
            <a:chOff x="0" y="2309"/>
            <a:chExt cx="4744720" cy="397800"/>
          </a:xfrm>
        </p:grpSpPr>
        <p:sp>
          <p:nvSpPr>
            <p:cNvPr id="236" name="Google Shape;236;p15"/>
            <p:cNvSpPr/>
            <p:nvPr/>
          </p:nvSpPr>
          <p:spPr>
            <a:xfrm>
              <a:off x="0" y="2309"/>
              <a:ext cx="4744720" cy="397800"/>
            </a:xfrm>
            <a:prstGeom prst="roundRect">
              <a:avLst>
                <a:gd fmla="val 16667" name="adj"/>
              </a:avLst>
            </a:prstGeom>
            <a:solidFill>
              <a:srgbClr val="B71B4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 txBox="1"/>
            <p:nvPr/>
          </p:nvSpPr>
          <p:spPr>
            <a:xfrm>
              <a:off x="19419" y="21728"/>
              <a:ext cx="4705882" cy="358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1" lang="en-IN" sz="17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Outlier Detection</a:t>
              </a:r>
              <a:endParaRPr sz="17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6"/>
          <p:cNvGrpSpPr/>
          <p:nvPr/>
        </p:nvGrpSpPr>
        <p:grpSpPr>
          <a:xfrm>
            <a:off x="83977" y="507267"/>
            <a:ext cx="4245428" cy="397800"/>
            <a:chOff x="0" y="2309"/>
            <a:chExt cx="4245428" cy="397800"/>
          </a:xfrm>
        </p:grpSpPr>
        <p:sp>
          <p:nvSpPr>
            <p:cNvPr id="243" name="Google Shape;243;p16"/>
            <p:cNvSpPr/>
            <p:nvPr/>
          </p:nvSpPr>
          <p:spPr>
            <a:xfrm>
              <a:off x="0" y="2309"/>
              <a:ext cx="4245428" cy="397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62B49"/>
                </a:gs>
                <a:gs pos="69000">
                  <a:srgbClr val="B2012E"/>
                </a:gs>
                <a:gs pos="100000">
                  <a:srgbClr val="A8022B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 txBox="1"/>
            <p:nvPr/>
          </p:nvSpPr>
          <p:spPr>
            <a:xfrm>
              <a:off x="19419" y="21728"/>
              <a:ext cx="4206590" cy="358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1" lang="en-IN" sz="17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Pre-Processing The Data</a:t>
              </a:r>
              <a:endParaRPr sz="17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45" name="Google Shape;2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4227"/>
            <a:ext cx="5861818" cy="4981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16"/>
          <p:cNvGrpSpPr/>
          <p:nvPr/>
        </p:nvGrpSpPr>
        <p:grpSpPr>
          <a:xfrm>
            <a:off x="6606073" y="529474"/>
            <a:ext cx="5585925" cy="397800"/>
            <a:chOff x="0" y="1154"/>
            <a:chExt cx="5585925" cy="397800"/>
          </a:xfrm>
        </p:grpSpPr>
        <p:sp>
          <p:nvSpPr>
            <p:cNvPr id="247" name="Google Shape;247;p16"/>
            <p:cNvSpPr/>
            <p:nvPr/>
          </p:nvSpPr>
          <p:spPr>
            <a:xfrm>
              <a:off x="0" y="1154"/>
              <a:ext cx="5585925" cy="397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62B49"/>
                </a:gs>
                <a:gs pos="69000">
                  <a:srgbClr val="B2012E"/>
                </a:gs>
                <a:gs pos="100000">
                  <a:srgbClr val="A8022B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 txBox="1"/>
            <p:nvPr/>
          </p:nvSpPr>
          <p:spPr>
            <a:xfrm>
              <a:off x="19419" y="20573"/>
              <a:ext cx="5547087" cy="358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1" lang="en-IN" sz="17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Plotting The Distribution Of Standard Price</a:t>
              </a:r>
              <a:endParaRPr sz="17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49" name="Google Shape;2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9824" y="1104227"/>
            <a:ext cx="5972175" cy="498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7"/>
          <p:cNvGrpSpPr/>
          <p:nvPr/>
        </p:nvGrpSpPr>
        <p:grpSpPr>
          <a:xfrm>
            <a:off x="162560" y="362238"/>
            <a:ext cx="3495040" cy="369281"/>
            <a:chOff x="0" y="50"/>
            <a:chExt cx="3495040" cy="369281"/>
          </a:xfrm>
        </p:grpSpPr>
        <p:sp>
          <p:nvSpPr>
            <p:cNvPr id="255" name="Google Shape;255;p17"/>
            <p:cNvSpPr/>
            <p:nvPr/>
          </p:nvSpPr>
          <p:spPr>
            <a:xfrm>
              <a:off x="0" y="50"/>
              <a:ext cx="3495040" cy="36928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62B49"/>
                </a:gs>
                <a:gs pos="69000">
                  <a:srgbClr val="B2012E"/>
                </a:gs>
                <a:gs pos="100000">
                  <a:srgbClr val="A8022B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 txBox="1"/>
            <p:nvPr/>
          </p:nvSpPr>
          <p:spPr>
            <a:xfrm>
              <a:off x="18027" y="18077"/>
              <a:ext cx="3458986" cy="333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Gill Sans"/>
                <a:buNone/>
              </a:pPr>
              <a:r>
                <a:rPr b="1" lang="en-IN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Moving Average</a:t>
              </a:r>
              <a:endPara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57" name="Google Shape;2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016000"/>
            <a:ext cx="5872480" cy="51104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17"/>
          <p:cNvGrpSpPr/>
          <p:nvPr/>
        </p:nvGrpSpPr>
        <p:grpSpPr>
          <a:xfrm>
            <a:off x="6902787" y="361154"/>
            <a:ext cx="3942080" cy="444600"/>
            <a:chOff x="0" y="40643"/>
            <a:chExt cx="3942080" cy="444600"/>
          </a:xfrm>
        </p:grpSpPr>
        <p:sp>
          <p:nvSpPr>
            <p:cNvPr id="259" name="Google Shape;259;p17"/>
            <p:cNvSpPr/>
            <p:nvPr/>
          </p:nvSpPr>
          <p:spPr>
            <a:xfrm>
              <a:off x="0" y="40643"/>
              <a:ext cx="3942080" cy="444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62B49"/>
                </a:gs>
                <a:gs pos="69000">
                  <a:srgbClr val="B2012E"/>
                </a:gs>
                <a:gs pos="100000">
                  <a:srgbClr val="A8022B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 txBox="1"/>
            <p:nvPr/>
          </p:nvSpPr>
          <p:spPr>
            <a:xfrm>
              <a:off x="21704" y="62347"/>
              <a:ext cx="3898672" cy="401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b="1" lang="en-IN" sz="19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Time Series Decomposition Plot</a:t>
              </a:r>
              <a:endParaRPr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61" name="Google Shape;26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1545" y="1016000"/>
            <a:ext cx="6129654" cy="511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98714"/>
            <a:ext cx="7035282" cy="518636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8"/>
          <p:cNvSpPr txBox="1"/>
          <p:nvPr/>
        </p:nvSpPr>
        <p:spPr>
          <a:xfrm>
            <a:off x="5645020" y="297646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6096000" y="3275979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69" name="Google Shape;269;p18"/>
          <p:cNvGrpSpPr/>
          <p:nvPr/>
        </p:nvGrpSpPr>
        <p:grpSpPr>
          <a:xfrm>
            <a:off x="111966" y="214746"/>
            <a:ext cx="2995127" cy="397800"/>
            <a:chOff x="0" y="1154"/>
            <a:chExt cx="2995127" cy="397800"/>
          </a:xfrm>
        </p:grpSpPr>
        <p:sp>
          <p:nvSpPr>
            <p:cNvPr id="270" name="Google Shape;270;p18"/>
            <p:cNvSpPr/>
            <p:nvPr/>
          </p:nvSpPr>
          <p:spPr>
            <a:xfrm>
              <a:off x="0" y="1154"/>
              <a:ext cx="2995127" cy="397800"/>
            </a:xfrm>
            <a:prstGeom prst="roundRect">
              <a:avLst>
                <a:gd fmla="val 16667" name="adj"/>
              </a:avLst>
            </a:prstGeom>
            <a:solidFill>
              <a:srgbClr val="B71B4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 txBox="1"/>
            <p:nvPr/>
          </p:nvSpPr>
          <p:spPr>
            <a:xfrm>
              <a:off x="19419" y="20573"/>
              <a:ext cx="2956289" cy="358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lang="en-IN" sz="17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Checking For Stationarity</a:t>
              </a:r>
              <a:endParaRPr/>
            </a:p>
          </p:txBody>
        </p:sp>
      </p:grpSp>
      <p:sp>
        <p:nvSpPr>
          <p:cNvPr id="272" name="Google Shape;272;p18"/>
          <p:cNvSpPr txBox="1"/>
          <p:nvPr/>
        </p:nvSpPr>
        <p:spPr>
          <a:xfrm>
            <a:off x="7175239" y="1315617"/>
            <a:ext cx="41334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Here we checked stationarity of data using </a:t>
            </a:r>
            <a:r>
              <a:rPr b="0" i="0" lang="en-I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Dickey Fuller test 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7175239" y="2075650"/>
            <a:ext cx="473995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can see the P value of the data is greater than significant level(0.05).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Then we can say that the data is non stationary.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9"/>
          <p:cNvGrpSpPr/>
          <p:nvPr/>
        </p:nvGrpSpPr>
        <p:grpSpPr>
          <a:xfrm>
            <a:off x="130627" y="279917"/>
            <a:ext cx="4394719" cy="351000"/>
            <a:chOff x="0" y="0"/>
            <a:chExt cx="4394719" cy="351000"/>
          </a:xfrm>
        </p:grpSpPr>
        <p:sp>
          <p:nvSpPr>
            <p:cNvPr id="279" name="Google Shape;279;p19"/>
            <p:cNvSpPr/>
            <p:nvPr/>
          </p:nvSpPr>
          <p:spPr>
            <a:xfrm>
              <a:off x="0" y="0"/>
              <a:ext cx="4394719" cy="351000"/>
            </a:xfrm>
            <a:prstGeom prst="roundRect">
              <a:avLst>
                <a:gd fmla="val 16667" name="adj"/>
              </a:avLst>
            </a:prstGeom>
            <a:solidFill>
              <a:srgbClr val="B71B4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 txBox="1"/>
            <p:nvPr/>
          </p:nvSpPr>
          <p:spPr>
            <a:xfrm>
              <a:off x="17134" y="17134"/>
              <a:ext cx="4360451" cy="316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ill Sans"/>
                <a:buNone/>
              </a:pPr>
              <a:r>
                <a:rPr b="0" i="0" lang="en-IN" sz="15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Methods implemented to remove non stationary </a:t>
              </a:r>
              <a:endParaRPr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81" name="Google Shape;281;p19"/>
          <p:cNvGrpSpPr/>
          <p:nvPr/>
        </p:nvGrpSpPr>
        <p:grpSpPr>
          <a:xfrm>
            <a:off x="279917" y="803363"/>
            <a:ext cx="1698172" cy="351000"/>
            <a:chOff x="0" y="18332"/>
            <a:chExt cx="1698172" cy="351000"/>
          </a:xfrm>
        </p:grpSpPr>
        <p:sp>
          <p:nvSpPr>
            <p:cNvPr id="282" name="Google Shape;282;p19"/>
            <p:cNvSpPr/>
            <p:nvPr/>
          </p:nvSpPr>
          <p:spPr>
            <a:xfrm>
              <a:off x="0" y="18332"/>
              <a:ext cx="1698172" cy="351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9CED1"/>
                </a:gs>
                <a:gs pos="100000">
                  <a:srgbClr val="CD7D87">
                    <a:alpha val="9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 txBox="1"/>
            <p:nvPr/>
          </p:nvSpPr>
          <p:spPr>
            <a:xfrm>
              <a:off x="17134" y="35466"/>
              <a:ext cx="1663904" cy="316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Gill Sans"/>
                <a:buNone/>
              </a:pPr>
              <a:r>
                <a:rPr b="0" i="0" lang="en-IN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1) Differencing</a:t>
              </a:r>
              <a:endParaRPr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84" name="Google Shape;284;p19"/>
          <p:cNvGrpSpPr/>
          <p:nvPr/>
        </p:nvGrpSpPr>
        <p:grpSpPr>
          <a:xfrm>
            <a:off x="279917" y="1445683"/>
            <a:ext cx="2450842" cy="414600"/>
            <a:chOff x="0" y="44830"/>
            <a:chExt cx="2450842" cy="414600"/>
          </a:xfrm>
        </p:grpSpPr>
        <p:sp>
          <p:nvSpPr>
            <p:cNvPr id="285" name="Google Shape;285;p19"/>
            <p:cNvSpPr/>
            <p:nvPr/>
          </p:nvSpPr>
          <p:spPr>
            <a:xfrm>
              <a:off x="0" y="44830"/>
              <a:ext cx="2450842" cy="414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9CED1"/>
                </a:gs>
                <a:gs pos="100000">
                  <a:srgbClr val="CD7D87">
                    <a:alpha val="9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 txBox="1"/>
            <p:nvPr/>
          </p:nvSpPr>
          <p:spPr>
            <a:xfrm>
              <a:off x="20239" y="65069"/>
              <a:ext cx="2410364" cy="374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Gill Sans"/>
                <a:buNone/>
              </a:pPr>
              <a:r>
                <a:rPr b="0" i="0" lang="en-IN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2)Logarithmic Transformation</a:t>
              </a:r>
              <a:endParaRPr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7" name="Google Shape;287;p19"/>
          <p:cNvSpPr txBox="1"/>
          <p:nvPr/>
        </p:nvSpPr>
        <p:spPr>
          <a:xfrm>
            <a:off x="205272" y="2244016"/>
            <a:ext cx="51504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After logarithmic transformation our time series data converted into stationary.</a:t>
            </a:r>
            <a:endParaRPr/>
          </a:p>
        </p:txBody>
      </p:sp>
      <p:pic>
        <p:nvPicPr>
          <p:cNvPr id="288" name="Google Shape;2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7454" y="771039"/>
            <a:ext cx="5464630" cy="401909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 txBox="1"/>
          <p:nvPr/>
        </p:nvSpPr>
        <p:spPr>
          <a:xfrm>
            <a:off x="7013510" y="279917"/>
            <a:ext cx="38286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Again check from </a:t>
            </a:r>
            <a:r>
              <a:rPr b="0" i="0" lang="en-I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Dickey Fuller test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6447454" y="4911922"/>
            <a:ext cx="62670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Here the P value of data is less than significant level(0.05)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Then we can say that the time series data is converted into stationary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"/>
          <p:cNvGrpSpPr/>
          <p:nvPr/>
        </p:nvGrpSpPr>
        <p:grpSpPr>
          <a:xfrm>
            <a:off x="1056640" y="640130"/>
            <a:ext cx="2392678" cy="369281"/>
            <a:chOff x="0" y="50"/>
            <a:chExt cx="2392678" cy="369281"/>
          </a:xfrm>
        </p:grpSpPr>
        <p:sp>
          <p:nvSpPr>
            <p:cNvPr id="113" name="Google Shape;113;p2"/>
            <p:cNvSpPr/>
            <p:nvPr/>
          </p:nvSpPr>
          <p:spPr>
            <a:xfrm>
              <a:off x="0" y="50"/>
              <a:ext cx="2392678" cy="36928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62B49"/>
                </a:gs>
                <a:gs pos="69000">
                  <a:srgbClr val="B2012E"/>
                </a:gs>
                <a:gs pos="100000">
                  <a:srgbClr val="A8022B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18027" y="18077"/>
              <a:ext cx="2356624" cy="333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Gill Sans"/>
                <a:buNone/>
              </a:pPr>
              <a:r>
                <a:rPr b="1" i="0" lang="en-IN" sz="2000" u="sng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Mentors</a:t>
              </a:r>
              <a:r>
                <a:rPr b="0" i="0" lang="en-IN" sz="15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/>
            </a:p>
          </p:txBody>
        </p:sp>
      </p:grpSp>
      <p:sp>
        <p:nvSpPr>
          <p:cNvPr id="115" name="Google Shape;115;p2"/>
          <p:cNvSpPr txBox="1"/>
          <p:nvPr/>
        </p:nvSpPr>
        <p:spPr>
          <a:xfrm>
            <a:off x="1290320" y="1310640"/>
            <a:ext cx="32664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Dhanyapriya Somasundaram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Kartik</a:t>
            </a:r>
            <a:endParaRPr/>
          </a:p>
        </p:txBody>
      </p:sp>
      <p:grpSp>
        <p:nvGrpSpPr>
          <p:cNvPr id="116" name="Google Shape;116;p2"/>
          <p:cNvGrpSpPr/>
          <p:nvPr/>
        </p:nvGrpSpPr>
        <p:grpSpPr>
          <a:xfrm>
            <a:off x="1056640" y="2259353"/>
            <a:ext cx="2392678" cy="397800"/>
            <a:chOff x="0" y="1154"/>
            <a:chExt cx="2392678" cy="397800"/>
          </a:xfrm>
        </p:grpSpPr>
        <p:sp>
          <p:nvSpPr>
            <p:cNvPr id="117" name="Google Shape;117;p2"/>
            <p:cNvSpPr/>
            <p:nvPr/>
          </p:nvSpPr>
          <p:spPr>
            <a:xfrm>
              <a:off x="0" y="1154"/>
              <a:ext cx="2392678" cy="397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62B49"/>
                </a:gs>
                <a:gs pos="69000">
                  <a:srgbClr val="B2012E"/>
                </a:gs>
                <a:gs pos="100000">
                  <a:srgbClr val="A8022B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19419" y="20573"/>
              <a:ext cx="2353840" cy="358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1" i="0" lang="en-IN" sz="1700" u="sng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Team Members</a:t>
              </a:r>
              <a:endParaRPr b="0" i="0" sz="17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9" name="Google Shape;119;p2"/>
          <p:cNvSpPr txBox="1"/>
          <p:nvPr/>
        </p:nvSpPr>
        <p:spPr>
          <a:xfrm>
            <a:off x="1290320" y="2962037"/>
            <a:ext cx="2916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Ajeeth Kumar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Himmat Singh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Priya Pareek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IN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Shubham Patidar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2884250" y="4583000"/>
            <a:ext cx="86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0"/>
          <p:cNvGrpSpPr/>
          <p:nvPr/>
        </p:nvGrpSpPr>
        <p:grpSpPr>
          <a:xfrm>
            <a:off x="363894" y="289250"/>
            <a:ext cx="3741575" cy="351000"/>
            <a:chOff x="0" y="0"/>
            <a:chExt cx="3741575" cy="351000"/>
          </a:xfrm>
        </p:grpSpPr>
        <p:sp>
          <p:nvSpPr>
            <p:cNvPr id="296" name="Google Shape;296;p20"/>
            <p:cNvSpPr/>
            <p:nvPr/>
          </p:nvSpPr>
          <p:spPr>
            <a:xfrm>
              <a:off x="0" y="0"/>
              <a:ext cx="3741575" cy="351000"/>
            </a:xfrm>
            <a:prstGeom prst="roundRect">
              <a:avLst>
                <a:gd fmla="val 16667" name="adj"/>
              </a:avLst>
            </a:prstGeom>
            <a:solidFill>
              <a:srgbClr val="B71B4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 txBox="1"/>
            <p:nvPr/>
          </p:nvSpPr>
          <p:spPr>
            <a:xfrm>
              <a:off x="17134" y="17134"/>
              <a:ext cx="3707307" cy="316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ill Sans"/>
                <a:buNone/>
              </a:pPr>
              <a:r>
                <a:rPr b="0" i="0" lang="en-IN" sz="15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Visualizing the stationary of data</a:t>
              </a:r>
              <a:endParaRPr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98" name="Google Shape;2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26" y="846956"/>
            <a:ext cx="8593493" cy="5096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1"/>
          <p:cNvPicPr preferRelativeResize="0"/>
          <p:nvPr/>
        </p:nvPicPr>
        <p:blipFill rotWithShape="1">
          <a:blip r:embed="rId3">
            <a:alphaModFix/>
          </a:blip>
          <a:srcRect b="0" l="0" r="0" t="3921"/>
          <a:stretch/>
        </p:blipFill>
        <p:spPr>
          <a:xfrm>
            <a:off x="0" y="1054359"/>
            <a:ext cx="60960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1"/>
          <p:cNvPicPr preferRelativeResize="0"/>
          <p:nvPr/>
        </p:nvPicPr>
        <p:blipFill rotWithShape="1">
          <a:blip r:embed="rId4">
            <a:alphaModFix/>
          </a:blip>
          <a:srcRect b="0" l="0" r="0" t="3506"/>
          <a:stretch/>
        </p:blipFill>
        <p:spPr>
          <a:xfrm>
            <a:off x="5957192" y="1054359"/>
            <a:ext cx="6234808" cy="502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21"/>
          <p:cNvGrpSpPr/>
          <p:nvPr/>
        </p:nvGrpSpPr>
        <p:grpSpPr>
          <a:xfrm>
            <a:off x="1455575" y="315396"/>
            <a:ext cx="2099388" cy="479947"/>
            <a:chOff x="0" y="184367"/>
            <a:chExt cx="2099388" cy="479947"/>
          </a:xfrm>
        </p:grpSpPr>
        <p:sp>
          <p:nvSpPr>
            <p:cNvPr id="306" name="Google Shape;306;p21"/>
            <p:cNvSpPr/>
            <p:nvPr/>
          </p:nvSpPr>
          <p:spPr>
            <a:xfrm>
              <a:off x="0" y="184367"/>
              <a:ext cx="2099388" cy="47994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9CED1"/>
                </a:gs>
                <a:gs pos="100000">
                  <a:srgbClr val="CD7D87">
                    <a:alpha val="9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 txBox="1"/>
            <p:nvPr/>
          </p:nvSpPr>
          <p:spPr>
            <a:xfrm>
              <a:off x="23429" y="207796"/>
              <a:ext cx="2052530" cy="433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rPr lang="en-IN" sz="17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Autocorrelation plot</a:t>
              </a:r>
              <a:endParaRPr/>
            </a:p>
          </p:txBody>
        </p:sp>
      </p:grpSp>
      <p:grpSp>
        <p:nvGrpSpPr>
          <p:cNvPr id="308" name="Google Shape;308;p21"/>
          <p:cNvGrpSpPr/>
          <p:nvPr/>
        </p:nvGrpSpPr>
        <p:grpSpPr>
          <a:xfrm>
            <a:off x="7604449" y="433101"/>
            <a:ext cx="2715208" cy="368961"/>
            <a:chOff x="0" y="0"/>
            <a:chExt cx="2715208" cy="368961"/>
          </a:xfrm>
        </p:grpSpPr>
        <p:sp>
          <p:nvSpPr>
            <p:cNvPr id="309" name="Google Shape;309;p21"/>
            <p:cNvSpPr/>
            <p:nvPr/>
          </p:nvSpPr>
          <p:spPr>
            <a:xfrm>
              <a:off x="0" y="0"/>
              <a:ext cx="2715208" cy="36896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9CED1"/>
                </a:gs>
                <a:gs pos="100000">
                  <a:srgbClr val="CD7D87">
                    <a:alpha val="9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18011" y="18011"/>
              <a:ext cx="2679186" cy="332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en-IN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Partial</a:t>
              </a:r>
              <a:r>
                <a:rPr lang="en-IN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autocorrelation plot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2"/>
          <p:cNvGrpSpPr/>
          <p:nvPr/>
        </p:nvGrpSpPr>
        <p:grpSpPr>
          <a:xfrm>
            <a:off x="214603" y="136558"/>
            <a:ext cx="2444620" cy="561599"/>
            <a:chOff x="0" y="42365"/>
            <a:chExt cx="2444620" cy="561599"/>
          </a:xfrm>
        </p:grpSpPr>
        <p:sp>
          <p:nvSpPr>
            <p:cNvPr id="316" name="Google Shape;316;p22"/>
            <p:cNvSpPr/>
            <p:nvPr/>
          </p:nvSpPr>
          <p:spPr>
            <a:xfrm>
              <a:off x="0" y="42365"/>
              <a:ext cx="2444620" cy="561599"/>
            </a:xfrm>
            <a:prstGeom prst="roundRect">
              <a:avLst>
                <a:gd fmla="val 16667" name="adj"/>
              </a:avLst>
            </a:prstGeom>
            <a:solidFill>
              <a:srgbClr val="B71B4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 txBox="1"/>
            <p:nvPr/>
          </p:nvSpPr>
          <p:spPr>
            <a:xfrm>
              <a:off x="27415" y="69780"/>
              <a:ext cx="2389790" cy="50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Gill Sans"/>
                <a:buNone/>
              </a:pPr>
              <a:r>
                <a:rPr b="1" i="0" lang="en-IN" sz="2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Model Building</a:t>
              </a:r>
              <a:endParaRPr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18" name="Google Shape;318;p22"/>
          <p:cNvGrpSpPr/>
          <p:nvPr/>
        </p:nvGrpSpPr>
        <p:grpSpPr>
          <a:xfrm>
            <a:off x="214603" y="868519"/>
            <a:ext cx="1950098" cy="421200"/>
            <a:chOff x="0" y="0"/>
            <a:chExt cx="1950098" cy="421200"/>
          </a:xfrm>
        </p:grpSpPr>
        <p:sp>
          <p:nvSpPr>
            <p:cNvPr id="319" name="Google Shape;319;p22"/>
            <p:cNvSpPr/>
            <p:nvPr/>
          </p:nvSpPr>
          <p:spPr>
            <a:xfrm>
              <a:off x="0" y="0"/>
              <a:ext cx="1950098" cy="4212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9CED1"/>
                </a:gs>
                <a:gs pos="100000">
                  <a:srgbClr val="CD7D87">
                    <a:alpha val="9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 txBox="1"/>
            <p:nvPr/>
          </p:nvSpPr>
          <p:spPr>
            <a:xfrm>
              <a:off x="20561" y="20561"/>
              <a:ext cx="1908976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b="1" i="0" lang="en-IN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1)ARIMA Model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1" name="Google Shape;321;p22"/>
          <p:cNvSpPr txBox="1"/>
          <p:nvPr/>
        </p:nvSpPr>
        <p:spPr>
          <a:xfrm>
            <a:off x="111966" y="1427769"/>
            <a:ext cx="2827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Deciding Parameters: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0" y="1725778"/>
            <a:ext cx="57010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Auto-Regressive term (p)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Moving Average term (q)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Differencing order term (d)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55983" y="2813151"/>
            <a:ext cx="40308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Splitting the data into train and test sets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IN" sz="18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raining data = 80%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IN" sz="18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esting data =  20%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111966" y="3920861"/>
            <a:ext cx="2957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ARIMA</a:t>
            </a: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building :</a:t>
            </a:r>
            <a:endParaRPr/>
          </a:p>
        </p:txBody>
      </p:sp>
      <p:pic>
        <p:nvPicPr>
          <p:cNvPr id="325" name="Google Shape;3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66" y="4359759"/>
            <a:ext cx="3363510" cy="159978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2"/>
          <p:cNvSpPr txBox="1"/>
          <p:nvPr/>
        </p:nvSpPr>
        <p:spPr>
          <a:xfrm>
            <a:off x="3538791" y="5159651"/>
            <a:ext cx="2438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 = 1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 = 1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=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5206482" y="374598"/>
            <a:ext cx="1541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Predictions:</a:t>
            </a:r>
            <a:endParaRPr/>
          </a:p>
        </p:txBody>
      </p:sp>
      <p:pic>
        <p:nvPicPr>
          <p:cNvPr id="328" name="Google Shape;3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7865" y="769776"/>
            <a:ext cx="3660398" cy="531844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2"/>
          <p:cNvSpPr txBox="1"/>
          <p:nvPr/>
        </p:nvSpPr>
        <p:spPr>
          <a:xfrm>
            <a:off x="9145870" y="365267"/>
            <a:ext cx="25978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RMSE</a:t>
            </a: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value</a:t>
            </a: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30" name="Google Shape;33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4882" y="769776"/>
            <a:ext cx="3607974" cy="2397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3"/>
          <p:cNvGrpSpPr/>
          <p:nvPr/>
        </p:nvGrpSpPr>
        <p:grpSpPr>
          <a:xfrm>
            <a:off x="1063690" y="237591"/>
            <a:ext cx="2304663" cy="444600"/>
            <a:chOff x="0" y="164407"/>
            <a:chExt cx="2304663" cy="444600"/>
          </a:xfrm>
        </p:grpSpPr>
        <p:sp>
          <p:nvSpPr>
            <p:cNvPr id="336" name="Google Shape;336;p23"/>
            <p:cNvSpPr/>
            <p:nvPr/>
          </p:nvSpPr>
          <p:spPr>
            <a:xfrm>
              <a:off x="0" y="164407"/>
              <a:ext cx="2304663" cy="444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9CED1"/>
                </a:gs>
                <a:gs pos="100000">
                  <a:srgbClr val="CD7D87">
                    <a:alpha val="9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3"/>
            <p:cNvSpPr txBox="1"/>
            <p:nvPr/>
          </p:nvSpPr>
          <p:spPr>
            <a:xfrm>
              <a:off x="21704" y="186111"/>
              <a:ext cx="2261255" cy="401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b="1" i="0" lang="en-IN" sz="19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2) SARIMA Model</a:t>
              </a:r>
              <a:endParaRPr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338" name="Google Shape;3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81" y="1076146"/>
            <a:ext cx="5766318" cy="845893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3"/>
          <p:cNvSpPr txBox="1"/>
          <p:nvPr/>
        </p:nvSpPr>
        <p:spPr>
          <a:xfrm>
            <a:off x="1063690" y="2278670"/>
            <a:ext cx="3582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RMSE</a:t>
            </a: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value</a:t>
            </a: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</a:t>
            </a: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SARIMA</a:t>
            </a:r>
            <a:endParaRPr/>
          </a:p>
        </p:txBody>
      </p:sp>
      <p:pic>
        <p:nvPicPr>
          <p:cNvPr id="340" name="Google Shape;34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181" y="2834588"/>
            <a:ext cx="5766318" cy="1188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3"/>
          <p:cNvGrpSpPr/>
          <p:nvPr/>
        </p:nvGrpSpPr>
        <p:grpSpPr>
          <a:xfrm>
            <a:off x="7854819" y="257246"/>
            <a:ext cx="2304663" cy="444600"/>
            <a:chOff x="0" y="34664"/>
            <a:chExt cx="2304663" cy="444600"/>
          </a:xfrm>
        </p:grpSpPr>
        <p:sp>
          <p:nvSpPr>
            <p:cNvPr id="342" name="Google Shape;342;p23"/>
            <p:cNvSpPr/>
            <p:nvPr/>
          </p:nvSpPr>
          <p:spPr>
            <a:xfrm>
              <a:off x="0" y="34664"/>
              <a:ext cx="2304663" cy="444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9CED1"/>
                </a:gs>
                <a:gs pos="100000">
                  <a:srgbClr val="CD7D87">
                    <a:alpha val="9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3"/>
            <p:cNvSpPr txBox="1"/>
            <p:nvPr/>
          </p:nvSpPr>
          <p:spPr>
            <a:xfrm>
              <a:off x="21704" y="56368"/>
              <a:ext cx="2261255" cy="401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b="1" lang="en-IN" sz="19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r>
                <a:rPr b="1" i="0" lang="en-IN" sz="19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) Linear Model</a:t>
              </a:r>
              <a:endParaRPr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344" name="Google Shape;34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9502" y="978755"/>
            <a:ext cx="5912498" cy="419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4"/>
          <p:cNvGrpSpPr/>
          <p:nvPr/>
        </p:nvGrpSpPr>
        <p:grpSpPr>
          <a:xfrm>
            <a:off x="531844" y="271623"/>
            <a:ext cx="2976466" cy="398129"/>
            <a:chOff x="0" y="271623"/>
            <a:chExt cx="2976466" cy="398129"/>
          </a:xfrm>
        </p:grpSpPr>
        <p:sp>
          <p:nvSpPr>
            <p:cNvPr id="350" name="Google Shape;350;p24"/>
            <p:cNvSpPr/>
            <p:nvPr/>
          </p:nvSpPr>
          <p:spPr>
            <a:xfrm>
              <a:off x="0" y="271623"/>
              <a:ext cx="2976466" cy="39812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9CED1"/>
                </a:gs>
                <a:gs pos="100000">
                  <a:srgbClr val="CD7D87">
                    <a:alpha val="9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 txBox="1"/>
            <p:nvPr/>
          </p:nvSpPr>
          <p:spPr>
            <a:xfrm>
              <a:off x="19435" y="291058"/>
              <a:ext cx="2937596" cy="359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ill Sans"/>
                <a:buNone/>
              </a:pPr>
              <a:r>
                <a:rPr b="1" i="0" lang="en-IN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4)Exponential</a:t>
              </a:r>
              <a:r>
                <a:rPr b="1" i="0" lang="en-IN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b="1" i="0" lang="en-IN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Model</a:t>
              </a:r>
              <a:endParaRPr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352" name="Google Shape;3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87239"/>
            <a:ext cx="5924939" cy="4496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3" name="Google Shape;353;p24"/>
          <p:cNvGrpSpPr/>
          <p:nvPr/>
        </p:nvGrpSpPr>
        <p:grpSpPr>
          <a:xfrm>
            <a:off x="8030345" y="134379"/>
            <a:ext cx="2556589" cy="636480"/>
            <a:chOff x="0" y="0"/>
            <a:chExt cx="2556589" cy="636480"/>
          </a:xfrm>
        </p:grpSpPr>
        <p:sp>
          <p:nvSpPr>
            <p:cNvPr id="354" name="Google Shape;354;p24"/>
            <p:cNvSpPr/>
            <p:nvPr/>
          </p:nvSpPr>
          <p:spPr>
            <a:xfrm>
              <a:off x="0" y="0"/>
              <a:ext cx="2556589" cy="6364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9CED1"/>
                </a:gs>
                <a:gs pos="100000">
                  <a:srgbClr val="CD7D87">
                    <a:alpha val="9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 txBox="1"/>
            <p:nvPr/>
          </p:nvSpPr>
          <p:spPr>
            <a:xfrm>
              <a:off x="31070" y="31070"/>
              <a:ext cx="2494449" cy="574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ill Sans"/>
                <a:buNone/>
              </a:pPr>
              <a:r>
                <a:rPr b="1" i="0" lang="en-IN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5)Quadratic</a:t>
              </a:r>
              <a:r>
                <a:rPr b="1" i="0" lang="en-IN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b="1" i="0" lang="en-IN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Model</a:t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356" name="Google Shape;3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5279" y="887240"/>
            <a:ext cx="5766719" cy="449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25"/>
          <p:cNvGrpSpPr/>
          <p:nvPr/>
        </p:nvGrpSpPr>
        <p:grpSpPr>
          <a:xfrm>
            <a:off x="531843" y="342360"/>
            <a:ext cx="3788229" cy="344213"/>
            <a:chOff x="0" y="342360"/>
            <a:chExt cx="3788229" cy="344213"/>
          </a:xfrm>
        </p:grpSpPr>
        <p:sp>
          <p:nvSpPr>
            <p:cNvPr id="362" name="Google Shape;362;p25"/>
            <p:cNvSpPr/>
            <p:nvPr/>
          </p:nvSpPr>
          <p:spPr>
            <a:xfrm>
              <a:off x="0" y="342360"/>
              <a:ext cx="3788229" cy="34421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9CED1"/>
                </a:gs>
                <a:gs pos="100000">
                  <a:srgbClr val="CD7D87">
                    <a:alpha val="9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5"/>
            <p:cNvSpPr txBox="1"/>
            <p:nvPr/>
          </p:nvSpPr>
          <p:spPr>
            <a:xfrm>
              <a:off x="16803" y="359163"/>
              <a:ext cx="3754623" cy="310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ill Sans"/>
                <a:buNone/>
              </a:pPr>
              <a:r>
                <a:rPr b="1" i="0" lang="en-IN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6)Additive seasonal</a:t>
              </a:r>
              <a:r>
                <a:rPr b="1" i="0" lang="en-IN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b="1" i="0" lang="en-IN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Model</a:t>
              </a:r>
              <a:endParaRPr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364" name="Google Shape;3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82078"/>
            <a:ext cx="5204121" cy="41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301214"/>
            <a:ext cx="5204120" cy="830652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5"/>
          <p:cNvSpPr txBox="1"/>
          <p:nvPr/>
        </p:nvSpPr>
        <p:spPr>
          <a:xfrm>
            <a:off x="6530677" y="590676"/>
            <a:ext cx="320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Visualize the components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67" name="Google Shape;36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4351" y="1084685"/>
            <a:ext cx="6537650" cy="4358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22" y="2981348"/>
            <a:ext cx="5539274" cy="246147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5"/>
          <p:cNvSpPr txBox="1"/>
          <p:nvPr/>
        </p:nvSpPr>
        <p:spPr>
          <a:xfrm>
            <a:off x="37322" y="2476989"/>
            <a:ext cx="6102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RMSE value 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6"/>
          <p:cNvGrpSpPr/>
          <p:nvPr/>
        </p:nvGrpSpPr>
        <p:grpSpPr>
          <a:xfrm>
            <a:off x="292359" y="265922"/>
            <a:ext cx="4326295" cy="344213"/>
            <a:chOff x="0" y="342360"/>
            <a:chExt cx="3788229" cy="344213"/>
          </a:xfrm>
        </p:grpSpPr>
        <p:sp>
          <p:nvSpPr>
            <p:cNvPr id="375" name="Google Shape;375;p26"/>
            <p:cNvSpPr/>
            <p:nvPr/>
          </p:nvSpPr>
          <p:spPr>
            <a:xfrm>
              <a:off x="0" y="342360"/>
              <a:ext cx="3788229" cy="34421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9CED1"/>
                </a:gs>
                <a:gs pos="100000">
                  <a:srgbClr val="CD7D87">
                    <a:alpha val="9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 txBox="1"/>
            <p:nvPr/>
          </p:nvSpPr>
          <p:spPr>
            <a:xfrm>
              <a:off x="16803" y="342361"/>
              <a:ext cx="3754623" cy="327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ill Sans"/>
                <a:buNone/>
              </a:pPr>
              <a:r>
                <a:rPr b="1" lang="en-IN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7</a:t>
              </a:r>
              <a:r>
                <a:rPr b="1" i="0" lang="en-IN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) Multiplicative seasonal</a:t>
              </a:r>
              <a:r>
                <a:rPr b="1" i="0" lang="en-IN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b="1" i="0" lang="en-IN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Model</a:t>
              </a:r>
              <a:endParaRPr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377" name="Google Shape;3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359" y="913060"/>
            <a:ext cx="5520612" cy="60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549" y="1670179"/>
            <a:ext cx="5520612" cy="80779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6"/>
          <p:cNvSpPr txBox="1"/>
          <p:nvPr/>
        </p:nvSpPr>
        <p:spPr>
          <a:xfrm>
            <a:off x="292359" y="2735815"/>
            <a:ext cx="6102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RMSE value 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80" name="Google Shape;38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45" y="3116007"/>
            <a:ext cx="6102220" cy="282893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6"/>
          <p:cNvSpPr txBox="1"/>
          <p:nvPr/>
        </p:nvSpPr>
        <p:spPr>
          <a:xfrm>
            <a:off x="7688424" y="630656"/>
            <a:ext cx="6102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Visualize the components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82" name="Google Shape;38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39096" y="1080220"/>
            <a:ext cx="5832159" cy="491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27"/>
          <p:cNvGrpSpPr/>
          <p:nvPr/>
        </p:nvGrpSpPr>
        <p:grpSpPr>
          <a:xfrm>
            <a:off x="96416" y="118492"/>
            <a:ext cx="5445968" cy="469337"/>
            <a:chOff x="0" y="1271173"/>
            <a:chExt cx="3844595" cy="344214"/>
          </a:xfrm>
        </p:grpSpPr>
        <p:sp>
          <p:nvSpPr>
            <p:cNvPr id="388" name="Google Shape;388;p27"/>
            <p:cNvSpPr/>
            <p:nvPr/>
          </p:nvSpPr>
          <p:spPr>
            <a:xfrm>
              <a:off x="56366" y="1271173"/>
              <a:ext cx="3788229" cy="34421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9CED1"/>
                </a:gs>
                <a:gs pos="100000">
                  <a:srgbClr val="CD7D87">
                    <a:alpha val="9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 txBox="1"/>
            <p:nvPr/>
          </p:nvSpPr>
          <p:spPr>
            <a:xfrm>
              <a:off x="0" y="1287977"/>
              <a:ext cx="3754623" cy="327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ill Sans"/>
                <a:buNone/>
              </a:pPr>
              <a:r>
                <a:rPr b="1" i="0" lang="en-IN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8) Multiplicative additive seasonal</a:t>
              </a:r>
              <a:r>
                <a:rPr b="1" i="0" lang="en-IN" sz="15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b="1" i="0" lang="en-IN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Model</a:t>
              </a:r>
              <a:endParaRPr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390" name="Google Shape;3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17" y="987315"/>
            <a:ext cx="5999583" cy="44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16" y="1569919"/>
            <a:ext cx="5999584" cy="76968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7"/>
          <p:cNvSpPr txBox="1"/>
          <p:nvPr/>
        </p:nvSpPr>
        <p:spPr>
          <a:xfrm>
            <a:off x="176260" y="2549203"/>
            <a:ext cx="6102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RMSE value 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93" name="Google Shape;39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417" y="3029859"/>
            <a:ext cx="6182063" cy="287278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7"/>
          <p:cNvSpPr txBox="1"/>
          <p:nvPr/>
        </p:nvSpPr>
        <p:spPr>
          <a:xfrm>
            <a:off x="7931021" y="515130"/>
            <a:ext cx="6102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Visualize the components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95" name="Google Shape;39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94107" y="987315"/>
            <a:ext cx="5697893" cy="491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76260" y="155814"/>
            <a:ext cx="1969781" cy="4693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9CED1"/>
              </a:gs>
              <a:gs pos="100000">
                <a:srgbClr val="CD7D87">
                  <a:alpha val="91764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 txBox="1"/>
          <p:nvPr/>
        </p:nvSpPr>
        <p:spPr>
          <a:xfrm>
            <a:off x="176260" y="155814"/>
            <a:ext cx="16515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9) Holt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02" name="Google Shape;4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60" y="880867"/>
            <a:ext cx="5806943" cy="449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260" y="1409208"/>
            <a:ext cx="2537680" cy="47248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8"/>
          <p:cNvSpPr txBox="1"/>
          <p:nvPr/>
        </p:nvSpPr>
        <p:spPr>
          <a:xfrm>
            <a:off x="176260" y="2381252"/>
            <a:ext cx="6102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RMSE value 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05" name="Google Shape;40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260" y="2932455"/>
            <a:ext cx="7026249" cy="182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29"/>
          <p:cNvGrpSpPr/>
          <p:nvPr/>
        </p:nvGrpSpPr>
        <p:grpSpPr>
          <a:xfrm>
            <a:off x="-3910" y="55982"/>
            <a:ext cx="5882196" cy="914401"/>
            <a:chOff x="64936" y="1752248"/>
            <a:chExt cx="3788229" cy="670626"/>
          </a:xfrm>
        </p:grpSpPr>
        <p:sp>
          <p:nvSpPr>
            <p:cNvPr id="411" name="Google Shape;411;p29"/>
            <p:cNvSpPr/>
            <p:nvPr/>
          </p:nvSpPr>
          <p:spPr>
            <a:xfrm>
              <a:off x="64936" y="1752248"/>
              <a:ext cx="3788229" cy="67062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9CED1"/>
                </a:gs>
                <a:gs pos="100000">
                  <a:srgbClr val="CD7D87">
                    <a:alpha val="9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 txBox="1"/>
            <p:nvPr/>
          </p:nvSpPr>
          <p:spPr>
            <a:xfrm>
              <a:off x="122345" y="2039660"/>
              <a:ext cx="3722250" cy="328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10</a:t>
              </a:r>
              <a:r>
                <a:rPr b="1" i="0" lang="en-IN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) </a:t>
              </a:r>
              <a:r>
                <a:rPr b="1" i="0" lang="en-IN" sz="20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Holt-Winters Exponential Smoothing model with additive seasonality and additive trend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Gill Sans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413" name="Google Shape;4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426516"/>
            <a:ext cx="6232848" cy="69348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9"/>
          <p:cNvSpPr txBox="1"/>
          <p:nvPr/>
        </p:nvSpPr>
        <p:spPr>
          <a:xfrm>
            <a:off x="130629" y="2194640"/>
            <a:ext cx="6102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RMSE value 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15" name="Google Shape;41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638616"/>
            <a:ext cx="6232848" cy="3500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29"/>
          <p:cNvGrpSpPr/>
          <p:nvPr/>
        </p:nvGrpSpPr>
        <p:grpSpPr>
          <a:xfrm>
            <a:off x="6512766" y="93304"/>
            <a:ext cx="5679233" cy="914401"/>
            <a:chOff x="64936" y="1752248"/>
            <a:chExt cx="3788229" cy="670626"/>
          </a:xfrm>
        </p:grpSpPr>
        <p:sp>
          <p:nvSpPr>
            <p:cNvPr id="417" name="Google Shape;417;p29"/>
            <p:cNvSpPr/>
            <p:nvPr/>
          </p:nvSpPr>
          <p:spPr>
            <a:xfrm>
              <a:off x="64936" y="1752248"/>
              <a:ext cx="3788229" cy="67062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9CED1"/>
                </a:gs>
                <a:gs pos="100000">
                  <a:srgbClr val="CD7D87">
                    <a:alpha val="9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 txBox="1"/>
            <p:nvPr/>
          </p:nvSpPr>
          <p:spPr>
            <a:xfrm>
              <a:off x="122345" y="2039660"/>
              <a:ext cx="3722250" cy="328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11</a:t>
              </a:r>
              <a:r>
                <a:rPr b="1" i="0" lang="en-IN" sz="20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) </a:t>
              </a:r>
              <a:r>
                <a:rPr b="1" i="0" lang="en-IN" sz="20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Holt-Winters Exponential Smoothing model with multiplicative seasonality and additive trend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Gill Sans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419" name="Google Shape;41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4532" y="1399592"/>
            <a:ext cx="5468917" cy="69348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9"/>
          <p:cNvSpPr txBox="1"/>
          <p:nvPr/>
        </p:nvSpPr>
        <p:spPr>
          <a:xfrm>
            <a:off x="6598832" y="2194640"/>
            <a:ext cx="6144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RMSE value 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21" name="Google Shape;42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90588" y="2638616"/>
            <a:ext cx="5679233" cy="350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3"/>
          <p:cNvGrpSpPr/>
          <p:nvPr/>
        </p:nvGrpSpPr>
        <p:grpSpPr>
          <a:xfrm>
            <a:off x="579120" y="298849"/>
            <a:ext cx="2316480" cy="514800"/>
            <a:chOff x="0" y="4209"/>
            <a:chExt cx="2316480" cy="514800"/>
          </a:xfrm>
        </p:grpSpPr>
        <p:sp>
          <p:nvSpPr>
            <p:cNvPr id="126" name="Google Shape;126;p3"/>
            <p:cNvSpPr/>
            <p:nvPr/>
          </p:nvSpPr>
          <p:spPr>
            <a:xfrm>
              <a:off x="0" y="4209"/>
              <a:ext cx="2316480" cy="514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62B49"/>
                </a:gs>
                <a:gs pos="69000">
                  <a:srgbClr val="B2012E"/>
                </a:gs>
                <a:gs pos="100000">
                  <a:srgbClr val="A8022B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25130" y="29339"/>
              <a:ext cx="2266220" cy="464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b="1" i="0" lang="en-IN" sz="2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Objective:</a:t>
              </a:r>
              <a:endParaRPr b="0" i="0" sz="2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8" name="Google Shape;128;p3"/>
          <p:cNvSpPr txBox="1"/>
          <p:nvPr/>
        </p:nvSpPr>
        <p:spPr>
          <a:xfrm>
            <a:off x="579120" y="1359099"/>
            <a:ext cx="610108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Oil is a product that goes completely in a different direction for a single market event as the oil prices are rarely based on real-time data, instead, it is driven by externalities making our attempt to forecast it even more challenging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the economy will be highly affected by oil prices our model will help to understand the pattern in prices to help the customers and businesses to make smart decisions.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30"/>
          <p:cNvGrpSpPr/>
          <p:nvPr/>
        </p:nvGrpSpPr>
        <p:grpSpPr>
          <a:xfrm>
            <a:off x="429207" y="251976"/>
            <a:ext cx="2724540" cy="369281"/>
            <a:chOff x="0" y="50"/>
            <a:chExt cx="2724540" cy="369281"/>
          </a:xfrm>
        </p:grpSpPr>
        <p:sp>
          <p:nvSpPr>
            <p:cNvPr id="427" name="Google Shape;427;p30"/>
            <p:cNvSpPr/>
            <p:nvPr/>
          </p:nvSpPr>
          <p:spPr>
            <a:xfrm>
              <a:off x="0" y="50"/>
              <a:ext cx="2724540" cy="369281"/>
            </a:xfrm>
            <a:prstGeom prst="roundRect">
              <a:avLst>
                <a:gd fmla="val 16667" name="adj"/>
              </a:avLst>
            </a:prstGeom>
            <a:solidFill>
              <a:srgbClr val="B71B4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 txBox="1"/>
            <p:nvPr/>
          </p:nvSpPr>
          <p:spPr>
            <a:xfrm>
              <a:off x="18027" y="18077"/>
              <a:ext cx="2688486" cy="333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Gill Sans"/>
                <a:buNone/>
              </a:pPr>
              <a:r>
                <a:rPr b="1" i="0" lang="en-IN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Model</a:t>
              </a:r>
              <a:r>
                <a:rPr b="1" i="0" lang="en-IN" sz="15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b="1" i="0" lang="en-IN" sz="2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Evaluation</a:t>
              </a:r>
              <a:endParaRPr sz="15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429" name="Google Shape;4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49" y="797851"/>
            <a:ext cx="6734718" cy="508043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0"/>
          <p:cNvSpPr txBox="1"/>
          <p:nvPr/>
        </p:nvSpPr>
        <p:spPr>
          <a:xfrm>
            <a:off x="7613780" y="1576873"/>
            <a:ext cx="36482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Here we can see that the additive seasonal model is having less RMSE value comparison to other models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50e6377a56_1_4"/>
          <p:cNvSpPr txBox="1"/>
          <p:nvPr/>
        </p:nvSpPr>
        <p:spPr>
          <a:xfrm>
            <a:off x="819750" y="679800"/>
            <a:ext cx="1141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latin typeface="Gill Sans"/>
                <a:ea typeface="Gill Sans"/>
                <a:cs typeface="Gill Sans"/>
                <a:sym typeface="Gill Sans"/>
              </a:rPr>
              <a:t>ARIMA model selected for Deployment</a:t>
            </a:r>
            <a:endParaRPr sz="43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7" name="Google Shape;437;g250e6377a56_1_4"/>
          <p:cNvSpPr txBox="1"/>
          <p:nvPr/>
        </p:nvSpPr>
        <p:spPr>
          <a:xfrm>
            <a:off x="2211700" y="2657475"/>
            <a:ext cx="98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38" name="Google Shape;438;g250e6377a56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00" y="2044200"/>
            <a:ext cx="5521924" cy="30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g250e6377a56_1_4"/>
          <p:cNvSpPr txBox="1"/>
          <p:nvPr/>
        </p:nvSpPr>
        <p:spPr>
          <a:xfrm>
            <a:off x="7783825" y="2897500"/>
            <a:ext cx="44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40" name="Google Shape;440;g250e6377a56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6800" y="2044200"/>
            <a:ext cx="5521925" cy="32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0e6377a56_1_0"/>
          <p:cNvSpPr txBox="1"/>
          <p:nvPr/>
        </p:nvSpPr>
        <p:spPr>
          <a:xfrm>
            <a:off x="1183000" y="1491625"/>
            <a:ext cx="98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47" name="Google Shape;447;g250e6377a5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75" y="398300"/>
            <a:ext cx="5985500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250e6377a56_1_0"/>
          <p:cNvSpPr txBox="1"/>
          <p:nvPr/>
        </p:nvSpPr>
        <p:spPr>
          <a:xfrm>
            <a:off x="7132325" y="1971675"/>
            <a:ext cx="50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49" name="Google Shape;449;g250e6377a56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3175" y="398300"/>
            <a:ext cx="56536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50e6377a56_1_8"/>
          <p:cNvSpPr txBox="1"/>
          <p:nvPr/>
        </p:nvSpPr>
        <p:spPr>
          <a:xfrm>
            <a:off x="925825" y="822950"/>
            <a:ext cx="98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56" name="Google Shape;456;g250e6377a56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00" y="329700"/>
            <a:ext cx="5625450" cy="50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250e6377a56_1_8"/>
          <p:cNvSpPr txBox="1"/>
          <p:nvPr/>
        </p:nvSpPr>
        <p:spPr>
          <a:xfrm>
            <a:off x="7663825" y="2691775"/>
            <a:ext cx="45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58" name="Google Shape;458;g250e6377a56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400" y="329700"/>
            <a:ext cx="6126250" cy="50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50e6377a56_1_25"/>
          <p:cNvSpPr txBox="1"/>
          <p:nvPr/>
        </p:nvSpPr>
        <p:spPr>
          <a:xfrm>
            <a:off x="267675" y="790425"/>
            <a:ext cx="98754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Challenges Faced During Project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5" name="Google Shape;465;g250e6377a56_1_25"/>
          <p:cNvSpPr txBox="1"/>
          <p:nvPr/>
        </p:nvSpPr>
        <p:spPr>
          <a:xfrm>
            <a:off x="617225" y="1800225"/>
            <a:ext cx="11109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fluctuations in Price graph causes variation in prediction.</a:t>
            </a:r>
            <a:endParaRPr sz="2100">
              <a:solidFill>
                <a:schemeClr val="dk1"/>
              </a:solidFill>
            </a:endParaRPr>
          </a:p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set: The data set was not contain day wise data so if day wise data also available model would have been performed well with more data.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was not in the form standardization , </a:t>
            </a: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were present in the data.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was non stationary so we couldn’t build data </a:t>
            </a: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driven</a:t>
            </a: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models easily.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51f577eb30_0_0"/>
          <p:cNvSpPr txBox="1"/>
          <p:nvPr/>
        </p:nvSpPr>
        <p:spPr>
          <a:xfrm>
            <a:off x="1395625" y="435200"/>
            <a:ext cx="7971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Overcome those challenges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251f577eb30_0_0"/>
          <p:cNvSpPr txBox="1"/>
          <p:nvPr/>
        </p:nvSpPr>
        <p:spPr>
          <a:xfrm>
            <a:off x="1035450" y="1500675"/>
            <a:ext cx="9907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data as day wise using </a:t>
            </a: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 datetime function.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Converted data into standard form using </a:t>
            </a: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StandardScaler.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non stationarity from the data using log transformation for performed data driven models.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50e6377a56_1_31"/>
          <p:cNvSpPr txBox="1"/>
          <p:nvPr/>
        </p:nvSpPr>
        <p:spPr>
          <a:xfrm>
            <a:off x="2057400" y="2160275"/>
            <a:ext cx="98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79" name="Google Shape;479;g250e6377a56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0" y="205750"/>
            <a:ext cx="11607050" cy="579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7096" y="885470"/>
            <a:ext cx="7592485" cy="50870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4"/>
          <p:cNvGrpSpPr/>
          <p:nvPr/>
        </p:nvGrpSpPr>
        <p:grpSpPr>
          <a:xfrm>
            <a:off x="2131117" y="5885"/>
            <a:ext cx="7340838" cy="702000"/>
            <a:chOff x="302317" y="5885"/>
            <a:chExt cx="7340838" cy="702000"/>
          </a:xfrm>
        </p:grpSpPr>
        <p:sp>
          <p:nvSpPr>
            <p:cNvPr id="135" name="Google Shape;135;p4"/>
            <p:cNvSpPr/>
            <p:nvPr/>
          </p:nvSpPr>
          <p:spPr>
            <a:xfrm>
              <a:off x="302317" y="5885"/>
              <a:ext cx="7340838" cy="702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62B49"/>
                </a:gs>
                <a:gs pos="69000">
                  <a:srgbClr val="B2012E"/>
                </a:gs>
                <a:gs pos="100000">
                  <a:srgbClr val="A8022B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336586" y="40154"/>
              <a:ext cx="7272300" cy="633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Gill Sans"/>
                <a:buNone/>
              </a:pPr>
              <a:r>
                <a:rPr b="0" i="0" lang="en-IN" sz="30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Forecasting Model Building Strategy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/>
        </p:nvSpPr>
        <p:spPr>
          <a:xfrm>
            <a:off x="336777" y="239206"/>
            <a:ext cx="36880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Dataset :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1719217" y="304804"/>
            <a:ext cx="4460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extracted Dataset from Kaggle.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336777" y="949087"/>
            <a:ext cx="2600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Loading The Dataset</a:t>
            </a:r>
            <a:endParaRPr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417" y="1541681"/>
            <a:ext cx="5849166" cy="450769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/>
        </p:nvSpPr>
        <p:spPr>
          <a:xfrm>
            <a:off x="6639560" y="2212499"/>
            <a:ext cx="511556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After Loading the dataset checking for Null Values.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Sum of null Values.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Duplicate Values.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Then sum of duplicate Values.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6"/>
          <p:cNvGrpSpPr/>
          <p:nvPr/>
        </p:nvGrpSpPr>
        <p:grpSpPr>
          <a:xfrm>
            <a:off x="570729" y="143394"/>
            <a:ext cx="3093719" cy="397800"/>
            <a:chOff x="0" y="1154"/>
            <a:chExt cx="3093719" cy="397800"/>
          </a:xfrm>
        </p:grpSpPr>
        <p:sp>
          <p:nvSpPr>
            <p:cNvPr id="151" name="Google Shape;151;p6"/>
            <p:cNvSpPr/>
            <p:nvPr/>
          </p:nvSpPr>
          <p:spPr>
            <a:xfrm>
              <a:off x="0" y="1154"/>
              <a:ext cx="3093719" cy="397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62B49"/>
                </a:gs>
                <a:gs pos="69000">
                  <a:srgbClr val="B2012E"/>
                </a:gs>
                <a:gs pos="100000">
                  <a:srgbClr val="A8022B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19419" y="20573"/>
              <a:ext cx="3054881" cy="358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1" lang="en-IN" sz="17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Cleaning</a:t>
              </a:r>
              <a:endParaRPr sz="17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7863"/>
            <a:ext cx="6949440" cy="510611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/>
        </p:nvSpPr>
        <p:spPr>
          <a:xfrm>
            <a:off x="8199122" y="1527572"/>
            <a:ext cx="32308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this part there is no duplicate values then we only removed the null values.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7"/>
          <p:cNvGrpSpPr/>
          <p:nvPr/>
        </p:nvGrpSpPr>
        <p:grpSpPr>
          <a:xfrm>
            <a:off x="0" y="423133"/>
            <a:ext cx="3317238" cy="397800"/>
            <a:chOff x="0" y="0"/>
            <a:chExt cx="3317238" cy="397800"/>
          </a:xfrm>
        </p:grpSpPr>
        <p:sp>
          <p:nvSpPr>
            <p:cNvPr id="160" name="Google Shape;160;p7"/>
            <p:cNvSpPr/>
            <p:nvPr/>
          </p:nvSpPr>
          <p:spPr>
            <a:xfrm>
              <a:off x="0" y="0"/>
              <a:ext cx="3317238" cy="397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62B49"/>
                </a:gs>
                <a:gs pos="69000">
                  <a:srgbClr val="B2012E"/>
                </a:gs>
                <a:gs pos="100000">
                  <a:srgbClr val="A8022B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 txBox="1"/>
            <p:nvPr/>
          </p:nvSpPr>
          <p:spPr>
            <a:xfrm>
              <a:off x="19419" y="19419"/>
              <a:ext cx="3278400" cy="358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1" lang="en-IN" sz="17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Feature Engineering</a:t>
              </a:r>
              <a:endParaRPr sz="17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8491"/>
            <a:ext cx="5982535" cy="51442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7"/>
          <p:cNvGrpSpPr/>
          <p:nvPr/>
        </p:nvGrpSpPr>
        <p:grpSpPr>
          <a:xfrm>
            <a:off x="6209466" y="425442"/>
            <a:ext cx="4582160" cy="397800"/>
            <a:chOff x="0" y="2309"/>
            <a:chExt cx="4582160" cy="397800"/>
          </a:xfrm>
        </p:grpSpPr>
        <p:sp>
          <p:nvSpPr>
            <p:cNvPr id="164" name="Google Shape;164;p7"/>
            <p:cNvSpPr/>
            <p:nvPr/>
          </p:nvSpPr>
          <p:spPr>
            <a:xfrm>
              <a:off x="0" y="2309"/>
              <a:ext cx="4582160" cy="397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62B49"/>
                </a:gs>
                <a:gs pos="69000">
                  <a:srgbClr val="B2012E"/>
                </a:gs>
                <a:gs pos="100000">
                  <a:srgbClr val="A8022B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 txBox="1"/>
            <p:nvPr/>
          </p:nvSpPr>
          <p:spPr>
            <a:xfrm>
              <a:off x="19419" y="21728"/>
              <a:ext cx="4543322" cy="358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1" lang="en-IN" sz="17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Converting Columns and date time</a:t>
              </a:r>
              <a:endParaRPr sz="17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66" name="Google Shape;16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9466" y="958491"/>
            <a:ext cx="5911413" cy="509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8"/>
          <p:cNvGrpSpPr/>
          <p:nvPr/>
        </p:nvGrpSpPr>
        <p:grpSpPr>
          <a:xfrm>
            <a:off x="579121" y="497840"/>
            <a:ext cx="1280160" cy="561599"/>
            <a:chOff x="0" y="0"/>
            <a:chExt cx="1280160" cy="561599"/>
          </a:xfrm>
        </p:grpSpPr>
        <p:sp>
          <p:nvSpPr>
            <p:cNvPr id="172" name="Google Shape;172;p8"/>
            <p:cNvSpPr/>
            <p:nvPr/>
          </p:nvSpPr>
          <p:spPr>
            <a:xfrm>
              <a:off x="0" y="0"/>
              <a:ext cx="1280160" cy="56159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62B49"/>
                </a:gs>
                <a:gs pos="69000">
                  <a:srgbClr val="B2012E"/>
                </a:gs>
                <a:gs pos="100000">
                  <a:srgbClr val="A8022B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27415" y="27415"/>
              <a:ext cx="1225330" cy="50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Gill Sans"/>
                <a:buNone/>
              </a:pPr>
              <a:r>
                <a:rPr b="1" lang="en-IN" sz="2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EDA</a:t>
              </a:r>
              <a:r>
                <a:rPr lang="en-IN" sz="2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/>
            </a:p>
          </p:txBody>
        </p:sp>
      </p:grpSp>
      <p:sp>
        <p:nvSpPr>
          <p:cNvPr id="174" name="Google Shape;174;p8"/>
          <p:cNvSpPr txBox="1"/>
          <p:nvPr/>
        </p:nvSpPr>
        <p:spPr>
          <a:xfrm>
            <a:off x="1463040" y="1582292"/>
            <a:ext cx="61349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EDA there are 483 Rows x 4 Columns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Feature Engineering there are 482 Rows x 4 Columns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Duplicate values 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Describing the data:</a:t>
            </a:r>
            <a:endParaRPr/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960" y="2875073"/>
            <a:ext cx="6134956" cy="240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9"/>
          <p:cNvGrpSpPr/>
          <p:nvPr/>
        </p:nvGrpSpPr>
        <p:grpSpPr>
          <a:xfrm>
            <a:off x="325120" y="246149"/>
            <a:ext cx="5313680" cy="397800"/>
            <a:chOff x="0" y="2309"/>
            <a:chExt cx="5313680" cy="397800"/>
          </a:xfrm>
        </p:grpSpPr>
        <p:sp>
          <p:nvSpPr>
            <p:cNvPr id="181" name="Google Shape;181;p9"/>
            <p:cNvSpPr/>
            <p:nvPr/>
          </p:nvSpPr>
          <p:spPr>
            <a:xfrm>
              <a:off x="0" y="2309"/>
              <a:ext cx="5313680" cy="397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62B49"/>
                </a:gs>
                <a:gs pos="69000">
                  <a:srgbClr val="B2012E"/>
                </a:gs>
                <a:gs pos="100000">
                  <a:srgbClr val="A8022B"/>
                </a:gs>
              </a:gsLst>
              <a:lin ang="5400000" scaled="0"/>
            </a:gradFill>
            <a:ln>
              <a:noFill/>
            </a:ln>
            <a:effectLst>
              <a:outerShdw blurRad="50800" sx="96000" rotWithShape="0" dir="5400000" dist="50800" sy="9600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9"/>
            <p:cNvSpPr txBox="1"/>
            <p:nvPr/>
          </p:nvSpPr>
          <p:spPr>
            <a:xfrm>
              <a:off x="19419" y="21728"/>
              <a:ext cx="5274842" cy="358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lang="en-IN" sz="17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Visualization</a:t>
              </a:r>
              <a:endParaRPr/>
            </a:p>
          </p:txBody>
        </p:sp>
      </p:grpSp>
      <p:sp>
        <p:nvSpPr>
          <p:cNvPr id="183" name="Google Shape;183;p9"/>
          <p:cNvSpPr txBox="1"/>
          <p:nvPr/>
        </p:nvSpPr>
        <p:spPr>
          <a:xfrm>
            <a:off x="1284750" y="5366207"/>
            <a:ext cx="65436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This is the oil price data distribution plot b/w all the 4 features(date, price, change, percentage change).</a:t>
            </a:r>
            <a:endParaRPr/>
          </a:p>
        </p:txBody>
      </p:sp>
      <p:pic>
        <p:nvPicPr>
          <p:cNvPr id="184" name="Google Shape;1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265" y="845462"/>
            <a:ext cx="10702213" cy="437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2023-05-23T13:41:18Z</dcterms:created>
  <dc:creator>Ajeeth Kumar</dc:creator>
</cp:coreProperties>
</file>