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1" r:id="rId5"/>
    <p:sldId id="262" r:id="rId6"/>
    <p:sldId id="258" r:id="rId7"/>
    <p:sldId id="265" r:id="rId8"/>
    <p:sldId id="260" r:id="rId9"/>
    <p:sldId id="259" r:id="rId10"/>
    <p:sldId id="267" r:id="rId11"/>
    <p:sldId id="268" r:id="rId12"/>
    <p:sldId id="269" r:id="rId13"/>
    <p:sldId id="270" r:id="rId14"/>
    <p:sldId id="272" r:id="rId15"/>
    <p:sldId id="271" r:id="rId16"/>
    <p:sldId id="273" r:id="rId17"/>
    <p:sldId id="274"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html5doctor.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org/TR/wai-aria-1.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essentialaccessibility.com/blog/508-compliance/" TargetMode="External"/><Relationship Id="rId2" Type="http://schemas.openxmlformats.org/officeDocument/2006/relationships/hyperlink" Target="https://www.essentialaccessibility.com/blog/web-content-accessibility-guidelines-wcag/" TargetMode="External"/><Relationship Id="rId1" Type="http://schemas.openxmlformats.org/officeDocument/2006/relationships/slideLayout" Target="../slideLayouts/slideLayout2.xml"/><Relationship Id="rId4" Type="http://schemas.openxmlformats.org/officeDocument/2006/relationships/hyperlink" Target="https://www.essentialaccessibility.com/blog/aoda-website-compliance/"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w3.org/Consortiu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3.org/TR/WCAG20-TECHS/" TargetMode="External"/><Relationship Id="rId2" Type="http://schemas.openxmlformats.org/officeDocument/2006/relationships/hyperlink" Target="https://www.w3.org/TR/WCAG20/#guidelin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ection_504_of_the_Rehabilitation_Act" TargetMode="External"/><Relationship Id="rId2" Type="http://schemas.openxmlformats.org/officeDocument/2006/relationships/hyperlink" Target="https://en.wikipedia.org/wiki/Americans_with_Disabilities_Act_of_1990" TargetMode="External"/><Relationship Id="rId1" Type="http://schemas.openxmlformats.org/officeDocument/2006/relationships/slideLayout" Target="../slideLayouts/slideLayout2.xml"/><Relationship Id="rId5" Type="http://schemas.openxmlformats.org/officeDocument/2006/relationships/hyperlink" Target="https://www.w3.org/TR/WCAG21/" TargetMode="External"/><Relationship Id="rId4" Type="http://schemas.openxmlformats.org/officeDocument/2006/relationships/hyperlink" Target="https://section508.gov/content/learn/laws-and-policie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deque.com/axe/" TargetMode="External"/><Relationship Id="rId7" Type="http://schemas.openxmlformats.org/officeDocument/2006/relationships/hyperlink" Target="http://wave.webaim.org/" TargetMode="External"/><Relationship Id="rId2" Type="http://schemas.openxmlformats.org/officeDocument/2006/relationships/hyperlink" Target="https://ffoodd.github.io/a11y.css/" TargetMode="External"/><Relationship Id="rId1" Type="http://schemas.openxmlformats.org/officeDocument/2006/relationships/slideLayout" Target="../slideLayouts/slideLayout2.xml"/><Relationship Id="rId6" Type="http://schemas.openxmlformats.org/officeDocument/2006/relationships/hyperlink" Target="https://www.apple.com/accessibility/voiceover/" TargetMode="External"/><Relationship Id="rId5" Type="http://schemas.openxmlformats.org/officeDocument/2006/relationships/hyperlink" Target="https://contrastchecker.com/" TargetMode="External"/><Relationship Id="rId4" Type="http://schemas.openxmlformats.org/officeDocument/2006/relationships/hyperlink" Target="http://www.chromevox.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5887" y="2756263"/>
            <a:ext cx="8915399" cy="1084217"/>
          </a:xfrm>
        </p:spPr>
        <p:txBody>
          <a:bodyPr>
            <a:noAutofit/>
          </a:bodyPr>
          <a:lstStyle/>
          <a:p>
            <a:pPr algn="ctr"/>
            <a:r>
              <a:rPr lang="en-US" sz="7200" dirty="0" smtClean="0">
                <a:latin typeface="Calibri" panose="020F0502020204030204" pitchFamily="34" charset="0"/>
                <a:cs typeface="Calibri" panose="020F0502020204030204" pitchFamily="34" charset="0"/>
              </a:rPr>
              <a:t>Web Accessibility</a:t>
            </a:r>
            <a:endParaRPr lang="en-US" sz="7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2104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177"/>
          </a:xfrm>
        </p:spPr>
        <p:txBody>
          <a:bodyPr>
            <a:normAutofit fontScale="90000"/>
          </a:bodyPr>
          <a:lstStyle/>
          <a:p>
            <a:r>
              <a:rPr lang="en-US" sz="4800" dirty="0" smtClean="0">
                <a:latin typeface="Arial" panose="020B0604020202020204" pitchFamily="34" charset="0"/>
                <a:cs typeface="Arial" panose="020B0604020202020204" pitchFamily="34" charset="0"/>
              </a:rPr>
              <a:t>HTML &amp; Accessibility</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700" dirty="0">
                <a:latin typeface="Calibri" panose="020F0502020204030204" pitchFamily="34" charset="0"/>
                <a:cs typeface="Calibri" panose="020F0502020204030204" pitchFamily="34" charset="0"/>
              </a:rPr>
              <a:t>A great deal of web content can be made accessible just by making sure the correct Hypertext </a:t>
            </a:r>
            <a:r>
              <a:rPr lang="en-US" sz="1700" dirty="0" smtClean="0">
                <a:latin typeface="Calibri" panose="020F0502020204030204" pitchFamily="34" charset="0"/>
                <a:cs typeface="Calibri" panose="020F0502020204030204" pitchFamily="34" charset="0"/>
              </a:rPr>
              <a:t>Markup </a:t>
            </a:r>
            <a:r>
              <a:rPr lang="en-US" sz="1700" dirty="0">
                <a:latin typeface="Calibri" panose="020F0502020204030204" pitchFamily="34" charset="0"/>
                <a:cs typeface="Calibri" panose="020F0502020204030204" pitchFamily="34" charset="0"/>
              </a:rPr>
              <a:t>Language elements are used for the correct purpose at all times</a:t>
            </a:r>
            <a:r>
              <a:rPr lang="en-US" sz="1700"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As you learn more about HTML — read more resources, look at more examples, etc. — you'll keep seeing a common theme: the importance of using semantic HTML</a:t>
            </a:r>
            <a:endParaRPr lang="en-US" sz="1700" dirty="0" smtClean="0">
              <a:latin typeface="Calibri" panose="020F0502020204030204" pitchFamily="34" charset="0"/>
              <a:cs typeface="Calibri" panose="020F0502020204030204" pitchFamily="34" charset="0"/>
            </a:endParaRPr>
          </a:p>
          <a:p>
            <a:pPr marL="0" indent="0">
              <a:buNone/>
            </a:pPr>
            <a:endParaRPr lang="en-US" sz="1700" dirty="0">
              <a:latin typeface="Calibri" panose="020F0502020204030204" pitchFamily="34" charset="0"/>
              <a:cs typeface="Calibri" panose="020F0502020204030204" pitchFamily="34" charset="0"/>
            </a:endParaRPr>
          </a:p>
          <a:p>
            <a:r>
              <a:rPr lang="en-US" sz="1700" dirty="0" smtClean="0">
                <a:latin typeface="Calibri" panose="020F0502020204030204" pitchFamily="34" charset="0"/>
                <a:cs typeface="Calibri" panose="020F0502020204030204" pitchFamily="34" charset="0"/>
              </a:rPr>
              <a:t>Benefits of using semantic markup in accessibility:</a:t>
            </a:r>
          </a:p>
          <a:p>
            <a:pPr lvl="1"/>
            <a:r>
              <a:rPr lang="en-US" sz="1500" b="1" dirty="0">
                <a:latin typeface="Calibri" panose="020F0502020204030204" pitchFamily="34" charset="0"/>
                <a:cs typeface="Calibri" panose="020F0502020204030204" pitchFamily="34" charset="0"/>
              </a:rPr>
              <a:t>Easier to develop </a:t>
            </a:r>
            <a:r>
              <a:rPr lang="en-US" sz="1500" b="1" dirty="0" smtClean="0">
                <a:latin typeface="Calibri" panose="020F0502020204030204" pitchFamily="34" charset="0"/>
                <a:cs typeface="Calibri" panose="020F0502020204030204" pitchFamily="34" charset="0"/>
              </a:rPr>
              <a:t>with</a:t>
            </a:r>
          </a:p>
          <a:p>
            <a:pPr lvl="1"/>
            <a:r>
              <a:rPr lang="en-US" sz="1500" b="1" dirty="0">
                <a:latin typeface="Calibri" panose="020F0502020204030204" pitchFamily="34" charset="0"/>
                <a:cs typeface="Calibri" panose="020F0502020204030204" pitchFamily="34" charset="0"/>
              </a:rPr>
              <a:t>Better on </a:t>
            </a:r>
            <a:r>
              <a:rPr lang="en-US" sz="1500" b="1" dirty="0" smtClean="0">
                <a:latin typeface="Calibri" panose="020F0502020204030204" pitchFamily="34" charset="0"/>
                <a:cs typeface="Calibri" panose="020F0502020204030204" pitchFamily="34" charset="0"/>
              </a:rPr>
              <a:t>mobile</a:t>
            </a:r>
          </a:p>
          <a:p>
            <a:pPr lvl="1"/>
            <a:r>
              <a:rPr lang="en-US" sz="1500" b="1" dirty="0">
                <a:latin typeface="Calibri" panose="020F0502020204030204" pitchFamily="34" charset="0"/>
                <a:cs typeface="Calibri" panose="020F0502020204030204" pitchFamily="34" charset="0"/>
              </a:rPr>
              <a:t>Good for SEO</a:t>
            </a:r>
            <a:endParaRPr lang="en-US"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3630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177"/>
          </a:xfrm>
        </p:spPr>
        <p:txBody>
          <a:bodyPr>
            <a:normAutofit fontScale="90000"/>
          </a:bodyPr>
          <a:lstStyle/>
          <a:p>
            <a:r>
              <a:rPr lang="en-US" sz="4400" b="1" dirty="0">
                <a:latin typeface="Arial" panose="020B0604020202020204" pitchFamily="34" charset="0"/>
                <a:cs typeface="Arial" panose="020B0604020202020204" pitchFamily="34" charset="0"/>
              </a:rPr>
              <a:t>Good semantics</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a:xfrm>
            <a:off x="2589212" y="1762298"/>
            <a:ext cx="8915400" cy="4846320"/>
          </a:xfrm>
        </p:spPr>
        <p:txBody>
          <a:bodyPr>
            <a:normAutofit lnSpcReduction="10000"/>
          </a:bodyPr>
          <a:lstStyle/>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We've </a:t>
            </a:r>
            <a:r>
              <a:rPr lang="en-US" dirty="0">
                <a:latin typeface="Arial" panose="020B0604020202020204" pitchFamily="34" charset="0"/>
                <a:cs typeface="Arial" panose="020B0604020202020204" pitchFamily="34" charset="0"/>
              </a:rPr>
              <a:t>already talked about the importance of good semantics, and why we should use the right HTML element for the job. This cannot be ignored, as it is one of the main places that accessibility is badly broken if not handled properly</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                  </a:t>
            </a:r>
            <a:r>
              <a:rPr lang="en-US" sz="1400" u="sng" dirty="0" smtClean="0">
                <a:latin typeface="Arial" panose="020B0604020202020204" pitchFamily="34" charset="0"/>
                <a:cs typeface="Arial" panose="020B0604020202020204" pitchFamily="34" charset="0"/>
              </a:rPr>
              <a:t>Good Semantic </a:t>
            </a:r>
            <a:r>
              <a:rPr lang="en-US" sz="1400" dirty="0" smtClean="0">
                <a:latin typeface="Arial" panose="020B0604020202020204" pitchFamily="34" charset="0"/>
                <a:cs typeface="Arial" panose="020B0604020202020204" pitchFamily="34" charset="0"/>
              </a:rPr>
              <a:t>                                                                      </a:t>
            </a:r>
            <a:r>
              <a:rPr lang="en-US" sz="1400" u="sng" dirty="0" smtClean="0">
                <a:latin typeface="Arial" panose="020B0604020202020204" pitchFamily="34" charset="0"/>
                <a:cs typeface="Arial" panose="020B0604020202020204" pitchFamily="34" charset="0"/>
              </a:rPr>
              <a:t>Bad Semantic</a:t>
            </a:r>
          </a:p>
          <a:p>
            <a:pPr marL="0" indent="0">
              <a:buNone/>
            </a:pPr>
            <a:endParaRPr lang="en-US" sz="1500" u="sng" dirty="0" smtClean="0">
              <a:latin typeface="Arial" panose="020B0604020202020204" pitchFamily="34" charset="0"/>
              <a:cs typeface="Arial" panose="020B0604020202020204" pitchFamily="34" charset="0"/>
            </a:endParaRPr>
          </a:p>
          <a:p>
            <a:pPr marL="0" indent="0">
              <a:buNone/>
            </a:pPr>
            <a:endParaRPr lang="en-US" sz="1500" dirty="0">
              <a:latin typeface="Arial" panose="020B0604020202020204" pitchFamily="34" charset="0"/>
              <a:cs typeface="Arial" panose="020B0604020202020204" pitchFamily="34" charset="0"/>
            </a:endParaRPr>
          </a:p>
          <a:p>
            <a:pPr marL="0" indent="0">
              <a:buNone/>
            </a:pPr>
            <a:endParaRPr lang="en-US" sz="1500" dirty="0" smtClean="0">
              <a:latin typeface="Arial" panose="020B0604020202020204" pitchFamily="34" charset="0"/>
              <a:cs typeface="Arial" panose="020B0604020202020204" pitchFamily="34" charset="0"/>
            </a:endParaRPr>
          </a:p>
          <a:p>
            <a:endParaRPr lang="en-US" sz="1500" dirty="0">
              <a:latin typeface="Arial" panose="020B0604020202020204" pitchFamily="34" charset="0"/>
              <a:cs typeface="Arial" panose="020B0604020202020204" pitchFamily="34" charset="0"/>
            </a:endParaRPr>
          </a:p>
          <a:p>
            <a:endParaRPr lang="en-US" sz="1500" dirty="0" smtClean="0">
              <a:latin typeface="Arial" panose="020B0604020202020204" pitchFamily="34" charset="0"/>
              <a:cs typeface="Arial" panose="020B0604020202020204" pitchFamily="34" charset="0"/>
            </a:endParaRPr>
          </a:p>
          <a:p>
            <a:endParaRPr lang="en-US" sz="1500" dirty="0">
              <a:latin typeface="Arial" panose="020B0604020202020204" pitchFamily="34" charset="0"/>
              <a:cs typeface="Arial" panose="020B0604020202020204" pitchFamily="34" charset="0"/>
            </a:endParaRPr>
          </a:p>
          <a:p>
            <a:endParaRPr lang="en-US" sz="1500" dirty="0" smtClean="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The goal isn't "all or nothing", however — every improvement you are able to make will help the cause of accessibility.</a:t>
            </a:r>
          </a:p>
        </p:txBody>
      </p:sp>
      <p:cxnSp>
        <p:nvCxnSpPr>
          <p:cNvPr id="5" name="Straight Connector 4"/>
          <p:cNvCxnSpPr/>
          <p:nvPr/>
        </p:nvCxnSpPr>
        <p:spPr>
          <a:xfrm flipV="1">
            <a:off x="3865418" y="3624349"/>
            <a:ext cx="5885411" cy="8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700058" y="3657600"/>
            <a:ext cx="16626" cy="1903615"/>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4031284" y="3806276"/>
            <a:ext cx="1936301" cy="1314363"/>
          </a:xfrm>
          <a:prstGeom prst="rect">
            <a:avLst/>
          </a:prstGeom>
        </p:spPr>
      </p:pic>
      <p:pic>
        <p:nvPicPr>
          <p:cNvPr id="9" name="Picture 8"/>
          <p:cNvPicPr>
            <a:picLocks noChangeAspect="1"/>
          </p:cNvPicPr>
          <p:nvPr/>
        </p:nvPicPr>
        <p:blipFill>
          <a:blip r:embed="rId3"/>
          <a:stretch>
            <a:fillRect/>
          </a:stretch>
        </p:blipFill>
        <p:spPr>
          <a:xfrm>
            <a:off x="7566960" y="3921528"/>
            <a:ext cx="1742515" cy="1199111"/>
          </a:xfrm>
          <a:prstGeom prst="rect">
            <a:avLst/>
          </a:prstGeom>
        </p:spPr>
      </p:pic>
    </p:spTree>
    <p:extLst>
      <p:ext uri="{BB962C8B-B14F-4D97-AF65-F5344CB8AC3E}">
        <p14:creationId xmlns:p14="http://schemas.microsoft.com/office/powerpoint/2010/main" val="1839827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177"/>
          </a:xfrm>
        </p:spPr>
        <p:txBody>
          <a:bodyPr>
            <a:normAutofit fontScale="90000"/>
          </a:bodyPr>
          <a:lstStyle/>
          <a:p>
            <a:r>
              <a:rPr lang="en-US" sz="4000" b="1" dirty="0" smtClean="0">
                <a:latin typeface="Arial" panose="020B0604020202020204" pitchFamily="34" charset="0"/>
                <a:cs typeface="Arial" panose="020B0604020202020204" pitchFamily="34" charset="0"/>
              </a:rPr>
              <a:t>Page Layouts</a:t>
            </a:r>
            <a:r>
              <a:rPr lang="en-US" b="1" dirty="0"/>
              <a:t/>
            </a:r>
            <a:br>
              <a:rPr lang="en-US" b="1" dirty="0"/>
            </a:br>
            <a:r>
              <a:rPr lang="en-US" dirty="0"/>
              <a:t/>
            </a:r>
            <a:br>
              <a:rPr lang="en-US" dirty="0"/>
            </a:br>
            <a:endParaRPr lang="en-US" dirty="0"/>
          </a:p>
        </p:txBody>
      </p:sp>
      <p:sp>
        <p:nvSpPr>
          <p:cNvPr id="4" name="Content Placeholder 3"/>
          <p:cNvSpPr>
            <a:spLocks noGrp="1"/>
          </p:cNvSpPr>
          <p:nvPr>
            <p:ph idx="1"/>
          </p:nvPr>
        </p:nvSpPr>
        <p:spPr>
          <a:xfrm>
            <a:off x="2589212" y="2133599"/>
            <a:ext cx="8915400" cy="4574771"/>
          </a:xfrm>
        </p:spPr>
        <p:txBody>
          <a:bodyPr>
            <a:normAutofit/>
          </a:bodyPr>
          <a:lstStyle/>
          <a:p>
            <a:r>
              <a:rPr lang="en-US" sz="1500" dirty="0" smtClean="0">
                <a:latin typeface="Calibri" panose="020F0502020204030204" pitchFamily="34" charset="0"/>
                <a:cs typeface="Calibri" panose="020F0502020204030204" pitchFamily="34" charset="0"/>
              </a:rPr>
              <a:t>People </a:t>
            </a:r>
            <a:r>
              <a:rPr lang="en-US" sz="1500" dirty="0">
                <a:latin typeface="Calibri" panose="020F0502020204030204" pitchFamily="34" charset="0"/>
                <a:cs typeface="Calibri" panose="020F0502020204030204" pitchFamily="34" charset="0"/>
              </a:rPr>
              <a:t>used to create page layouts using HTML tables — using different table cells to contain the header, footer, side bar, main content column, etc. This is not a good idea because a </a:t>
            </a:r>
            <a:r>
              <a:rPr lang="en-US" sz="1500" dirty="0" smtClean="0">
                <a:latin typeface="Calibri" panose="020F0502020204030204" pitchFamily="34" charset="0"/>
                <a:cs typeface="Calibri" panose="020F0502020204030204" pitchFamily="34" charset="0"/>
              </a:rPr>
              <a:t>screen reader </a:t>
            </a:r>
            <a:r>
              <a:rPr lang="en-US" sz="1500" dirty="0">
                <a:latin typeface="Calibri" panose="020F0502020204030204" pitchFamily="34" charset="0"/>
                <a:cs typeface="Calibri" panose="020F0502020204030204" pitchFamily="34" charset="0"/>
              </a:rPr>
              <a:t>will likely give out confusing readouts, especially if the layout is complex and has many nested tables</a:t>
            </a:r>
            <a:r>
              <a:rPr lang="en-US" sz="1500" dirty="0" smtClean="0">
                <a:latin typeface="Calibri" panose="020F0502020204030204" pitchFamily="34" charset="0"/>
                <a:cs typeface="Calibri" panose="020F0502020204030204" pitchFamily="34" charset="0"/>
              </a:rPr>
              <a:t>.</a:t>
            </a:r>
          </a:p>
          <a:p>
            <a:endParaRPr lang="en-US" sz="1500" dirty="0">
              <a:latin typeface="Calibri" panose="020F0502020204030204" pitchFamily="34" charset="0"/>
              <a:cs typeface="Calibri" panose="020F0502020204030204" pitchFamily="34" charset="0"/>
            </a:endParaRPr>
          </a:p>
          <a:p>
            <a:endParaRPr lang="en-US" sz="1500" dirty="0" smtClean="0">
              <a:latin typeface="Calibri" panose="020F0502020204030204" pitchFamily="34" charset="0"/>
              <a:cs typeface="Calibri" panose="020F0502020204030204" pitchFamily="34" charset="0"/>
            </a:endParaRPr>
          </a:p>
          <a:p>
            <a:endParaRPr lang="en-US" sz="1500" dirty="0">
              <a:latin typeface="Calibri" panose="020F0502020204030204" pitchFamily="34" charset="0"/>
              <a:cs typeface="Calibri" panose="020F0502020204030204" pitchFamily="34" charset="0"/>
            </a:endParaRPr>
          </a:p>
          <a:p>
            <a:endParaRPr lang="en-US" sz="1500" dirty="0" smtClean="0">
              <a:latin typeface="Calibri" panose="020F0502020204030204" pitchFamily="34" charset="0"/>
              <a:cs typeface="Calibri" panose="020F0502020204030204" pitchFamily="34" charset="0"/>
            </a:endParaRPr>
          </a:p>
          <a:p>
            <a:endParaRPr lang="en-US" sz="1500" dirty="0">
              <a:latin typeface="Calibri" panose="020F0502020204030204" pitchFamily="34" charset="0"/>
              <a:cs typeface="Calibri" panose="020F0502020204030204" pitchFamily="34" charset="0"/>
            </a:endParaRPr>
          </a:p>
          <a:p>
            <a:endParaRPr lang="en-US" sz="1500" dirty="0" smtClean="0">
              <a:latin typeface="Calibri" panose="020F0502020204030204" pitchFamily="34" charset="0"/>
              <a:cs typeface="Calibri" panose="020F0502020204030204" pitchFamily="34" charset="0"/>
            </a:endParaRPr>
          </a:p>
          <a:p>
            <a:endParaRPr lang="en-US" sz="1500" dirty="0">
              <a:latin typeface="Calibri" panose="020F0502020204030204" pitchFamily="34" charset="0"/>
              <a:cs typeface="Calibri" panose="020F0502020204030204" pitchFamily="34" charset="0"/>
            </a:endParaRPr>
          </a:p>
          <a:p>
            <a:endParaRPr lang="en-US" sz="1500" dirty="0" smtClean="0">
              <a:latin typeface="Calibri" panose="020F0502020204030204" pitchFamily="34" charset="0"/>
              <a:cs typeface="Calibri" panose="020F0502020204030204" pitchFamily="34" charset="0"/>
            </a:endParaRPr>
          </a:p>
          <a:p>
            <a:r>
              <a:rPr lang="en-US" sz="1500" dirty="0" smtClean="0">
                <a:latin typeface="Calibri" panose="020F0502020204030204" pitchFamily="34" charset="0"/>
                <a:cs typeface="Calibri" panose="020F0502020204030204" pitchFamily="34" charset="0"/>
              </a:rPr>
              <a:t>Note: Creating a layout with a nested div structure is not a good practice either. </a:t>
            </a:r>
            <a:endParaRPr lang="en-US" sz="15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3294808" y="3325090"/>
            <a:ext cx="1813968" cy="1610937"/>
          </a:xfrm>
          <a:prstGeom prst="rect">
            <a:avLst/>
          </a:prstGeom>
        </p:spPr>
      </p:pic>
      <p:pic>
        <p:nvPicPr>
          <p:cNvPr id="10" name="Picture 9"/>
          <p:cNvPicPr>
            <a:picLocks noChangeAspect="1"/>
          </p:cNvPicPr>
          <p:nvPr/>
        </p:nvPicPr>
        <p:blipFill>
          <a:blip r:embed="rId3"/>
          <a:stretch>
            <a:fillRect/>
          </a:stretch>
        </p:blipFill>
        <p:spPr>
          <a:xfrm>
            <a:off x="7451979" y="3112715"/>
            <a:ext cx="2419990" cy="2646359"/>
          </a:xfrm>
          <a:prstGeom prst="rect">
            <a:avLst/>
          </a:prstGeom>
        </p:spPr>
      </p:pic>
    </p:spTree>
    <p:extLst>
      <p:ext uri="{BB962C8B-B14F-4D97-AF65-F5344CB8AC3E}">
        <p14:creationId xmlns:p14="http://schemas.microsoft.com/office/powerpoint/2010/main" val="2889437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177"/>
          </a:xfrm>
        </p:spPr>
        <p:txBody>
          <a:bodyPr>
            <a:normAutofit fontScale="90000"/>
          </a:bodyPr>
          <a:lstStyle/>
          <a:p>
            <a:r>
              <a:rPr lang="en-US" b="1" dirty="0"/>
              <a:t>Using clear language</a:t>
            </a:r>
            <a:br>
              <a:rPr lang="en-US" b="1" dirty="0"/>
            </a:br>
            <a:r>
              <a:rPr lang="en-US" b="1" dirty="0"/>
              <a:t/>
            </a:r>
            <a:br>
              <a:rPr lang="en-US" b="1" dirty="0"/>
            </a:br>
            <a:r>
              <a:rPr lang="en-US" dirty="0"/>
              <a:t/>
            </a:r>
            <a:br>
              <a:rPr lang="en-US" dirty="0"/>
            </a:br>
            <a:endParaRPr lang="en-US" dirty="0"/>
          </a:p>
        </p:txBody>
      </p:sp>
      <p:sp>
        <p:nvSpPr>
          <p:cNvPr id="4" name="Content Placeholder 3"/>
          <p:cNvSpPr>
            <a:spLocks noGrp="1"/>
          </p:cNvSpPr>
          <p:nvPr>
            <p:ph idx="1"/>
          </p:nvPr>
        </p:nvSpPr>
        <p:spPr>
          <a:xfrm>
            <a:off x="2589212" y="2133600"/>
            <a:ext cx="8915400" cy="3618808"/>
          </a:xfrm>
        </p:spPr>
        <p:txBody>
          <a:bodyPr>
            <a:normAutofit/>
          </a:bodyPr>
          <a:lstStyle/>
          <a:p>
            <a:endParaRPr lang="en-US" sz="1700" dirty="0" smtClean="0">
              <a:latin typeface="Calibri" panose="020F0502020204030204" pitchFamily="34" charset="0"/>
              <a:cs typeface="Calibri" panose="020F0502020204030204" pitchFamily="34" charset="0"/>
            </a:endParaRPr>
          </a:p>
          <a:p>
            <a:r>
              <a:rPr lang="en-US" sz="1700" dirty="0" smtClean="0">
                <a:latin typeface="Calibri" panose="020F0502020204030204" pitchFamily="34" charset="0"/>
                <a:cs typeface="Calibri" panose="020F0502020204030204" pitchFamily="34" charset="0"/>
              </a:rPr>
              <a:t>In </a:t>
            </a:r>
            <a:r>
              <a:rPr lang="en-US" sz="1700" dirty="0">
                <a:latin typeface="Calibri" panose="020F0502020204030204" pitchFamily="34" charset="0"/>
                <a:cs typeface="Calibri" panose="020F0502020204030204" pitchFamily="34" charset="0"/>
              </a:rPr>
              <a:t>general you should use clear language that is not overly </a:t>
            </a:r>
            <a:r>
              <a:rPr lang="en-US" sz="1700" dirty="0" smtClean="0">
                <a:latin typeface="Calibri" panose="020F0502020204030204" pitchFamily="34" charset="0"/>
                <a:cs typeface="Calibri" panose="020F0502020204030204" pitchFamily="34" charset="0"/>
              </a:rPr>
              <a:t>complex. </a:t>
            </a:r>
            <a:r>
              <a:rPr lang="en-US" dirty="0">
                <a:latin typeface="Calibri" panose="020F0502020204030204" pitchFamily="34" charset="0"/>
                <a:cs typeface="Calibri" panose="020F0502020204030204" pitchFamily="34" charset="0"/>
              </a:rPr>
              <a:t>This not only benefits people with cognitive or other disabilities; it benefits readers for whom the text is not written in their first </a:t>
            </a:r>
            <a:r>
              <a:rPr lang="en-US" dirty="0" smtClean="0">
                <a:latin typeface="Calibri" panose="020F0502020204030204" pitchFamily="34" charset="0"/>
                <a:cs typeface="Calibri" panose="020F0502020204030204" pitchFamily="34" charset="0"/>
              </a:rPr>
              <a:t>language</a:t>
            </a:r>
          </a:p>
          <a:p>
            <a:pPr lvl="1"/>
            <a:r>
              <a:rPr lang="en-US" sz="1500" dirty="0">
                <a:latin typeface="Calibri" panose="020F0502020204030204" pitchFamily="34" charset="0"/>
                <a:cs typeface="Calibri" panose="020F0502020204030204" pitchFamily="34" charset="0"/>
              </a:rPr>
              <a:t>Don't use dashes if you can avoid it. Instead of writing 5–7, write 5 to 7.</a:t>
            </a:r>
          </a:p>
          <a:p>
            <a:pPr lvl="1"/>
            <a:r>
              <a:rPr lang="en-US" sz="1500" dirty="0">
                <a:latin typeface="Calibri" panose="020F0502020204030204" pitchFamily="34" charset="0"/>
                <a:cs typeface="Calibri" panose="020F0502020204030204" pitchFamily="34" charset="0"/>
              </a:rPr>
              <a:t>Expand abbreviations — instead of writing Jan, write January.</a:t>
            </a:r>
          </a:p>
          <a:p>
            <a:pPr lvl="1"/>
            <a:r>
              <a:rPr lang="en-US" sz="1500" dirty="0">
                <a:latin typeface="Calibri" panose="020F0502020204030204" pitchFamily="34" charset="0"/>
                <a:cs typeface="Calibri" panose="020F0502020204030204" pitchFamily="34" charset="0"/>
              </a:rPr>
              <a:t>Expand acronyms, at least once or twice. Instead of writing HTML in the first instance, write Hypertext Markup Language.</a:t>
            </a:r>
          </a:p>
          <a:p>
            <a:pPr marL="457200" lvl="1" indent="0">
              <a:buNone/>
            </a:pPr>
            <a:endParaRPr lang="en-US" sz="1500" dirty="0">
              <a:latin typeface="Calibri" panose="020F0502020204030204" pitchFamily="34" charset="0"/>
              <a:cs typeface="Calibri" panose="020F0502020204030204" pitchFamily="34" charset="0"/>
            </a:endParaRPr>
          </a:p>
          <a:p>
            <a:endParaRPr lang="en-US" sz="15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5393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2428"/>
          </a:xfrm>
        </p:spPr>
        <p:txBody>
          <a:bodyPr/>
          <a:lstStyle/>
          <a:p>
            <a:r>
              <a:rPr lang="en-US" dirty="0" smtClean="0">
                <a:latin typeface="Arial" panose="020B0604020202020204" pitchFamily="34" charset="0"/>
                <a:cs typeface="Arial" panose="020B0604020202020204" pitchFamily="34" charset="0"/>
              </a:rPr>
              <a:t>Importance of HTML5</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a:bodyPr>
          <a:lstStyle/>
          <a:p>
            <a:r>
              <a:rPr lang="en-US" sz="1500" b="1" dirty="0" smtClean="0">
                <a:latin typeface="Calibri" panose="020F0502020204030204" pitchFamily="34" charset="0"/>
                <a:cs typeface="Calibri" panose="020F0502020204030204" pitchFamily="34" charset="0"/>
              </a:rPr>
              <a:t>UI Controls:</a:t>
            </a:r>
          </a:p>
          <a:p>
            <a:pPr lvl="1"/>
            <a:r>
              <a:rPr lang="en-US" sz="1500" dirty="0" smtClean="0">
                <a:latin typeface="Calibri" panose="020F0502020204030204" pitchFamily="34" charset="0"/>
                <a:cs typeface="Calibri" panose="020F0502020204030204" pitchFamily="34" charset="0"/>
              </a:rPr>
              <a:t>The </a:t>
            </a:r>
            <a:r>
              <a:rPr lang="en-US" sz="1500" dirty="0">
                <a:latin typeface="Calibri" panose="020F0502020204030204" pitchFamily="34" charset="0"/>
                <a:cs typeface="Calibri" panose="020F0502020204030204" pitchFamily="34" charset="0"/>
              </a:rPr>
              <a:t>main parts of web documents that users interact with — most commonly buttons, links, and form controls</a:t>
            </a:r>
            <a:r>
              <a:rPr lang="en-US" sz="1500" dirty="0" smtClean="0">
                <a:latin typeface="Calibri" panose="020F0502020204030204" pitchFamily="34" charset="0"/>
                <a:cs typeface="Calibri" panose="020F0502020204030204" pitchFamily="34" charset="0"/>
              </a:rPr>
              <a:t>.</a:t>
            </a:r>
          </a:p>
          <a:p>
            <a:r>
              <a:rPr lang="en-US" sz="1500" b="1" dirty="0">
                <a:latin typeface="Calibri" panose="020F0502020204030204" pitchFamily="34" charset="0"/>
                <a:cs typeface="Calibri" panose="020F0502020204030204" pitchFamily="34" charset="0"/>
              </a:rPr>
              <a:t>Building keyboard accessibility back in</a:t>
            </a:r>
          </a:p>
          <a:p>
            <a:r>
              <a:rPr lang="en-US" sz="1500" b="1" dirty="0">
                <a:latin typeface="Calibri" panose="020F0502020204030204" pitchFamily="34" charset="0"/>
                <a:cs typeface="Calibri" panose="020F0502020204030204" pitchFamily="34" charset="0"/>
              </a:rPr>
              <a:t>Meaningful text labels</a:t>
            </a:r>
          </a:p>
          <a:p>
            <a:r>
              <a:rPr lang="en-US" sz="1500" b="1" dirty="0" smtClean="0">
                <a:latin typeface="Calibri" panose="020F0502020204030204" pitchFamily="34" charset="0"/>
                <a:cs typeface="Calibri" panose="020F0502020204030204" pitchFamily="34" charset="0"/>
              </a:rPr>
              <a:t>Text Alternatives</a:t>
            </a:r>
          </a:p>
          <a:p>
            <a:pPr lvl="1"/>
            <a:r>
              <a:rPr lang="en-US" sz="1300" dirty="0" smtClean="0">
                <a:latin typeface="Calibri" panose="020F0502020204030204" pitchFamily="34" charset="0"/>
                <a:cs typeface="Calibri" panose="020F0502020204030204" pitchFamily="34" charset="0"/>
              </a:rPr>
              <a:t>Whereas </a:t>
            </a:r>
            <a:r>
              <a:rPr lang="en-US" sz="1300" dirty="0">
                <a:latin typeface="Calibri" panose="020F0502020204030204" pitchFamily="34" charset="0"/>
                <a:cs typeface="Calibri" panose="020F0502020204030204" pitchFamily="34" charset="0"/>
              </a:rPr>
              <a:t>textual content is inherently accessible, the same cannot necessarily be said for multimedia content — image/video content cannot be seen by visually-impaired people, and audio content cannot be heard by hearing-impaired people. </a:t>
            </a:r>
            <a:endParaRPr lang="en-US" sz="1300" dirty="0" smtClean="0">
              <a:latin typeface="Calibri" panose="020F0502020204030204" pitchFamily="34" charset="0"/>
              <a:cs typeface="Calibri" panose="020F0502020204030204" pitchFamily="34" charset="0"/>
            </a:endParaRPr>
          </a:p>
          <a:p>
            <a:r>
              <a:rPr lang="en-US" sz="1500" b="1" dirty="0" smtClean="0">
                <a:latin typeface="Calibri" panose="020F0502020204030204" pitchFamily="34" charset="0"/>
                <a:cs typeface="Calibri" panose="020F0502020204030204" pitchFamily="34" charset="0"/>
              </a:rPr>
              <a:t>Empty Alt Attributes</a:t>
            </a:r>
          </a:p>
          <a:p>
            <a:r>
              <a:rPr lang="en-US" sz="1500" b="1" dirty="0" smtClean="0">
                <a:latin typeface="Calibri" panose="020F0502020204030204" pitchFamily="34" charset="0"/>
                <a:cs typeface="Calibri" panose="020F0502020204030204" pitchFamily="34" charset="0"/>
              </a:rPr>
              <a:t>More on Links</a:t>
            </a:r>
          </a:p>
          <a:p>
            <a:r>
              <a:rPr lang="en-US" sz="1500" b="1" dirty="0" smtClean="0">
                <a:latin typeface="Calibri" panose="020F0502020204030204" pitchFamily="34" charset="0"/>
                <a:cs typeface="Calibri" panose="020F0502020204030204" pitchFamily="34" charset="0"/>
              </a:rPr>
              <a:t>External Links</a:t>
            </a:r>
          </a:p>
          <a:p>
            <a:r>
              <a:rPr lang="en-US" sz="1500" b="1" dirty="0" smtClean="0">
                <a:latin typeface="Calibri" panose="020F0502020204030204" pitchFamily="34" charset="0"/>
                <a:cs typeface="Calibri" panose="020F0502020204030204" pitchFamily="34" charset="0"/>
              </a:rPr>
              <a:t>Skip Links</a:t>
            </a:r>
          </a:p>
        </p:txBody>
      </p:sp>
    </p:spTree>
    <p:extLst>
      <p:ext uri="{BB962C8B-B14F-4D97-AF65-F5344CB8AC3E}">
        <p14:creationId xmlns:p14="http://schemas.microsoft.com/office/powerpoint/2010/main" val="481316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177"/>
          </a:xfrm>
        </p:spPr>
        <p:txBody>
          <a:bodyPr>
            <a:normAutofit fontScale="90000"/>
          </a:bodyPr>
          <a:lstStyle/>
          <a:p>
            <a:r>
              <a:rPr lang="en-US" b="1" dirty="0" smtClean="0"/>
              <a:t>Semantics</a:t>
            </a:r>
            <a:r>
              <a:rPr lang="en-US" b="1" dirty="0"/>
              <a:t/>
            </a:r>
            <a:br>
              <a:rPr lang="en-US" b="1" dirty="0"/>
            </a:br>
            <a:r>
              <a:rPr lang="en-US" b="1" dirty="0"/>
              <a:t/>
            </a:r>
            <a:br>
              <a:rPr lang="en-US" b="1" dirty="0"/>
            </a:br>
            <a:r>
              <a:rPr lang="en-US" dirty="0"/>
              <a:t/>
            </a:r>
            <a:br>
              <a:rPr lang="en-US" dirty="0"/>
            </a:br>
            <a:endParaRPr lang="en-US" dirty="0"/>
          </a:p>
        </p:txBody>
      </p:sp>
      <p:sp>
        <p:nvSpPr>
          <p:cNvPr id="5" name="Content Placeholder 4"/>
          <p:cNvSpPr>
            <a:spLocks noGrp="1"/>
          </p:cNvSpPr>
          <p:nvPr>
            <p:ph idx="1"/>
          </p:nvPr>
        </p:nvSpPr>
        <p:spPr/>
        <p:txBody>
          <a:bodyPr/>
          <a:lstStyle/>
          <a:p>
            <a:r>
              <a:rPr lang="en-US" dirty="0">
                <a:latin typeface="Calibri" panose="020F0502020204030204" pitchFamily="34" charset="0"/>
                <a:cs typeface="Calibri" panose="020F0502020204030204" pitchFamily="34" charset="0"/>
              </a:rPr>
              <a:t>For understanding the semantics in a detailed way follow the below link</a:t>
            </a:r>
            <a:r>
              <a:rPr lang="en-US" dirty="0" smtClean="0">
                <a:latin typeface="Calibri" panose="020F0502020204030204" pitchFamily="34" charset="0"/>
                <a:cs typeface="Calibri" panose="020F0502020204030204" pitchFamily="34" charset="0"/>
              </a:rPr>
              <a:t>:</a:t>
            </a:r>
          </a:p>
          <a:p>
            <a:pPr lvl="1"/>
            <a:r>
              <a:rPr lang="en-US" sz="1400" dirty="0" smtClean="0">
                <a:latin typeface="Calibri" panose="020F0502020204030204" pitchFamily="34" charset="0"/>
                <a:cs typeface="Calibri" panose="020F0502020204030204" pitchFamily="34" charset="0"/>
                <a:hlinkClick r:id="rId2"/>
              </a:rPr>
              <a:t>http</a:t>
            </a:r>
            <a:r>
              <a:rPr lang="en-US" sz="1400" dirty="0">
                <a:latin typeface="Calibri" panose="020F0502020204030204" pitchFamily="34" charset="0"/>
                <a:cs typeface="Calibri" panose="020F0502020204030204" pitchFamily="34" charset="0"/>
                <a:hlinkClick r:id="rId2"/>
              </a:rPr>
              <a:t>://html5doctor.com</a:t>
            </a:r>
            <a:r>
              <a:rPr lang="en-US" sz="1400" dirty="0" smtClean="0">
                <a:latin typeface="Calibri" panose="020F0502020204030204" pitchFamily="34" charset="0"/>
                <a:cs typeface="Calibri" panose="020F0502020204030204" pitchFamily="34" charset="0"/>
                <a:hlinkClick r:id="rId2"/>
              </a:rPr>
              <a:t>/</a:t>
            </a:r>
            <a:endParaRPr lang="en-US" sz="1400" dirty="0" smtClean="0">
              <a:latin typeface="Calibri" panose="020F0502020204030204" pitchFamily="34" charset="0"/>
              <a:cs typeface="Calibri" panose="020F0502020204030204" pitchFamily="34" charset="0"/>
            </a:endParaRPr>
          </a:p>
          <a:p>
            <a:pPr marL="457200" lvl="1" indent="0">
              <a:buNone/>
            </a:pPr>
            <a:endParaRPr lang="en-US" sz="1400" dirty="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Semantics which are must use for your application in terms of accessibility:</a:t>
            </a:r>
          </a:p>
          <a:p>
            <a:pPr lvl="1"/>
            <a:r>
              <a:rPr lang="en-US" sz="1400" dirty="0" err="1" smtClean="0">
                <a:latin typeface="Calibri" panose="020F0502020204030204" pitchFamily="34" charset="0"/>
                <a:cs typeface="Calibri" panose="020F0502020204030204" pitchFamily="34" charset="0"/>
              </a:rPr>
              <a:t>Doctype</a:t>
            </a:r>
            <a:r>
              <a:rPr lang="en-US" sz="1400" dirty="0" smtClean="0">
                <a:latin typeface="Calibri" panose="020F0502020204030204" pitchFamily="34" charset="0"/>
                <a:cs typeface="Calibri" panose="020F0502020204030204" pitchFamily="34" charset="0"/>
              </a:rPr>
              <a:t>, HTML, Head, Title, style, script, </a:t>
            </a:r>
          </a:p>
          <a:p>
            <a:pPr lvl="1"/>
            <a:r>
              <a:rPr lang="en-US" sz="1400" dirty="0" smtClean="0">
                <a:latin typeface="Calibri" panose="020F0502020204030204" pitchFamily="34" charset="0"/>
                <a:cs typeface="Calibri" panose="020F0502020204030204" pitchFamily="34" charset="0"/>
              </a:rPr>
              <a:t>Body, article, </a:t>
            </a:r>
            <a:r>
              <a:rPr lang="en-US" sz="1400" dirty="0" err="1" smtClean="0">
                <a:latin typeface="Calibri" panose="020F0502020204030204" pitchFamily="34" charset="0"/>
                <a:cs typeface="Calibri" panose="020F0502020204030204" pitchFamily="34" charset="0"/>
              </a:rPr>
              <a:t>nav</a:t>
            </a:r>
            <a:r>
              <a:rPr lang="en-US" sz="1400" dirty="0" smtClean="0">
                <a:latin typeface="Calibri" panose="020F0502020204030204" pitchFamily="34" charset="0"/>
                <a:cs typeface="Calibri" panose="020F0502020204030204" pitchFamily="34" charset="0"/>
              </a:rPr>
              <a:t>, aside, section, header, footer, main, &lt;h1 – H6&gt;</a:t>
            </a:r>
          </a:p>
          <a:p>
            <a:pPr lvl="1"/>
            <a:r>
              <a:rPr lang="en-US" sz="1400" dirty="0" smtClean="0">
                <a:latin typeface="Calibri" panose="020F0502020204030204" pitchFamily="34" charset="0"/>
                <a:cs typeface="Calibri" panose="020F0502020204030204" pitchFamily="34" charset="0"/>
              </a:rPr>
              <a:t>P, </a:t>
            </a:r>
            <a:r>
              <a:rPr lang="en-US" sz="1400" dirty="0" err="1" smtClean="0">
                <a:latin typeface="Calibri" panose="020F0502020204030204" pitchFamily="34" charset="0"/>
                <a:cs typeface="Calibri" panose="020F0502020204030204" pitchFamily="34" charset="0"/>
              </a:rPr>
              <a:t>Hr</a:t>
            </a:r>
            <a:r>
              <a:rPr lang="en-US" sz="1400" dirty="0" smtClean="0">
                <a:latin typeface="Calibri" panose="020F0502020204030204" pitchFamily="34" charset="0"/>
                <a:cs typeface="Calibri" panose="020F0502020204030204" pitchFamily="34" charset="0"/>
              </a:rPr>
              <a:t>, </a:t>
            </a:r>
            <a:r>
              <a:rPr lang="en-US" sz="1400" dirty="0" err="1" smtClean="0">
                <a:latin typeface="Calibri" panose="020F0502020204030204" pitchFamily="34" charset="0"/>
                <a:cs typeface="Calibri" panose="020F0502020204030204" pitchFamily="34" charset="0"/>
              </a:rPr>
              <a:t>Ol</a:t>
            </a:r>
            <a:r>
              <a:rPr lang="en-US" sz="1400" dirty="0" smtClean="0">
                <a:latin typeface="Calibri" panose="020F0502020204030204" pitchFamily="34" charset="0"/>
                <a:cs typeface="Calibri" panose="020F0502020204030204" pitchFamily="34" charset="0"/>
              </a:rPr>
              <a:t>, </a:t>
            </a:r>
            <a:r>
              <a:rPr lang="en-US" sz="1400" dirty="0" err="1" smtClean="0">
                <a:latin typeface="Calibri" panose="020F0502020204030204" pitchFamily="34" charset="0"/>
                <a:cs typeface="Calibri" panose="020F0502020204030204" pitchFamily="34" charset="0"/>
              </a:rPr>
              <a:t>ul</a:t>
            </a:r>
            <a:r>
              <a:rPr lang="en-US" sz="1400" dirty="0" smtClean="0">
                <a:latin typeface="Calibri" panose="020F0502020204030204" pitchFamily="34" charset="0"/>
                <a:cs typeface="Calibri" panose="020F0502020204030204" pitchFamily="34" charset="0"/>
              </a:rPr>
              <a:t>, li, div, figure</a:t>
            </a:r>
          </a:p>
          <a:p>
            <a:pPr lvl="1"/>
            <a:r>
              <a:rPr lang="en-US" sz="1400" dirty="0" smtClean="0">
                <a:latin typeface="Calibri" panose="020F0502020204030204" pitchFamily="34" charset="0"/>
                <a:cs typeface="Calibri" panose="020F0502020204030204" pitchFamily="34" charset="0"/>
              </a:rPr>
              <a:t>Form </a:t>
            </a:r>
            <a:r>
              <a:rPr lang="en-US" sz="1400" dirty="0" err="1" smtClean="0">
                <a:latin typeface="Calibri" panose="020F0502020204030204" pitchFamily="34" charset="0"/>
                <a:cs typeface="Calibri" panose="020F0502020204030204" pitchFamily="34" charset="0"/>
              </a:rPr>
              <a:t>fieldset</a:t>
            </a:r>
            <a:r>
              <a:rPr lang="en-US" sz="1400" dirty="0" smtClean="0">
                <a:latin typeface="Calibri" panose="020F0502020204030204" pitchFamily="34" charset="0"/>
                <a:cs typeface="Calibri" panose="020F0502020204030204" pitchFamily="34" charset="0"/>
              </a:rPr>
              <a:t>, legend </a:t>
            </a:r>
            <a:r>
              <a:rPr lang="en-US" sz="1400" dirty="0" err="1" smtClean="0">
                <a:latin typeface="Calibri" panose="020F0502020204030204" pitchFamily="34" charset="0"/>
                <a:cs typeface="Calibri" panose="020F0502020204030204" pitchFamily="34" charset="0"/>
              </a:rPr>
              <a:t>etc</a:t>
            </a:r>
            <a:r>
              <a:rPr lang="en-US" sz="1400" dirty="0" smtClean="0">
                <a:latin typeface="Calibri" panose="020F0502020204030204" pitchFamily="34" charset="0"/>
                <a:cs typeface="Calibri" panose="020F0502020204030204" pitchFamily="34" charset="0"/>
              </a:rPr>
              <a:t> </a:t>
            </a:r>
            <a:r>
              <a:rPr lang="en-US" sz="1400" dirty="0" err="1" smtClean="0">
                <a:latin typeface="Calibri" panose="020F0502020204030204" pitchFamily="34" charset="0"/>
                <a:cs typeface="Calibri" panose="020F0502020204030204" pitchFamily="34" charset="0"/>
              </a:rPr>
              <a:t>etc</a:t>
            </a:r>
            <a:endParaRPr lang="en-US" sz="1400" dirty="0" smtClean="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3229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177"/>
          </a:xfrm>
        </p:spPr>
        <p:txBody>
          <a:bodyPr>
            <a:normAutofit fontScale="90000"/>
          </a:bodyPr>
          <a:lstStyle/>
          <a:p>
            <a:r>
              <a:rPr lang="en-US" b="1" dirty="0" smtClean="0"/>
              <a:t>ARIA Attributes	</a:t>
            </a:r>
            <a:r>
              <a:rPr lang="en-US" b="1" dirty="0"/>
              <a:t/>
            </a:r>
            <a:br>
              <a:rPr lang="en-US" b="1" dirty="0"/>
            </a:br>
            <a:r>
              <a:rPr lang="en-US" b="1" dirty="0"/>
              <a:t/>
            </a:r>
            <a:br>
              <a:rPr lang="en-US" b="1" dirty="0"/>
            </a:br>
            <a:r>
              <a:rPr lang="en-US" dirty="0"/>
              <a:t/>
            </a:r>
            <a:br>
              <a:rPr lang="en-US" dirty="0"/>
            </a:br>
            <a:endParaRPr lang="en-US" dirty="0"/>
          </a:p>
        </p:txBody>
      </p:sp>
      <p:sp>
        <p:nvSpPr>
          <p:cNvPr id="5" name="Content Placeholder 4"/>
          <p:cNvSpPr>
            <a:spLocks noGrp="1"/>
          </p:cNvSpPr>
          <p:nvPr>
            <p:ph idx="1"/>
          </p:nvPr>
        </p:nvSpPr>
        <p:spPr/>
        <p:txBody>
          <a:bodyPr>
            <a:normAutofit fontScale="62500" lnSpcReduction="20000"/>
          </a:bodyPr>
          <a:lstStyle/>
          <a:p>
            <a:r>
              <a:rPr lang="en-US" sz="1900" dirty="0" smtClean="0">
                <a:latin typeface="Calibri" panose="020F0502020204030204" pitchFamily="34" charset="0"/>
                <a:cs typeface="Calibri" panose="020F0502020204030204" pitchFamily="34" charset="0"/>
              </a:rPr>
              <a:t>What is the full form of ARIA?</a:t>
            </a:r>
          </a:p>
          <a:p>
            <a:pPr lvl="1"/>
            <a:r>
              <a:rPr lang="en-US" sz="1900" dirty="0" smtClean="0">
                <a:latin typeface="Calibri" panose="020F0502020204030204" pitchFamily="34" charset="0"/>
                <a:cs typeface="Calibri" panose="020F0502020204030204" pitchFamily="34" charset="0"/>
              </a:rPr>
              <a:t>Accessible </a:t>
            </a:r>
            <a:r>
              <a:rPr lang="en-US" sz="1900" dirty="0">
                <a:latin typeface="Calibri" panose="020F0502020204030204" pitchFamily="34" charset="0"/>
                <a:cs typeface="Calibri" panose="020F0502020204030204" pitchFamily="34" charset="0"/>
              </a:rPr>
              <a:t>Rich Internet </a:t>
            </a:r>
            <a:r>
              <a:rPr lang="en-US" sz="1900" dirty="0" smtClean="0">
                <a:latin typeface="Calibri" panose="020F0502020204030204" pitchFamily="34" charset="0"/>
                <a:cs typeface="Calibri" panose="020F0502020204030204" pitchFamily="34" charset="0"/>
              </a:rPr>
              <a:t>Applications</a:t>
            </a:r>
          </a:p>
          <a:p>
            <a:r>
              <a:rPr lang="en-US" sz="1900" dirty="0" smtClean="0">
                <a:latin typeface="Calibri" panose="020F0502020204030204" pitchFamily="34" charset="0"/>
                <a:cs typeface="Calibri" panose="020F0502020204030204" pitchFamily="34" charset="0"/>
              </a:rPr>
              <a:t>What is ARIA?</a:t>
            </a:r>
          </a:p>
          <a:p>
            <a:pPr lvl="1"/>
            <a:r>
              <a:rPr lang="en-US" sz="1900" dirty="0" smtClean="0">
                <a:latin typeface="Calibri" panose="020F0502020204030204" pitchFamily="34" charset="0"/>
                <a:cs typeface="Calibri" panose="020F0502020204030204" pitchFamily="34" charset="0"/>
              </a:rPr>
              <a:t>Set </a:t>
            </a:r>
            <a:r>
              <a:rPr lang="en-US" sz="1900" dirty="0">
                <a:latin typeface="Calibri" panose="020F0502020204030204" pitchFamily="34" charset="0"/>
                <a:cs typeface="Calibri" panose="020F0502020204030204" pitchFamily="34" charset="0"/>
              </a:rPr>
              <a:t>of attributes that define ways to make web content and web applications (especially those developed with JavaScript) more accessible to people with disabilities</a:t>
            </a:r>
            <a:r>
              <a:rPr lang="en-US" sz="1900" dirty="0" smtClean="0">
                <a:latin typeface="Calibri" panose="020F0502020204030204" pitchFamily="34" charset="0"/>
                <a:cs typeface="Calibri" panose="020F0502020204030204" pitchFamily="34" charset="0"/>
              </a:rPr>
              <a:t>.</a:t>
            </a:r>
          </a:p>
          <a:p>
            <a:endParaRPr lang="en-US" sz="1900" dirty="0">
              <a:latin typeface="Calibri" panose="020F0502020204030204" pitchFamily="34" charset="0"/>
              <a:cs typeface="Calibri" panose="020F0502020204030204" pitchFamily="34" charset="0"/>
            </a:endParaRPr>
          </a:p>
          <a:p>
            <a:r>
              <a:rPr lang="en-US" sz="1900" u="sng" dirty="0">
                <a:latin typeface="Calibri" panose="020F0502020204030204" pitchFamily="34" charset="0"/>
                <a:cs typeface="Calibri" panose="020F0502020204030204" pitchFamily="34" charset="0"/>
                <a:hlinkClick r:id="rId2"/>
              </a:rPr>
              <a:t>WAI-ARIA</a:t>
            </a:r>
            <a:r>
              <a:rPr lang="en-US" sz="1900" dirty="0">
                <a:latin typeface="Calibri" panose="020F0502020204030204" pitchFamily="34" charset="0"/>
                <a:cs typeface="Calibri" panose="020F0502020204030204" pitchFamily="34" charset="0"/>
              </a:rPr>
              <a:t> is a specification written by the W3C, defining a set of additional HTML attributes that can be applied to elements to provide additional semantics and improve accessibility wherever it is lacking. </a:t>
            </a:r>
            <a:endParaRPr lang="en-US" sz="1900" dirty="0">
              <a:latin typeface="Calibri" panose="020F0502020204030204" pitchFamily="34" charset="0"/>
              <a:cs typeface="Calibri" panose="020F0502020204030204" pitchFamily="34" charset="0"/>
            </a:endParaRPr>
          </a:p>
          <a:p>
            <a:pPr lvl="1"/>
            <a:r>
              <a:rPr lang="en-US" sz="1900" dirty="0">
                <a:latin typeface="Calibri" panose="020F0502020204030204" pitchFamily="34" charset="0"/>
                <a:cs typeface="Calibri" panose="020F0502020204030204" pitchFamily="34" charset="0"/>
              </a:rPr>
              <a:t>There are three main features defined in the </a:t>
            </a:r>
            <a:r>
              <a:rPr lang="en-US" sz="1900" dirty="0" smtClean="0">
                <a:latin typeface="Calibri" panose="020F0502020204030204" pitchFamily="34" charset="0"/>
                <a:cs typeface="Calibri" panose="020F0502020204030204" pitchFamily="34" charset="0"/>
              </a:rPr>
              <a:t>spec:</a:t>
            </a:r>
          </a:p>
          <a:p>
            <a:pPr lvl="2"/>
            <a:r>
              <a:rPr lang="en-US" sz="1900" b="1" dirty="0" smtClean="0">
                <a:latin typeface="Calibri" panose="020F0502020204030204" pitchFamily="34" charset="0"/>
                <a:cs typeface="Calibri" panose="020F0502020204030204" pitchFamily="34" charset="0"/>
              </a:rPr>
              <a:t>Roles</a:t>
            </a:r>
          </a:p>
          <a:p>
            <a:pPr lvl="2"/>
            <a:r>
              <a:rPr lang="en-US" sz="1900" b="1" dirty="0" smtClean="0">
                <a:latin typeface="Calibri" panose="020F0502020204030204" pitchFamily="34" charset="0"/>
                <a:cs typeface="Calibri" panose="020F0502020204030204" pitchFamily="34" charset="0"/>
              </a:rPr>
              <a:t>Properties</a:t>
            </a:r>
          </a:p>
          <a:p>
            <a:pPr lvl="2"/>
            <a:r>
              <a:rPr lang="en-US" sz="1900" b="1" dirty="0" smtClean="0">
                <a:latin typeface="Calibri" panose="020F0502020204030204" pitchFamily="34" charset="0"/>
                <a:cs typeface="Calibri" panose="020F0502020204030204" pitchFamily="34" charset="0"/>
              </a:rPr>
              <a:t>States</a:t>
            </a:r>
          </a:p>
          <a:p>
            <a:pPr lvl="2"/>
            <a:endParaRPr lang="en-US" sz="1200" b="1"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Your operating system needs to run browsers that have the necessary accessibility APIs in place. global browser support for WAI-ARIA was around 88%.</a:t>
            </a:r>
            <a:endParaRPr lang="en-US" sz="2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pPr lvl="2"/>
            <a:endParaRPr lang="en-US" sz="1200" dirty="0"/>
          </a:p>
          <a:p>
            <a:pPr lvl="2"/>
            <a:endParaRPr lang="en-US" sz="1200" b="1"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1282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177"/>
          </a:xfrm>
        </p:spPr>
        <p:txBody>
          <a:bodyPr>
            <a:normAutofit fontScale="90000"/>
          </a:bodyPr>
          <a:lstStyle/>
          <a:p>
            <a:r>
              <a:rPr lang="en-US" b="1" dirty="0" smtClean="0"/>
              <a:t>When you Should Use WAI-ARIA</a:t>
            </a:r>
            <a:r>
              <a:rPr lang="en-US" b="1" dirty="0"/>
              <a:t/>
            </a:r>
            <a:br>
              <a:rPr lang="en-US" b="1" dirty="0"/>
            </a:br>
            <a:r>
              <a:rPr lang="en-US" b="1" dirty="0"/>
              <a:t/>
            </a:r>
            <a:br>
              <a:rPr lang="en-US" b="1" dirty="0"/>
            </a:br>
            <a:r>
              <a:rPr lang="en-US" dirty="0"/>
              <a:t/>
            </a:r>
            <a:br>
              <a:rPr lang="en-US" dirty="0"/>
            </a:br>
            <a:endParaRPr lang="en-US" dirty="0"/>
          </a:p>
        </p:txBody>
      </p:sp>
      <p:sp>
        <p:nvSpPr>
          <p:cNvPr id="5" name="Content Placeholder 4"/>
          <p:cNvSpPr>
            <a:spLocks noGrp="1"/>
          </p:cNvSpPr>
          <p:nvPr>
            <p:ph idx="1"/>
          </p:nvPr>
        </p:nvSpPr>
        <p:spPr/>
        <p:txBody>
          <a:bodyPr>
            <a:normAutofit lnSpcReduction="10000"/>
          </a:bodyPr>
          <a:lstStyle/>
          <a:p>
            <a:r>
              <a:rPr lang="en-US" dirty="0" smtClean="0">
                <a:latin typeface="Calibri" panose="020F0502020204030204" pitchFamily="34" charset="0"/>
                <a:cs typeface="Calibri" panose="020F0502020204030204" pitchFamily="34" charset="0"/>
              </a:rPr>
              <a:t>There </a:t>
            </a:r>
            <a:r>
              <a:rPr lang="en-US" dirty="0">
                <a:latin typeface="Calibri" panose="020F0502020204030204" pitchFamily="34" charset="0"/>
                <a:cs typeface="Calibri" panose="020F0502020204030204" pitchFamily="34" charset="0"/>
              </a:rPr>
              <a:t>are four main areas that WAI-ARIA is useful </a:t>
            </a:r>
            <a:r>
              <a:rPr lang="en-US" dirty="0" smtClean="0">
                <a:latin typeface="Calibri" panose="020F0502020204030204" pitchFamily="34" charset="0"/>
                <a:cs typeface="Calibri" panose="020F0502020204030204" pitchFamily="34" charset="0"/>
              </a:rPr>
              <a:t>in:</a:t>
            </a:r>
          </a:p>
          <a:p>
            <a:pPr lvl="1"/>
            <a:r>
              <a:rPr lang="en-US" sz="1500" b="1" dirty="0">
                <a:latin typeface="Calibri" panose="020F0502020204030204" pitchFamily="34" charset="0"/>
                <a:cs typeface="Calibri" panose="020F0502020204030204" pitchFamily="34" charset="0"/>
              </a:rPr>
              <a:t>Signposts/Landmarks</a:t>
            </a:r>
            <a:r>
              <a:rPr lang="en-US" sz="1500" b="1" dirty="0">
                <a:latin typeface="Calibri" panose="020F0502020204030204" pitchFamily="34" charset="0"/>
                <a:cs typeface="Calibri" panose="020F0502020204030204" pitchFamily="34" charset="0"/>
              </a:rPr>
              <a:t>:</a:t>
            </a:r>
            <a:r>
              <a:rPr lang="en-US" dirty="0"/>
              <a:t> </a:t>
            </a:r>
            <a:r>
              <a:rPr lang="en-US" sz="1200" dirty="0">
                <a:latin typeface="Calibri" panose="020F0502020204030204" pitchFamily="34" charset="0"/>
                <a:cs typeface="Calibri" panose="020F0502020204030204" pitchFamily="34" charset="0"/>
              </a:rPr>
              <a:t>ARIA's role attribute values can act as landmarks that either replicate the semantics of HTML5 elements (e.g. &lt;</a:t>
            </a:r>
            <a:r>
              <a:rPr lang="en-US" sz="1200" dirty="0" err="1">
                <a:latin typeface="Calibri" panose="020F0502020204030204" pitchFamily="34" charset="0"/>
                <a:cs typeface="Calibri" panose="020F0502020204030204" pitchFamily="34" charset="0"/>
              </a:rPr>
              <a:t>nav</a:t>
            </a:r>
            <a:r>
              <a:rPr lang="en-US" sz="1200" dirty="0">
                <a:latin typeface="Calibri" panose="020F0502020204030204" pitchFamily="34" charset="0"/>
                <a:cs typeface="Calibri" panose="020F0502020204030204" pitchFamily="34" charset="0"/>
              </a:rPr>
              <a:t>&gt;), or go beyond HTML5 semantics to provide signposts to different functional areas, </a:t>
            </a:r>
            <a:r>
              <a:rPr lang="en-US" sz="1200" dirty="0" err="1">
                <a:latin typeface="Calibri" panose="020F0502020204030204" pitchFamily="34" charset="0"/>
                <a:cs typeface="Calibri" panose="020F0502020204030204" pitchFamily="34" charset="0"/>
              </a:rPr>
              <a:t>e.g</a:t>
            </a:r>
            <a:r>
              <a:rPr lang="en-US" sz="1200" dirty="0">
                <a:latin typeface="Calibri" panose="020F0502020204030204" pitchFamily="34" charset="0"/>
                <a:cs typeface="Calibri" panose="020F0502020204030204" pitchFamily="34" charset="0"/>
              </a:rPr>
              <a:t> search, </a:t>
            </a:r>
            <a:r>
              <a:rPr lang="en-US" sz="1200" dirty="0" err="1">
                <a:latin typeface="Calibri" panose="020F0502020204030204" pitchFamily="34" charset="0"/>
                <a:cs typeface="Calibri" panose="020F0502020204030204" pitchFamily="34" charset="0"/>
              </a:rPr>
              <a:t>tabgroup</a:t>
            </a:r>
            <a:r>
              <a:rPr lang="en-US" sz="1200" dirty="0">
                <a:latin typeface="Calibri" panose="020F0502020204030204" pitchFamily="34" charset="0"/>
                <a:cs typeface="Calibri" panose="020F0502020204030204" pitchFamily="34" charset="0"/>
              </a:rPr>
              <a:t>, tab, </a:t>
            </a:r>
            <a:r>
              <a:rPr lang="en-US" sz="1200" dirty="0" err="1">
                <a:latin typeface="Calibri" panose="020F0502020204030204" pitchFamily="34" charset="0"/>
                <a:cs typeface="Calibri" panose="020F0502020204030204" pitchFamily="34" charset="0"/>
              </a:rPr>
              <a:t>listbox</a:t>
            </a:r>
            <a:r>
              <a:rPr lang="en-US" sz="1200" dirty="0">
                <a:latin typeface="Calibri" panose="020F0502020204030204" pitchFamily="34" charset="0"/>
                <a:cs typeface="Calibri" panose="020F0502020204030204" pitchFamily="34" charset="0"/>
              </a:rPr>
              <a:t>, etc</a:t>
            </a:r>
            <a:r>
              <a:rPr lang="en-US" sz="1200" dirty="0" smtClean="0">
                <a:latin typeface="Calibri" panose="020F0502020204030204" pitchFamily="34" charset="0"/>
                <a:cs typeface="Calibri" panose="020F0502020204030204" pitchFamily="34" charset="0"/>
              </a:rPr>
              <a:t>.</a:t>
            </a:r>
          </a:p>
          <a:p>
            <a:pPr lvl="1"/>
            <a:r>
              <a:rPr lang="en-US" sz="1500" b="1" dirty="0">
                <a:latin typeface="Calibri" panose="020F0502020204030204" pitchFamily="34" charset="0"/>
                <a:cs typeface="Calibri" panose="020F0502020204030204" pitchFamily="34" charset="0"/>
              </a:rPr>
              <a:t>Dynamic content updates: </a:t>
            </a:r>
            <a:r>
              <a:rPr lang="en-US" sz="1500" dirty="0" err="1">
                <a:latin typeface="Calibri" panose="020F0502020204030204" pitchFamily="34" charset="0"/>
                <a:cs typeface="Calibri" panose="020F0502020204030204" pitchFamily="34" charset="0"/>
              </a:rPr>
              <a:t>Screenreaders</a:t>
            </a:r>
            <a:r>
              <a:rPr lang="en-US" sz="1500" dirty="0">
                <a:latin typeface="Calibri" panose="020F0502020204030204" pitchFamily="34" charset="0"/>
                <a:cs typeface="Calibri" panose="020F0502020204030204" pitchFamily="34" charset="0"/>
              </a:rPr>
              <a:t> tend to have difficulty with reporting constantly changing content; with ARIA we can use aria-live to inform </a:t>
            </a:r>
            <a:r>
              <a:rPr lang="en-US" sz="1500" dirty="0" err="1">
                <a:latin typeface="Calibri" panose="020F0502020204030204" pitchFamily="34" charset="0"/>
                <a:cs typeface="Calibri" panose="020F0502020204030204" pitchFamily="34" charset="0"/>
              </a:rPr>
              <a:t>screenreader</a:t>
            </a:r>
            <a:r>
              <a:rPr lang="en-US" sz="1500" dirty="0">
                <a:latin typeface="Calibri" panose="020F0502020204030204" pitchFamily="34" charset="0"/>
                <a:cs typeface="Calibri" panose="020F0502020204030204" pitchFamily="34" charset="0"/>
              </a:rPr>
              <a:t> users when an area of content is </a:t>
            </a:r>
            <a:r>
              <a:rPr lang="en-US" sz="1500" dirty="0">
                <a:latin typeface="Calibri" panose="020F0502020204030204" pitchFamily="34" charset="0"/>
                <a:cs typeface="Calibri" panose="020F0502020204030204" pitchFamily="34" charset="0"/>
              </a:rPr>
              <a:t>updated</a:t>
            </a:r>
          </a:p>
          <a:p>
            <a:pPr lvl="1"/>
            <a:r>
              <a:rPr lang="en-US" sz="1500" b="1" dirty="0">
                <a:latin typeface="Calibri" panose="020F0502020204030204" pitchFamily="34" charset="0"/>
                <a:cs typeface="Calibri" panose="020F0502020204030204" pitchFamily="34" charset="0"/>
              </a:rPr>
              <a:t>keyboard accessibility: </a:t>
            </a:r>
            <a:r>
              <a:rPr lang="en-US" sz="1500" dirty="0">
                <a:latin typeface="Calibri" panose="020F0502020204030204" pitchFamily="34" charset="0"/>
                <a:cs typeface="Calibri" panose="020F0502020204030204" pitchFamily="34" charset="0"/>
              </a:rPr>
              <a:t>when other elements are used along with JavaScript to simulate similar interactions, keyboard accessibility and </a:t>
            </a:r>
            <a:r>
              <a:rPr lang="en-US" sz="1500" dirty="0" err="1">
                <a:latin typeface="Calibri" panose="020F0502020204030204" pitchFamily="34" charset="0"/>
                <a:cs typeface="Calibri" panose="020F0502020204030204" pitchFamily="34" charset="0"/>
              </a:rPr>
              <a:t>screenreader</a:t>
            </a:r>
            <a:r>
              <a:rPr lang="en-US" sz="1500" dirty="0">
                <a:latin typeface="Calibri" panose="020F0502020204030204" pitchFamily="34" charset="0"/>
                <a:cs typeface="Calibri" panose="020F0502020204030204" pitchFamily="34" charset="0"/>
              </a:rPr>
              <a:t> reporting suffers as a result. Where this is unavoidable, WAI-ARIA provides a means to allow other elements to receive focus (using </a:t>
            </a:r>
            <a:r>
              <a:rPr lang="en-US" sz="1500" dirty="0" err="1">
                <a:latin typeface="Calibri" panose="020F0502020204030204" pitchFamily="34" charset="0"/>
                <a:cs typeface="Calibri" panose="020F0502020204030204" pitchFamily="34" charset="0"/>
              </a:rPr>
              <a:t>tabindex</a:t>
            </a:r>
            <a:r>
              <a:rPr lang="en-US" sz="1500" dirty="0">
                <a:latin typeface="Calibri" panose="020F0502020204030204" pitchFamily="34" charset="0"/>
                <a:cs typeface="Calibri" panose="020F0502020204030204" pitchFamily="34" charset="0"/>
              </a:rPr>
              <a:t>).</a:t>
            </a:r>
          </a:p>
          <a:p>
            <a:pPr lvl="1"/>
            <a:r>
              <a:rPr lang="en-US" sz="1500" b="1" dirty="0">
                <a:latin typeface="Calibri" panose="020F0502020204030204" pitchFamily="34" charset="0"/>
                <a:cs typeface="Calibri" panose="020F0502020204030204" pitchFamily="34" charset="0"/>
              </a:rPr>
              <a:t>Accessibility of non-semantic controls: </a:t>
            </a:r>
            <a:r>
              <a:rPr lang="en-US" sz="1500" dirty="0">
                <a:latin typeface="Calibri" panose="020F0502020204030204" pitchFamily="34" charset="0"/>
                <a:cs typeface="Calibri" panose="020F0502020204030204" pitchFamily="34" charset="0"/>
              </a:rPr>
              <a:t>When a series of nested &lt;div&gt;s along with CSS/JavaScript is used to create a complex UI-feature, or a native control is greatly enhanced/changed via JavaScript, accessibility can suffer — </a:t>
            </a:r>
            <a:r>
              <a:rPr lang="en-US" sz="1500" dirty="0" err="1">
                <a:latin typeface="Calibri" panose="020F0502020204030204" pitchFamily="34" charset="0"/>
                <a:cs typeface="Calibri" panose="020F0502020204030204" pitchFamily="34" charset="0"/>
              </a:rPr>
              <a:t>screenreader</a:t>
            </a:r>
            <a:r>
              <a:rPr lang="en-US" sz="1500" dirty="0">
                <a:latin typeface="Calibri" panose="020F0502020204030204" pitchFamily="34" charset="0"/>
                <a:cs typeface="Calibri" panose="020F0502020204030204" pitchFamily="34" charset="0"/>
              </a:rPr>
              <a:t> users will find it difficult to work out what the feature does if there are no semantics or other clues. In these situations, ARIA can help to provide what's missing with a combination of roles like button, </a:t>
            </a:r>
            <a:r>
              <a:rPr lang="en-US" sz="1500" dirty="0" err="1">
                <a:latin typeface="Calibri" panose="020F0502020204030204" pitchFamily="34" charset="0"/>
                <a:cs typeface="Calibri" panose="020F0502020204030204" pitchFamily="34" charset="0"/>
              </a:rPr>
              <a:t>listbox</a:t>
            </a:r>
            <a:r>
              <a:rPr lang="en-US" sz="1500" dirty="0">
                <a:latin typeface="Calibri" panose="020F0502020204030204" pitchFamily="34" charset="0"/>
                <a:cs typeface="Calibri" panose="020F0502020204030204" pitchFamily="34" charset="0"/>
              </a:rPr>
              <a:t>, or </a:t>
            </a:r>
            <a:r>
              <a:rPr lang="en-US" sz="1500" dirty="0" err="1">
                <a:latin typeface="Calibri" panose="020F0502020204030204" pitchFamily="34" charset="0"/>
                <a:cs typeface="Calibri" panose="020F0502020204030204" pitchFamily="34" charset="0"/>
              </a:rPr>
              <a:t>tabgroup</a:t>
            </a:r>
            <a:endParaRPr lang="en-US"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3587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5183188" cy="2124891"/>
          </a:xfrm>
        </p:spPr>
        <p:txBody>
          <a:bodyPr>
            <a:normAutofit/>
          </a:bodyPr>
          <a:lstStyle/>
          <a:p>
            <a:pPr marL="0" indent="0" algn="ctr">
              <a:buNone/>
            </a:pPr>
            <a:r>
              <a:rPr lang="en-US" sz="7200" dirty="0" smtClean="0">
                <a:latin typeface="Calibri" panose="020F0502020204030204" pitchFamily="34" charset="0"/>
                <a:cs typeface="Calibri" panose="020F0502020204030204" pitchFamily="34" charset="0"/>
              </a:rPr>
              <a:t>Thank You.</a:t>
            </a:r>
            <a:endParaRPr lang="en-US" sz="7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2149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latin typeface="Arial" panose="020B0604020202020204" pitchFamily="34" charset="0"/>
                <a:cs typeface="Arial" panose="020B0604020202020204" pitchFamily="34" charset="0"/>
              </a:rPr>
              <a:t>What is Web </a:t>
            </a:r>
            <a:r>
              <a:rPr lang="en-US" sz="4800" dirty="0" smtClean="0">
                <a:latin typeface="Arial" panose="020B0604020202020204" pitchFamily="34" charset="0"/>
                <a:cs typeface="Arial" panose="020B0604020202020204" pitchFamily="34" charset="0"/>
              </a:rPr>
              <a:t>Accessibility</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Web accessibility means making your website available to as many people as possible.</a:t>
            </a: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includes people with all forms of disabilities including the following:</a:t>
            </a:r>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Cognitive - </a:t>
            </a:r>
            <a:r>
              <a:rPr lang="en-US" dirty="0">
                <a:latin typeface="Calibri" panose="020F0502020204030204" pitchFamily="34" charset="0"/>
                <a:cs typeface="Calibri" panose="020F0502020204030204" pitchFamily="34" charset="0"/>
              </a:rPr>
              <a:t>dyslexia, autism, ADHD</a:t>
            </a:r>
          </a:p>
          <a:p>
            <a:r>
              <a:rPr lang="en-US" dirty="0" smtClean="0">
                <a:latin typeface="Calibri" panose="020F0502020204030204" pitchFamily="34" charset="0"/>
                <a:cs typeface="Calibri" panose="020F0502020204030204" pitchFamily="34" charset="0"/>
              </a:rPr>
              <a:t>Neurological </a:t>
            </a:r>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Physical - </a:t>
            </a:r>
            <a:r>
              <a:rPr lang="en-US" dirty="0">
                <a:latin typeface="Calibri" panose="020F0502020204030204" pitchFamily="34" charset="0"/>
                <a:cs typeface="Calibri" panose="020F0502020204030204" pitchFamily="34" charset="0"/>
              </a:rPr>
              <a:t>not having the use of certain limbs and paralysis</a:t>
            </a:r>
          </a:p>
          <a:p>
            <a:r>
              <a:rPr lang="en-US" dirty="0" smtClean="0">
                <a:latin typeface="Calibri" panose="020F0502020204030204" pitchFamily="34" charset="0"/>
                <a:cs typeface="Calibri" panose="020F0502020204030204" pitchFamily="34" charset="0"/>
              </a:rPr>
              <a:t>Speech - </a:t>
            </a:r>
            <a:r>
              <a:rPr lang="en-US" dirty="0">
                <a:latin typeface="Calibri" panose="020F0502020204030204" pitchFamily="34" charset="0"/>
                <a:cs typeface="Calibri" panose="020F0502020204030204" pitchFamily="34" charset="0"/>
              </a:rPr>
              <a:t>people who are not able to speak or who have a speech impediment</a:t>
            </a:r>
          </a:p>
          <a:p>
            <a:r>
              <a:rPr lang="en-US" dirty="0" smtClean="0">
                <a:latin typeface="Calibri" panose="020F0502020204030204" pitchFamily="34" charset="0"/>
                <a:cs typeface="Calibri" panose="020F0502020204030204" pitchFamily="34" charset="0"/>
              </a:rPr>
              <a:t>Visual - blindness</a:t>
            </a:r>
            <a:r>
              <a:rPr lang="en-US" dirty="0">
                <a:latin typeface="Calibri" panose="020F0502020204030204" pitchFamily="34" charset="0"/>
                <a:cs typeface="Calibri" panose="020F0502020204030204" pitchFamily="34" charset="0"/>
              </a:rPr>
              <a:t>, low-vision, color blind</a:t>
            </a:r>
          </a:p>
          <a:p>
            <a:r>
              <a:rPr lang="en-US" dirty="0">
                <a:latin typeface="Calibri" panose="020F0502020204030204" pitchFamily="34" charset="0"/>
                <a:cs typeface="Calibri" panose="020F0502020204030204" pitchFamily="34" charset="0"/>
              </a:rPr>
              <a:t>auditory </a:t>
            </a:r>
            <a:r>
              <a:rPr lang="en-US" dirty="0" smtClean="0">
                <a:latin typeface="Calibri" panose="020F0502020204030204" pitchFamily="34" charset="0"/>
                <a:cs typeface="Calibri" panose="020F0502020204030204" pitchFamily="34" charset="0"/>
              </a:rPr>
              <a:t>disabilities - </a:t>
            </a:r>
            <a:r>
              <a:rPr lang="en-US" dirty="0">
                <a:latin typeface="Calibri" panose="020F0502020204030204" pitchFamily="34" charset="0"/>
                <a:cs typeface="Calibri" panose="020F0502020204030204" pitchFamily="34" charset="0"/>
              </a:rPr>
              <a:t>deaf and hard of hearing</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7000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Who defines web </a:t>
            </a:r>
            <a:r>
              <a:rPr lang="en-US" sz="4400" dirty="0" smtClean="0">
                <a:latin typeface="Arial" panose="020B0604020202020204" pitchFamily="34" charset="0"/>
                <a:cs typeface="Arial" panose="020B0604020202020204" pitchFamily="34" charset="0"/>
              </a:rPr>
              <a:t>accessibility</a:t>
            </a:r>
            <a:endParaRPr lang="en-US" sz="4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1600" dirty="0">
                <a:latin typeface="Calibri" panose="020F0502020204030204" pitchFamily="34" charset="0"/>
                <a:cs typeface="Calibri" panose="020F0502020204030204" pitchFamily="34" charset="0"/>
              </a:rPr>
              <a:t>W3C’s Web Accessibility Initiative (WAI) develops technical specifications, techniques, guidelines and resources to help individuals, businesses and organizations make digital properties accessible. W3C’s Web Content Accessibility Guidelines (</a:t>
            </a:r>
            <a:r>
              <a:rPr lang="en-US" sz="1600" dirty="0" smtClean="0">
                <a:latin typeface="Calibri" panose="020F0502020204030204" pitchFamily="34" charset="0"/>
                <a:cs typeface="Calibri" panose="020F0502020204030204" pitchFamily="34" charset="0"/>
              </a:rPr>
              <a:t>WCAG)are </a:t>
            </a:r>
            <a:r>
              <a:rPr lang="en-US" sz="1600" dirty="0">
                <a:latin typeface="Calibri" panose="020F0502020204030204" pitchFamily="34" charset="0"/>
                <a:cs typeface="Calibri" panose="020F0502020204030204" pitchFamily="34" charset="0"/>
              </a:rPr>
              <a:t>the most widely accepted accessibility standard. </a:t>
            </a:r>
            <a:r>
              <a:rPr lang="en-US" sz="1600" b="1" dirty="0">
                <a:latin typeface="Calibri" panose="020F0502020204030204" pitchFamily="34" charset="0"/>
                <a:cs typeface="Calibri" panose="020F0502020204030204" pitchFamily="34" charset="0"/>
                <a:hlinkClick r:id="rId2"/>
              </a:rPr>
              <a:t>WCAG 2.0</a:t>
            </a:r>
            <a:r>
              <a:rPr lang="en-US" sz="1600" dirty="0">
                <a:latin typeface="Calibri" panose="020F0502020204030204" pitchFamily="34" charset="0"/>
                <a:cs typeface="Calibri" panose="020F0502020204030204" pitchFamily="34" charset="0"/>
              </a:rPr>
              <a:t> is the version required for compliance with </a:t>
            </a:r>
            <a:r>
              <a:rPr lang="en-US" sz="1600" b="1" dirty="0">
                <a:latin typeface="Calibri" panose="020F0502020204030204" pitchFamily="34" charset="0"/>
                <a:cs typeface="Calibri" panose="020F0502020204030204" pitchFamily="34" charset="0"/>
                <a:hlinkClick r:id="rId3"/>
              </a:rPr>
              <a:t>Section 508 of the </a:t>
            </a:r>
            <a:r>
              <a:rPr lang="en-US" sz="1600" b="1" i="1" dirty="0">
                <a:latin typeface="Calibri" panose="020F0502020204030204" pitchFamily="34" charset="0"/>
                <a:cs typeface="Calibri" panose="020F0502020204030204" pitchFamily="34" charset="0"/>
                <a:hlinkClick r:id="rId3"/>
              </a:rPr>
              <a:t>Rehabilitation Act</a:t>
            </a:r>
            <a:r>
              <a:rPr lang="en-US" sz="1600" dirty="0">
                <a:latin typeface="Calibri" panose="020F0502020204030204" pitchFamily="34" charset="0"/>
                <a:cs typeface="Calibri" panose="020F0502020204030204" pitchFamily="34" charset="0"/>
              </a:rPr>
              <a:t>, the </a:t>
            </a:r>
            <a:r>
              <a:rPr lang="en-US" sz="1600" b="1" i="1" dirty="0">
                <a:latin typeface="Calibri" panose="020F0502020204030204" pitchFamily="34" charset="0"/>
                <a:cs typeface="Calibri" panose="020F0502020204030204" pitchFamily="34" charset="0"/>
                <a:hlinkClick r:id="rId4"/>
              </a:rPr>
              <a:t>Accessibility for Ontarians with Disabilities Act</a:t>
            </a:r>
            <a:r>
              <a:rPr lang="en-US" sz="1600" b="1" dirty="0">
                <a:latin typeface="Calibri" panose="020F0502020204030204" pitchFamily="34" charset="0"/>
                <a:cs typeface="Calibri" panose="020F0502020204030204" pitchFamily="34" charset="0"/>
                <a:hlinkClick r:id="rId4"/>
              </a:rPr>
              <a:t> (AODA)</a:t>
            </a:r>
            <a:r>
              <a:rPr lang="en-US" sz="1600" dirty="0">
                <a:latin typeface="Calibri" panose="020F0502020204030204" pitchFamily="34" charset="0"/>
                <a:cs typeface="Calibri" panose="020F0502020204030204" pitchFamily="34" charset="0"/>
              </a:rPr>
              <a:t> and other accessibility laws</a:t>
            </a:r>
            <a:r>
              <a:rPr lang="en-US" sz="1600" dirty="0" smtClean="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a:p>
            <a:r>
              <a:rPr lang="en-US" b="1" dirty="0"/>
              <a:t>Why do you need an accessible website?</a:t>
            </a:r>
          </a:p>
          <a:p>
            <a:pPr lvl="1"/>
            <a:r>
              <a:rPr lang="en-US" dirty="0"/>
              <a:t>There are three key benefits of having an accessible website</a:t>
            </a:r>
            <a:r>
              <a:rPr lang="en-US" dirty="0" smtClean="0"/>
              <a:t>:</a:t>
            </a:r>
          </a:p>
          <a:p>
            <a:pPr lvl="2"/>
            <a:r>
              <a:rPr lang="en-US" dirty="0"/>
              <a:t>Your website will comply with your country’s equality law</a:t>
            </a:r>
          </a:p>
          <a:p>
            <a:pPr lvl="2"/>
            <a:r>
              <a:rPr lang="en-US" dirty="0"/>
              <a:t>You’ll save money by working in accessibility on your own terms</a:t>
            </a:r>
          </a:p>
          <a:p>
            <a:pPr lvl="2"/>
            <a:r>
              <a:rPr lang="en-US" dirty="0"/>
              <a:t>You’ll make more money by expanding your customer base</a:t>
            </a:r>
          </a:p>
          <a:p>
            <a:pPr marL="914400" lvl="2" indent="0">
              <a:buNone/>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55875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latin typeface="Arial" panose="020B0604020202020204" pitchFamily="34" charset="0"/>
                <a:cs typeface="Arial" panose="020B0604020202020204" pitchFamily="34" charset="0"/>
              </a:rPr>
              <a:t>What is WCAG</a:t>
            </a:r>
            <a:r>
              <a:rPr lang="en-US" sz="4400" dirty="0">
                <a:latin typeface="Arial" panose="020B0604020202020204" pitchFamily="34" charset="0"/>
                <a:cs typeface="Arial" panose="020B0604020202020204" pitchFamily="34" charset="0"/>
              </a:rPr>
              <a:t/>
            </a:r>
            <a:br>
              <a:rPr lang="en-US" sz="4400" dirty="0">
                <a:latin typeface="Arial" panose="020B0604020202020204" pitchFamily="34" charset="0"/>
                <a:cs typeface="Arial" panose="020B0604020202020204" pitchFamily="34" charset="0"/>
              </a:rPr>
            </a:br>
            <a:endParaRPr lang="en-US" sz="4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WCAG, a.k.a. the Web Content Accessibility Guidelines, are the technical guidelines created by the </a:t>
            </a:r>
            <a:r>
              <a:rPr lang="en-US" u="sng" dirty="0">
                <a:latin typeface="Calibri" panose="020F0502020204030204" pitchFamily="34" charset="0"/>
                <a:cs typeface="Calibri" panose="020F0502020204030204" pitchFamily="34" charset="0"/>
                <a:hlinkClick r:id="rId2"/>
              </a:rPr>
              <a:t>World Wide Web Consortium</a:t>
            </a:r>
            <a:r>
              <a:rPr lang="en-US" dirty="0">
                <a:latin typeface="Calibri" panose="020F0502020204030204" pitchFamily="34" charset="0"/>
                <a:cs typeface="Calibri" panose="020F0502020204030204" pitchFamily="34" charset="0"/>
              </a:rPr>
              <a:t> (W3C) for creating accessible web-based </a:t>
            </a:r>
            <a:r>
              <a:rPr lang="en-US" dirty="0" smtClean="0">
                <a:latin typeface="Calibri" panose="020F0502020204030204" pitchFamily="34" charset="0"/>
                <a:cs typeface="Calibri" panose="020F0502020204030204" pitchFamily="34" charset="0"/>
              </a:rPr>
              <a:t>content.</a:t>
            </a:r>
            <a:endParaRPr lang="en-US"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WCAG </a:t>
            </a:r>
            <a:r>
              <a:rPr lang="en-US" b="1" dirty="0">
                <a:latin typeface="Calibri" panose="020F0502020204030204" pitchFamily="34" charset="0"/>
                <a:cs typeface="Calibri" panose="020F0502020204030204" pitchFamily="34" charset="0"/>
              </a:rPr>
              <a:t>serves as the basis of accessibility regulations across the </a:t>
            </a:r>
            <a:r>
              <a:rPr lang="en-US" b="1" dirty="0" smtClean="0">
                <a:latin typeface="Calibri" panose="020F0502020204030204" pitchFamily="34" charset="0"/>
                <a:cs typeface="Calibri" panose="020F0502020204030204" pitchFamily="34" charset="0"/>
              </a:rPr>
              <a:t>  globe</a:t>
            </a:r>
            <a:r>
              <a:rPr lang="en-US" dirty="0">
                <a:latin typeface="Calibri" panose="020F0502020204030204" pitchFamily="34" charset="0"/>
                <a:cs typeface="Calibri" panose="020F0502020204030204" pitchFamily="34" charset="0"/>
              </a:rPr>
              <a:t> including the US, Canada, the UK, the EU, Australia, and Japan. In 2008 these guidelines were updated and dubbed WCAG 2.0. Here’s the least you need to know about WCAG 2.0:</a:t>
            </a:r>
          </a:p>
        </p:txBody>
      </p:sp>
    </p:spTree>
    <p:extLst>
      <p:ext uri="{BB962C8B-B14F-4D97-AF65-F5344CB8AC3E}">
        <p14:creationId xmlns:p14="http://schemas.microsoft.com/office/powerpoint/2010/main" val="753038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Arial" panose="020B0604020202020204" pitchFamily="34" charset="0"/>
                <a:cs typeface="Arial" panose="020B0604020202020204" pitchFamily="34" charset="0"/>
              </a:rPr>
              <a:t>Understanding of WCAG</a:t>
            </a:r>
            <a:endParaRPr lang="en-US" sz="4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606731"/>
            <a:ext cx="8915400" cy="4898572"/>
          </a:xfrm>
        </p:spPr>
        <p:txBody>
          <a:bodyPr>
            <a:noAutofit/>
          </a:bodyPr>
          <a:lstStyle/>
          <a:p>
            <a:r>
              <a:rPr lang="en-US" sz="1600" dirty="0" smtClean="0">
                <a:latin typeface="Calibri" panose="020F0502020204030204" pitchFamily="34" charset="0"/>
                <a:cs typeface="Calibri" panose="020F0502020204030204" pitchFamily="34" charset="0"/>
              </a:rPr>
              <a:t>WCAG </a:t>
            </a:r>
            <a:r>
              <a:rPr lang="en-US" sz="1600" dirty="0">
                <a:latin typeface="Calibri" panose="020F0502020204030204" pitchFamily="34" charset="0"/>
                <a:cs typeface="Calibri" panose="020F0502020204030204" pitchFamily="34" charset="0"/>
              </a:rPr>
              <a:t>encompasses Principles, Guidelines, Success Criteria, and Sufficient and Advisory Techniques.</a:t>
            </a:r>
          </a:p>
          <a:p>
            <a:r>
              <a:rPr lang="en-US" sz="1600" dirty="0">
                <a:latin typeface="Calibri" panose="020F0502020204030204" pitchFamily="34" charset="0"/>
                <a:cs typeface="Calibri" panose="020F0502020204030204" pitchFamily="34" charset="0"/>
              </a:rPr>
              <a:t>WCAG Success Criteria are broken down into different “levels of conformance</a:t>
            </a:r>
            <a:r>
              <a:rPr lang="en-US" sz="1600" dirty="0" smtClean="0">
                <a:latin typeface="Calibri" panose="020F0502020204030204" pitchFamily="34" charset="0"/>
                <a:cs typeface="Calibri" panose="020F0502020204030204" pitchFamily="34" charset="0"/>
              </a:rPr>
              <a:t>”:</a:t>
            </a:r>
          </a:p>
          <a:p>
            <a:pPr lvl="1"/>
            <a:r>
              <a:rPr lang="en-US" dirty="0" smtClean="0">
                <a:latin typeface="Calibri" panose="020F0502020204030204" pitchFamily="34" charset="0"/>
                <a:cs typeface="Calibri" panose="020F0502020204030204" pitchFamily="34" charset="0"/>
              </a:rPr>
              <a:t>A (basic conformance)</a:t>
            </a:r>
          </a:p>
          <a:p>
            <a:pPr lvl="1"/>
            <a:r>
              <a:rPr lang="en-US" dirty="0" smtClean="0">
                <a:latin typeface="Calibri" panose="020F0502020204030204" pitchFamily="34" charset="0"/>
                <a:cs typeface="Calibri" panose="020F0502020204030204" pitchFamily="34" charset="0"/>
              </a:rPr>
              <a:t>AA </a:t>
            </a:r>
            <a:r>
              <a:rPr lang="en-US" dirty="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intermediate conformance)</a:t>
            </a:r>
          </a:p>
          <a:p>
            <a:pPr lvl="1"/>
            <a:r>
              <a:rPr lang="en-US" dirty="0" smtClean="0">
                <a:latin typeface="Calibri" panose="020F0502020204030204" pitchFamily="34" charset="0"/>
                <a:cs typeface="Calibri" panose="020F0502020204030204" pitchFamily="34" charset="0"/>
              </a:rPr>
              <a:t>AAA </a:t>
            </a:r>
            <a:r>
              <a:rPr lang="en-US" dirty="0">
                <a:latin typeface="Calibri" panose="020F0502020204030204" pitchFamily="34" charset="0"/>
                <a:cs typeface="Calibri" panose="020F0502020204030204" pitchFamily="34" charset="0"/>
              </a:rPr>
              <a:t>(advanced).</a:t>
            </a:r>
          </a:p>
          <a:p>
            <a:r>
              <a:rPr lang="en-US" sz="1600" dirty="0">
                <a:latin typeface="Calibri" panose="020F0502020204030204" pitchFamily="34" charset="0"/>
                <a:cs typeface="Calibri" panose="020F0502020204030204" pitchFamily="34" charset="0"/>
              </a:rPr>
              <a:t>Compliance with WCAG 2.0 A and AA success criteria generally serves as the default definition of “accessible” when it comes to web content.</a:t>
            </a:r>
          </a:p>
          <a:p>
            <a:r>
              <a:rPr lang="en-US" sz="1600" dirty="0">
                <a:latin typeface="Calibri" panose="020F0502020204030204" pitchFamily="34" charset="0"/>
                <a:cs typeface="Calibri" panose="020F0502020204030204" pitchFamily="34" charset="0"/>
              </a:rPr>
              <a:t>The shorthand for the </a:t>
            </a:r>
            <a:r>
              <a:rPr lang="en-US" sz="1600" u="sng" dirty="0">
                <a:latin typeface="Calibri" panose="020F0502020204030204" pitchFamily="34" charset="0"/>
                <a:cs typeface="Calibri" panose="020F0502020204030204" pitchFamily="34" charset="0"/>
                <a:hlinkClick r:id="rId2"/>
              </a:rPr>
              <a:t>principles underlying WCAG 2.0</a:t>
            </a:r>
            <a:r>
              <a:rPr lang="en-US" sz="1600" dirty="0">
                <a:latin typeface="Calibri" panose="020F0502020204030204" pitchFamily="34" charset="0"/>
                <a:cs typeface="Calibri" panose="020F0502020204030204" pitchFamily="34" charset="0"/>
              </a:rPr>
              <a:t> is “P.O.U.R.”: Perceivable, Operable, Understandable, Robust.</a:t>
            </a:r>
          </a:p>
          <a:p>
            <a:r>
              <a:rPr lang="en-US" sz="1600" dirty="0">
                <a:latin typeface="Calibri" panose="020F0502020204030204" pitchFamily="34" charset="0"/>
                <a:cs typeface="Calibri" panose="020F0502020204030204" pitchFamily="34" charset="0"/>
              </a:rPr>
              <a:t>There are a lot of different ways to meet WCAG 2.0 success criteria. The W3C does provide </a:t>
            </a:r>
            <a:r>
              <a:rPr lang="en-US" sz="1600" u="sng" dirty="0">
                <a:latin typeface="Calibri" panose="020F0502020204030204" pitchFamily="34" charset="0"/>
                <a:cs typeface="Calibri" panose="020F0502020204030204" pitchFamily="34" charset="0"/>
                <a:hlinkClick r:id="rId3"/>
              </a:rPr>
              <a:t>techniques for meeting these criteria</a:t>
            </a:r>
            <a:r>
              <a:rPr lang="en-US" sz="1600" dirty="0">
                <a:latin typeface="Calibri" panose="020F0502020204030204" pitchFamily="34" charset="0"/>
                <a:cs typeface="Calibri" panose="020F0502020204030204" pitchFamily="34" charset="0"/>
              </a:rPr>
              <a:t>, but they’re only suggestions and won’t necessarily be a good fit for every variation of an accessibility issue.</a:t>
            </a:r>
          </a:p>
          <a:p>
            <a:r>
              <a:rPr lang="en-US" sz="1600" dirty="0">
                <a:latin typeface="Calibri" panose="020F0502020204030204" pitchFamily="34" charset="0"/>
                <a:cs typeface="Calibri" panose="020F0502020204030204" pitchFamily="34" charset="0"/>
              </a:rPr>
              <a:t>Finally, </a:t>
            </a:r>
            <a:r>
              <a:rPr lang="en-US" sz="1600" b="1" dirty="0">
                <a:latin typeface="Calibri" panose="020F0502020204030204" pitchFamily="34" charset="0"/>
                <a:cs typeface="Calibri" panose="020F0502020204030204" pitchFamily="34" charset="0"/>
              </a:rPr>
              <a:t>WCAG 2.0 is ultimately about the user’s actual experience</a:t>
            </a:r>
            <a:r>
              <a:rPr lang="en-US" sz="1600" dirty="0">
                <a:latin typeface="Calibri" panose="020F0502020204030204" pitchFamily="34" charset="0"/>
                <a:cs typeface="Calibri" panose="020F0502020204030204" pitchFamily="34" charset="0"/>
              </a:rPr>
              <a:t>. If your user interface technically meets WCAG requirements but is inaccessible in practice, your UI is inaccessible.</a:t>
            </a: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1152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The POUR principle</a:t>
            </a:r>
          </a:p>
        </p:txBody>
      </p:sp>
      <p:sp>
        <p:nvSpPr>
          <p:cNvPr id="3" name="Content Placeholder 2"/>
          <p:cNvSpPr>
            <a:spLocks noGrp="1"/>
          </p:cNvSpPr>
          <p:nvPr>
            <p:ph idx="1"/>
          </p:nvPr>
        </p:nvSpPr>
        <p:spPr>
          <a:xfrm>
            <a:off x="2589212" y="1904999"/>
            <a:ext cx="8915400" cy="4273731"/>
          </a:xfrm>
        </p:spPr>
        <p:txBody>
          <a:bodyPr>
            <a:normAutofit/>
          </a:bodyPr>
          <a:lstStyle/>
          <a:p>
            <a:r>
              <a:rPr lang="en-US" dirty="0">
                <a:latin typeface="Calibri" panose="020F0502020204030204" pitchFamily="34" charset="0"/>
                <a:cs typeface="Calibri" panose="020F0502020204030204" pitchFamily="34" charset="0"/>
              </a:rPr>
              <a:t>The POUR principle is what guides building accessible websites. This principle helps put people at the center of the process. Every website should fulfill the following principles</a:t>
            </a:r>
            <a:r>
              <a:rPr lang="en-US" dirty="0" smtClean="0">
                <a:latin typeface="Calibri" panose="020F0502020204030204" pitchFamily="34" charset="0"/>
                <a:cs typeface="Calibri" panose="020F0502020204030204" pitchFamily="34" charset="0"/>
              </a:rPr>
              <a:t>:</a:t>
            </a:r>
          </a:p>
          <a:p>
            <a:pPr marL="0" indent="0">
              <a:buNone/>
            </a:pP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Perceivable:</a:t>
            </a:r>
            <a:r>
              <a:rPr lang="en-US" dirty="0">
                <a:latin typeface="Calibri" panose="020F0502020204030204" pitchFamily="34" charset="0"/>
                <a:cs typeface="Calibri" panose="020F0502020204030204" pitchFamily="34" charset="0"/>
              </a:rPr>
              <a:t>Content on the web should be </a:t>
            </a:r>
            <a:r>
              <a:rPr lang="en-US" dirty="0" smtClean="0">
                <a:latin typeface="Calibri" panose="020F0502020204030204" pitchFamily="34" charset="0"/>
                <a:cs typeface="Calibri" panose="020F0502020204030204" pitchFamily="34" charset="0"/>
              </a:rPr>
              <a:t>perceivable</a:t>
            </a:r>
            <a:r>
              <a:rPr lang="en-US" dirty="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Operable:</a:t>
            </a:r>
            <a:r>
              <a:rPr lang="en-US" dirty="0" smtClean="0">
                <a:latin typeface="Calibri" panose="020F0502020204030204" pitchFamily="34" charset="0"/>
                <a:cs typeface="Calibri" panose="020F0502020204030204" pitchFamily="34" charset="0"/>
              </a:rPr>
              <a:t>Content on the web must be operable.</a:t>
            </a:r>
          </a:p>
          <a:p>
            <a:r>
              <a:rPr lang="en-US" b="1" dirty="0" smtClean="0">
                <a:latin typeface="Calibri" panose="020F0502020204030204" pitchFamily="34" charset="0"/>
                <a:cs typeface="Calibri" panose="020F0502020204030204" pitchFamily="34" charset="0"/>
              </a:rPr>
              <a:t>Understandable:</a:t>
            </a: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content on the web should be clear and concise and easy to understand. </a:t>
            </a:r>
            <a:endParaRPr lang="en-US" dirty="0" smtClean="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Robust:</a:t>
            </a:r>
            <a:r>
              <a:rPr lang="en-US" dirty="0" smtClean="0">
                <a:latin typeface="Calibri" panose="020F0502020204030204" pitchFamily="34" charset="0"/>
                <a:cs typeface="Calibri" panose="020F0502020204030204" pitchFamily="34" charset="0"/>
              </a:rPr>
              <a:t>It </a:t>
            </a:r>
            <a:r>
              <a:rPr lang="en-US" dirty="0">
                <a:latin typeface="Calibri" panose="020F0502020204030204" pitchFamily="34" charset="0"/>
                <a:cs typeface="Calibri" panose="020F0502020204030204" pitchFamily="34" charset="0"/>
              </a:rPr>
              <a:t>is really important to have consistency across the web. What this means is are you maximizing compatibility with the tools you are building for? Does your site work the same way across all platforms </a:t>
            </a:r>
            <a:r>
              <a:rPr lang="en-US" dirty="0" err="1">
                <a:latin typeface="Calibri" panose="020F0502020204030204" pitchFamily="34" charset="0"/>
                <a:cs typeface="Calibri" panose="020F0502020204030204" pitchFamily="34" charset="0"/>
              </a:rPr>
              <a:t>i.e</a:t>
            </a:r>
            <a:r>
              <a:rPr lang="en-US" dirty="0">
                <a:latin typeface="Calibri" panose="020F0502020204030204" pitchFamily="34" charset="0"/>
                <a:cs typeface="Calibri" panose="020F0502020204030204" pitchFamily="34" charset="0"/>
              </a:rPr>
              <a:t> Browsers, Operating systems, and Device sizes </a:t>
            </a:r>
            <a:r>
              <a:rPr lang="en-US" dirty="0" err="1">
                <a:latin typeface="Calibri" panose="020F0502020204030204" pitchFamily="34" charset="0"/>
                <a:cs typeface="Calibri" panose="020F0502020204030204" pitchFamily="34" charset="0"/>
              </a:rPr>
              <a:t>etc</a:t>
            </a:r>
            <a:r>
              <a:rPr lang="en-US" dirty="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299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latin typeface="Calibri" panose="020F0502020204030204" pitchFamily="34" charset="0"/>
                <a:cs typeface="Calibri" panose="020F0502020204030204" pitchFamily="34" charset="0"/>
              </a:rPr>
              <a:t>Accessibility and the Law</a:t>
            </a:r>
            <a:br>
              <a:rPr lang="en-US" sz="4400" dirty="0">
                <a:latin typeface="Calibri" panose="020F0502020204030204" pitchFamily="34" charset="0"/>
                <a:cs typeface="Calibri" panose="020F0502020204030204" pitchFamily="34" charset="0"/>
              </a:rPr>
            </a:br>
            <a:endParaRPr lang="en-US" sz="44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b="1" dirty="0">
                <a:latin typeface="Arial" panose="020B0604020202020204" pitchFamily="34" charset="0"/>
                <a:cs typeface="Arial" panose="020B0604020202020204" pitchFamily="34" charset="0"/>
                <a:hlinkClick r:id="rId2"/>
              </a:rPr>
              <a:t>Americans with disabilities act</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This law states that all the domains like public buildings, schools and organizations should make the technology accessible to everyone.</a:t>
            </a:r>
          </a:p>
          <a:p>
            <a:r>
              <a:rPr lang="en-US" b="1" dirty="0">
                <a:latin typeface="Arial" panose="020B0604020202020204" pitchFamily="34" charset="0"/>
                <a:cs typeface="Arial" panose="020B0604020202020204" pitchFamily="34" charset="0"/>
              </a:rPr>
              <a:t>Rehabilitation Act, section </a:t>
            </a:r>
            <a:r>
              <a:rPr lang="en-US" b="1" dirty="0">
                <a:latin typeface="Arial" panose="020B0604020202020204" pitchFamily="34" charset="0"/>
                <a:cs typeface="Arial" panose="020B0604020202020204" pitchFamily="34" charset="0"/>
                <a:hlinkClick r:id="rId3"/>
              </a:rPr>
              <a:t>504</a:t>
            </a:r>
            <a:r>
              <a:rPr lang="en-US" b="1" dirty="0">
                <a:latin typeface="Arial" panose="020B0604020202020204" pitchFamily="34" charset="0"/>
                <a:cs typeface="Arial" panose="020B0604020202020204" pitchFamily="34" charset="0"/>
              </a:rPr>
              <a:t> and section </a:t>
            </a:r>
            <a:r>
              <a:rPr lang="en-US" b="1" dirty="0">
                <a:latin typeface="Arial" panose="020B0604020202020204" pitchFamily="34" charset="0"/>
                <a:cs typeface="Arial" panose="020B0604020202020204" pitchFamily="34" charset="0"/>
                <a:hlinkClick r:id="rId4"/>
              </a:rPr>
              <a:t>508</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Section 504 accommodates all people with disabilities to access workplace, education &amp; other organization and section 508 accommodates access to technology.</a:t>
            </a:r>
          </a:p>
          <a:p>
            <a:r>
              <a:rPr lang="en-US" b="1" dirty="0">
                <a:latin typeface="Arial" panose="020B0604020202020204" pitchFamily="34" charset="0"/>
                <a:cs typeface="Arial" panose="020B0604020202020204" pitchFamily="34" charset="0"/>
                <a:hlinkClick r:id="rId5"/>
              </a:rPr>
              <a:t>Web content accessibility guidelines:</a:t>
            </a:r>
            <a:r>
              <a:rPr lang="en-US" dirty="0">
                <a:latin typeface="Arial" panose="020B0604020202020204" pitchFamily="34" charset="0"/>
                <a:cs typeface="Arial" panose="020B0604020202020204" pitchFamily="34" charset="0"/>
              </a:rPr>
              <a:t> These guidelines suggest the ways that can help to improve the accessibility of a website.</a:t>
            </a:r>
          </a:p>
          <a:p>
            <a:endParaRPr lang="en-US" dirty="0"/>
          </a:p>
        </p:txBody>
      </p:sp>
    </p:spTree>
    <p:extLst>
      <p:ext uri="{BB962C8B-B14F-4D97-AF65-F5344CB8AC3E}">
        <p14:creationId xmlns:p14="http://schemas.microsoft.com/office/powerpoint/2010/main" val="2815277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latin typeface="Arial" panose="020B0604020202020204" pitchFamily="34" charset="0"/>
                <a:cs typeface="Arial" panose="020B0604020202020204" pitchFamily="34" charset="0"/>
              </a:rPr>
              <a:t>Tools To Leverage When Building Accessible Sites</a:t>
            </a: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hlinkClick r:id="rId2"/>
              </a:rPr>
              <a:t>a11y.css</a:t>
            </a:r>
            <a:endParaRPr lang="en-US" dirty="0">
              <a:latin typeface="Calibri" panose="020F0502020204030204" pitchFamily="34" charset="0"/>
              <a:cs typeface="Calibri" panose="020F0502020204030204" pitchFamily="34" charset="0"/>
            </a:endParaRPr>
          </a:p>
          <a:p>
            <a:r>
              <a:rPr lang="en-US" dirty="0" err="1" smtClean="0">
                <a:solidFill>
                  <a:schemeClr val="accent2">
                    <a:lumMod val="50000"/>
                  </a:schemeClr>
                </a:solidFill>
                <a:latin typeface="Calibri" panose="020F0502020204030204" pitchFamily="34" charset="0"/>
                <a:cs typeface="Calibri" panose="020F0502020204030204" pitchFamily="34" charset="0"/>
                <a:hlinkClick r:id="rId3"/>
              </a:rPr>
              <a:t>aXe</a:t>
            </a:r>
            <a:endParaRPr lang="en-US" dirty="0">
              <a:solidFill>
                <a:schemeClr val="accent2">
                  <a:lumMod val="50000"/>
                </a:schemeClr>
              </a:solidFill>
              <a:latin typeface="Calibri" panose="020F0502020204030204" pitchFamily="34" charset="0"/>
              <a:cs typeface="Calibri" panose="020F0502020204030204" pitchFamily="34" charset="0"/>
            </a:endParaRPr>
          </a:p>
          <a:p>
            <a:r>
              <a:rPr lang="en-US" dirty="0">
                <a:solidFill>
                  <a:schemeClr val="accent2">
                    <a:lumMod val="50000"/>
                  </a:schemeClr>
                </a:solidFill>
                <a:latin typeface="Calibri" panose="020F0502020204030204" pitchFamily="34" charset="0"/>
                <a:cs typeface="Calibri" panose="020F0502020204030204" pitchFamily="34" charset="0"/>
                <a:hlinkClick r:id="rId4"/>
              </a:rPr>
              <a:t>Chrome </a:t>
            </a:r>
            <a:r>
              <a:rPr lang="en-US" dirty="0" err="1">
                <a:solidFill>
                  <a:schemeClr val="accent2">
                    <a:lumMod val="50000"/>
                  </a:schemeClr>
                </a:solidFill>
                <a:latin typeface="Calibri" panose="020F0502020204030204" pitchFamily="34" charset="0"/>
                <a:cs typeface="Calibri" panose="020F0502020204030204" pitchFamily="34" charset="0"/>
                <a:hlinkClick r:id="rId4"/>
              </a:rPr>
              <a:t>Vox</a:t>
            </a:r>
            <a:endParaRPr lang="en-US" dirty="0">
              <a:solidFill>
                <a:schemeClr val="accent2">
                  <a:lumMod val="50000"/>
                </a:schemeClr>
              </a:solidFill>
              <a:latin typeface="Calibri" panose="020F0502020204030204" pitchFamily="34" charset="0"/>
              <a:cs typeface="Calibri" panose="020F0502020204030204" pitchFamily="34" charset="0"/>
            </a:endParaRPr>
          </a:p>
          <a:p>
            <a:r>
              <a:rPr lang="en-US" dirty="0">
                <a:solidFill>
                  <a:schemeClr val="accent2">
                    <a:lumMod val="50000"/>
                  </a:schemeClr>
                </a:solidFill>
                <a:latin typeface="Calibri" panose="020F0502020204030204" pitchFamily="34" charset="0"/>
                <a:cs typeface="Calibri" panose="020F0502020204030204" pitchFamily="34" charset="0"/>
                <a:hlinkClick r:id="rId5"/>
              </a:rPr>
              <a:t>Contrast Checker</a:t>
            </a:r>
            <a:endParaRPr lang="en-US" dirty="0">
              <a:solidFill>
                <a:schemeClr val="accent2">
                  <a:lumMod val="50000"/>
                </a:schemeClr>
              </a:solidFill>
              <a:latin typeface="Calibri" panose="020F0502020204030204" pitchFamily="34" charset="0"/>
              <a:cs typeface="Calibri" panose="020F0502020204030204" pitchFamily="34" charset="0"/>
            </a:endParaRPr>
          </a:p>
          <a:p>
            <a:r>
              <a:rPr lang="en-US" dirty="0" smtClean="0">
                <a:solidFill>
                  <a:schemeClr val="accent2">
                    <a:lumMod val="50000"/>
                  </a:schemeClr>
                </a:solidFill>
                <a:latin typeface="Calibri" panose="020F0502020204030204" pitchFamily="34" charset="0"/>
                <a:cs typeface="Calibri" panose="020F0502020204030204" pitchFamily="34" charset="0"/>
                <a:hlinkClick r:id="rId6"/>
              </a:rPr>
              <a:t>Voice </a:t>
            </a:r>
            <a:r>
              <a:rPr lang="en-US" dirty="0">
                <a:solidFill>
                  <a:schemeClr val="accent2">
                    <a:lumMod val="50000"/>
                  </a:schemeClr>
                </a:solidFill>
                <a:latin typeface="Calibri" panose="020F0502020204030204" pitchFamily="34" charset="0"/>
                <a:cs typeface="Calibri" panose="020F0502020204030204" pitchFamily="34" charset="0"/>
                <a:hlinkClick r:id="rId6"/>
              </a:rPr>
              <a:t>Over</a:t>
            </a:r>
            <a:endParaRPr lang="en-US" dirty="0">
              <a:solidFill>
                <a:schemeClr val="accent2">
                  <a:lumMod val="50000"/>
                </a:schemeClr>
              </a:solidFill>
              <a:latin typeface="Calibri" panose="020F0502020204030204" pitchFamily="34" charset="0"/>
              <a:cs typeface="Calibri" panose="020F0502020204030204" pitchFamily="34" charset="0"/>
            </a:endParaRPr>
          </a:p>
          <a:p>
            <a:r>
              <a:rPr lang="en-US" dirty="0" smtClean="0">
                <a:solidFill>
                  <a:schemeClr val="accent2">
                    <a:lumMod val="50000"/>
                  </a:schemeClr>
                </a:solidFill>
                <a:latin typeface="Calibri" panose="020F0502020204030204" pitchFamily="34" charset="0"/>
                <a:cs typeface="Calibri" panose="020F0502020204030204" pitchFamily="34" charset="0"/>
                <a:hlinkClick r:id="rId7"/>
              </a:rPr>
              <a:t>Wave</a:t>
            </a:r>
            <a:endParaRPr lang="en-US" dirty="0" smtClean="0">
              <a:solidFill>
                <a:schemeClr val="accent2">
                  <a:lumMod val="50000"/>
                </a:schemeClr>
              </a:solidFill>
              <a:latin typeface="Calibri" panose="020F0502020204030204" pitchFamily="34" charset="0"/>
              <a:cs typeface="Calibri" panose="020F0502020204030204" pitchFamily="34" charset="0"/>
            </a:endParaRPr>
          </a:p>
          <a:p>
            <a:r>
              <a:rPr lang="en-US" u="sng" dirty="0" smtClean="0">
                <a:solidFill>
                  <a:schemeClr val="accent2">
                    <a:lumMod val="75000"/>
                  </a:schemeClr>
                </a:solidFill>
                <a:latin typeface="Calibri" panose="020F0502020204030204" pitchFamily="34" charset="0"/>
                <a:cs typeface="Calibri" panose="020F0502020204030204" pitchFamily="34" charset="0"/>
              </a:rPr>
              <a:t>JAWS</a:t>
            </a:r>
            <a:endParaRPr lang="en-US" u="sng" dirty="0">
              <a:solidFill>
                <a:schemeClr val="accent2">
                  <a:lumMod val="75000"/>
                </a:schemeClr>
              </a:solidFill>
              <a:latin typeface="Calibri" panose="020F0502020204030204" pitchFamily="34" charset="0"/>
              <a:cs typeface="Calibri" panose="020F0502020204030204" pitchFamily="34" charset="0"/>
            </a:endParaRPr>
          </a:p>
          <a:p>
            <a:r>
              <a:rPr lang="en-US" u="sng" dirty="0" smtClean="0">
                <a:solidFill>
                  <a:schemeClr val="accent2">
                    <a:lumMod val="75000"/>
                  </a:schemeClr>
                </a:solidFill>
                <a:latin typeface="Calibri" panose="020F0502020204030204" pitchFamily="34" charset="0"/>
                <a:cs typeface="Calibri" panose="020F0502020204030204" pitchFamily="34" charset="0"/>
              </a:rPr>
              <a:t>NVDA</a:t>
            </a:r>
            <a:endParaRPr lang="en-US" u="sng" dirty="0">
              <a:solidFill>
                <a:schemeClr val="accent2">
                  <a:lumMod val="75000"/>
                </a:schemeClr>
              </a:solidFill>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5718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Tips For Making Your Site Accessible on the Web</a:t>
            </a:r>
          </a:p>
        </p:txBody>
      </p:sp>
      <p:sp>
        <p:nvSpPr>
          <p:cNvPr id="3" name="Content Placeholder 2"/>
          <p:cNvSpPr>
            <a:spLocks noGrp="1"/>
          </p:cNvSpPr>
          <p:nvPr>
            <p:ph idx="1"/>
          </p:nvPr>
        </p:nvSpPr>
        <p:spPr>
          <a:xfrm>
            <a:off x="2589212" y="2133599"/>
            <a:ext cx="8915400" cy="4554583"/>
          </a:xfrm>
        </p:spPr>
        <p:txBody>
          <a:bodyPr>
            <a:normAutofit fontScale="92500" lnSpcReduction="20000"/>
          </a:bodyPr>
          <a:lstStyle/>
          <a:p>
            <a:r>
              <a:rPr lang="en-US" b="1" dirty="0">
                <a:latin typeface="Calibri" panose="020F0502020204030204" pitchFamily="34" charset="0"/>
                <a:cs typeface="Calibri" panose="020F0502020204030204" pitchFamily="34" charset="0"/>
              </a:rPr>
              <a:t>Add Alternative Text for Images</a:t>
            </a:r>
            <a:r>
              <a:rPr lang="en-US" b="1" dirty="0" smtClean="0">
                <a:latin typeface="Calibri" panose="020F0502020204030204" pitchFamily="34" charset="0"/>
                <a:cs typeface="Calibri" panose="020F0502020204030204" pitchFamily="34" charset="0"/>
              </a:rPr>
              <a:t>:</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Make use of Semantic HTML</a:t>
            </a:r>
            <a:r>
              <a:rPr lang="en-US" b="1" dirty="0" smtClean="0">
                <a:latin typeface="Calibri" panose="020F0502020204030204" pitchFamily="34" charset="0"/>
                <a:cs typeface="Calibri" panose="020F0502020204030204" pitchFamily="34" charset="0"/>
              </a:rPr>
              <a:t>:</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Always provide an option to skip the Main Content</a:t>
            </a:r>
            <a:r>
              <a:rPr lang="en-US" b="1" dirty="0" smtClean="0">
                <a:latin typeface="Calibri" panose="020F0502020204030204" pitchFamily="34" charset="0"/>
                <a:cs typeface="Calibri" panose="020F0502020204030204" pitchFamily="34" charset="0"/>
              </a:rPr>
              <a:t>:</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Identify page language and language changes</a:t>
            </a:r>
            <a:r>
              <a:rPr lang="en-US" b="1" dirty="0" smtClean="0">
                <a:latin typeface="Calibri" panose="020F0502020204030204" pitchFamily="34" charset="0"/>
                <a:cs typeface="Calibri" panose="020F0502020204030204" pitchFamily="34" charset="0"/>
              </a:rPr>
              <a:t>:</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Associate a label with every form element</a:t>
            </a:r>
            <a:r>
              <a:rPr lang="en-US" b="1" dirty="0" smtClean="0">
                <a:latin typeface="Calibri" panose="020F0502020204030204" pitchFamily="34" charset="0"/>
                <a:cs typeface="Calibri" panose="020F0502020204030204" pitchFamily="34" charset="0"/>
              </a:rPr>
              <a:t>:</a:t>
            </a:r>
          </a:p>
          <a:p>
            <a:endParaRPr lang="en-US" b="1" dirty="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Understanding the heading hierarchy</a:t>
            </a:r>
          </a:p>
          <a:p>
            <a:endParaRPr lang="en-US" b="1" dirty="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Defining the role for each and every region of the page. Ex: banner, header, main, footer, navigation. </a:t>
            </a:r>
          </a:p>
          <a:p>
            <a:endParaRPr lang="en-US" b="1"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950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464</TotalTime>
  <Words>1173</Words>
  <Application>Microsoft Office PowerPoint</Application>
  <PresentationFormat>Widescreen</PresentationFormat>
  <Paragraphs>146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Wisp</vt:lpstr>
      <vt:lpstr>Web Accessibility</vt:lpstr>
      <vt:lpstr>What is Web Accessibility </vt:lpstr>
      <vt:lpstr>Who defines web accessibility</vt:lpstr>
      <vt:lpstr>What is WCAG </vt:lpstr>
      <vt:lpstr>Understanding of WCAG</vt:lpstr>
      <vt:lpstr>The POUR principle</vt:lpstr>
      <vt:lpstr>Accessibility and the Law </vt:lpstr>
      <vt:lpstr>Tools To Leverage When Building Accessible Sites</vt:lpstr>
      <vt:lpstr>Tips For Making Your Site Accessible on the Web</vt:lpstr>
      <vt:lpstr>HTML &amp; Accessibility </vt:lpstr>
      <vt:lpstr>Good semantics  </vt:lpstr>
      <vt:lpstr>Page Layouts  </vt:lpstr>
      <vt:lpstr>Using clear language   </vt:lpstr>
      <vt:lpstr>Importance of HTML5</vt:lpstr>
      <vt:lpstr>Semantics   </vt:lpstr>
      <vt:lpstr>ARIA Attributes    </vt:lpstr>
      <vt:lpstr>When you Should Use WAI-ARIA   </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Accessibility</dc:title>
  <dc:creator>Sen Sarma, Souvik (Cognizant)</dc:creator>
  <cp:lastModifiedBy>Sen Sarma, Souvik (Cognizant)</cp:lastModifiedBy>
  <cp:revision>41</cp:revision>
  <dcterms:created xsi:type="dcterms:W3CDTF">2019-05-07T09:15:43Z</dcterms:created>
  <dcterms:modified xsi:type="dcterms:W3CDTF">2019-05-31T06:37:00Z</dcterms:modified>
</cp:coreProperties>
</file>