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7" r:id="rId2"/>
    <p:sldId id="258" r:id="rId3"/>
    <p:sldId id="259" r:id="rId4"/>
    <p:sldId id="273" r:id="rId5"/>
    <p:sldId id="262" r:id="rId6"/>
    <p:sldId id="261" r:id="rId7"/>
    <p:sldId id="263" r:id="rId8"/>
    <p:sldId id="265" r:id="rId9"/>
    <p:sldId id="266" r:id="rId10"/>
    <p:sldId id="267" r:id="rId11"/>
    <p:sldId id="268" r:id="rId12"/>
    <p:sldId id="264" r:id="rId13"/>
    <p:sldId id="269" r:id="rId14"/>
    <p:sldId id="270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660"/>
  </p:normalViewPr>
  <p:slideViewPr>
    <p:cSldViewPr snapToGrid="0">
      <p:cViewPr>
        <p:scale>
          <a:sx n="110" d="100"/>
          <a:sy n="110" d="100"/>
        </p:scale>
        <p:origin x="88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CC29-56BB-417C-A06A-FFB99D515B7F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AED2-4DBA-480F-B97E-7105D9B19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3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CC29-56BB-417C-A06A-FFB99D515B7F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AED2-4DBA-480F-B97E-7105D9B19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2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CC29-56BB-417C-A06A-FFB99D515B7F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AED2-4DBA-480F-B97E-7105D9B19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74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CC29-56BB-417C-A06A-FFB99D515B7F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AED2-4DBA-480F-B97E-7105D9B19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66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CC29-56BB-417C-A06A-FFB99D515B7F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AED2-4DBA-480F-B97E-7105D9B19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71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CC29-56BB-417C-A06A-FFB99D515B7F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AED2-4DBA-480F-B97E-7105D9B19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8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CC29-56BB-417C-A06A-FFB99D515B7F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AED2-4DBA-480F-B97E-7105D9B19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4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CC29-56BB-417C-A06A-FFB99D515B7F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AED2-4DBA-480F-B97E-7105D9B19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36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CC29-56BB-417C-A06A-FFB99D515B7F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AED2-4DBA-480F-B97E-7105D9B19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9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CC29-56BB-417C-A06A-FFB99D515B7F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AED2-4DBA-480F-B97E-7105D9B19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CC29-56BB-417C-A06A-FFB99D515B7F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AED2-4DBA-480F-B97E-7105D9B19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0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CC29-56BB-417C-A06A-FFB99D515B7F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AED2-4DBA-480F-B97E-7105D9B19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3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CC29-56BB-417C-A06A-FFB99D515B7F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AED2-4DBA-480F-B97E-7105D9B19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0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4DDCC29-56BB-417C-A06A-FFB99D515B7F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B88AED2-4DBA-480F-B97E-7105D9B19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4DDCC29-56BB-417C-A06A-FFB99D515B7F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B88AED2-4DBA-480F-B97E-7105D9B19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03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7439" y="0"/>
            <a:ext cx="10705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Graphical Processing Unit(GPU)</a:t>
            </a:r>
            <a:endParaRPr lang="en-US" sz="5400" dirty="0">
              <a:ln w="0">
                <a:solidFill>
                  <a:schemeClr val="accent1">
                    <a:lumMod val="75000"/>
                  </a:schemeClr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5" y="1637821"/>
            <a:ext cx="10993401" cy="50243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75134" y="986243"/>
            <a:ext cx="3649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-Paresh Korani(758158)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170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6620" y="792493"/>
            <a:ext cx="62844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An external GPU is a graphics processor located outside of the housing of the computer. </a:t>
            </a:r>
            <a:endParaRPr lang="en-US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External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graphics processors are sometimes used with laptop computers. </a:t>
            </a:r>
            <a:endParaRPr lang="en-US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Laptops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might have a substantial amount of RAM and a sufficiently powerful central processing unit (CPU), but often lack a powerful graphics processor, and instead have a less powerful but more energy-efficient on-board graphics chip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..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1181" y="279066"/>
            <a:ext cx="2848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u="sng" dirty="0" smtClean="0">
                <a:solidFill>
                  <a:schemeClr val="bg1"/>
                </a:solidFill>
              </a:rPr>
              <a:t>External GPU (EGPU)</a:t>
            </a:r>
            <a:r>
              <a:rPr lang="en-US" b="1" u="sng" dirty="0" smtClean="0">
                <a:solidFill>
                  <a:schemeClr val="bg1"/>
                </a:solidFill>
              </a:rPr>
              <a:t>:</a:t>
            </a:r>
            <a:endParaRPr lang="en-US" b="1" u="sng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043" y="306817"/>
            <a:ext cx="5506142" cy="326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00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1243" y="3141226"/>
            <a:ext cx="795527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1980’s – No GPU.  PC used VGA controller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1990’s – Add more function into VGA controller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1997 – 3D acceleration functions: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		    Hardware </a:t>
            </a:r>
            <a:r>
              <a:rPr lang="en-US" sz="2000" dirty="0">
                <a:solidFill>
                  <a:schemeClr val="bg1"/>
                </a:solidFill>
              </a:rPr>
              <a:t>for triangle setup and rasterization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		    Texture mapping</a:t>
            </a:r>
          </a:p>
          <a:p>
            <a:r>
              <a:rPr lang="en-US" sz="2000" dirty="0">
                <a:solidFill>
                  <a:schemeClr val="bg1"/>
                </a:solidFill>
              </a:rPr>
              <a:t>		    Shading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2000 – A single chip graphics processor ( beginning of GPU </a:t>
            </a:r>
          </a:p>
          <a:p>
            <a:r>
              <a:rPr lang="en-US" sz="2000" dirty="0">
                <a:solidFill>
                  <a:schemeClr val="bg1"/>
                </a:solidFill>
              </a:rPr>
              <a:t>		    term)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2005 – Massively parallel programmable processors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2007 – CUDA (Compute Unified Device Architecture) 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2837" y="93810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u="sng" dirty="0" smtClean="0">
                <a:solidFill>
                  <a:schemeClr val="bg1"/>
                </a:solidFill>
              </a:rPr>
              <a:t>Evolution OF GPU’s:</a:t>
            </a:r>
            <a:endParaRPr lang="en-US" b="1" u="sng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266" y="68872"/>
            <a:ext cx="5877098" cy="293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84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258" y="117565"/>
            <a:ext cx="3778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bg1"/>
                </a:solidFill>
              </a:rPr>
              <a:t>Most Used GPU’s:</a:t>
            </a:r>
            <a:endParaRPr lang="en-US" sz="3200" b="1" u="sng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2698" y="885220"/>
            <a:ext cx="1071154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Most GPUs are designed for a specific usage, real-time 3D graphics or other mass calculations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:</a:t>
            </a:r>
          </a:p>
          <a:p>
            <a:endParaRPr 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Gaming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GeForce GTX, RTX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nVidia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 Titan X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Radeon HD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Radeon r5, r7, r9, RX, and Vega series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Cloud Gaming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nVidia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Grid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Radeon Sky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Workstation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nVidia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Quadro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nVidia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Titan X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AMD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FirePro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Radeon Pro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Cloud Workstation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nVidia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Tesla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AMD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FireStream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Artificial Intelligence Cloud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nVidia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Tesla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Radeon Instinct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Automated/Driverless car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nVidia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 Drive PX</a:t>
            </a:r>
            <a:endParaRPr lang="en-US" sz="16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119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480" y="143687"/>
            <a:ext cx="69028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u="sng" dirty="0" smtClean="0">
                <a:solidFill>
                  <a:schemeClr val="bg1"/>
                </a:solidFill>
              </a:rPr>
              <a:t>Types of API’s(Application </a:t>
            </a:r>
            <a:r>
              <a:rPr lang="en-US" sz="2000" b="1" u="sng" dirty="0">
                <a:solidFill>
                  <a:schemeClr val="bg1"/>
                </a:solidFill>
              </a:rPr>
              <a:t>P</a:t>
            </a:r>
            <a:r>
              <a:rPr lang="en-US" sz="2000" b="1" u="sng" dirty="0" smtClean="0">
                <a:solidFill>
                  <a:schemeClr val="bg1"/>
                </a:solidFill>
              </a:rPr>
              <a:t>rogramming Interfaces):</a:t>
            </a:r>
            <a:endParaRPr lang="en-US" sz="2000" b="1" u="sng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6866" y="1296785"/>
            <a:ext cx="57357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Direct3D (a subset of DirectX)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Glide.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Mantle developed by AMD.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Metal developed by Apple.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1"/>
                </a:solidFill>
              </a:rPr>
              <a:t>MonoGame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OpenGL and the OpenGL Shading Language.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9367" y="885254"/>
            <a:ext cx="2754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 smtClean="0">
                <a:solidFill>
                  <a:schemeClr val="bg1"/>
                </a:solidFill>
              </a:rPr>
              <a:t>Low Level 3D API’s: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145" y="3185643"/>
            <a:ext cx="2637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 smtClean="0">
                <a:solidFill>
                  <a:schemeClr val="bg1"/>
                </a:solidFill>
              </a:rPr>
              <a:t>High </a:t>
            </a:r>
            <a:r>
              <a:rPr lang="en-US" b="1" u="sng" dirty="0">
                <a:solidFill>
                  <a:schemeClr val="bg1"/>
                </a:solidFill>
              </a:rPr>
              <a:t>Level 3D API’s: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86866" y="378184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Crystal Space 3D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Java 3D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OpenGL performer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bg1"/>
                </a:solidFill>
              </a:rPr>
              <a:t>OpenSG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0928" y="5216968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 smtClean="0">
                <a:solidFill>
                  <a:schemeClr val="bg1"/>
                </a:solidFill>
              </a:rPr>
              <a:t>Flash Based </a:t>
            </a:r>
            <a:r>
              <a:rPr lang="en-US" b="1" u="sng" dirty="0">
                <a:solidFill>
                  <a:schemeClr val="bg1"/>
                </a:solidFill>
              </a:rPr>
              <a:t>API’s: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86866" y="57066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Stage 3D is library in Flash11 or later version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983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6358" y="352428"/>
            <a:ext cx="64783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u="sng" dirty="0">
                <a:solidFill>
                  <a:schemeClr val="bg1"/>
                </a:solidFill>
              </a:rPr>
              <a:t>Direct3D(DirectX</a:t>
            </a:r>
            <a:r>
              <a:rPr lang="en-US" b="1" u="sng" dirty="0" smtClean="0">
                <a:solidFill>
                  <a:schemeClr val="bg1"/>
                </a:solidFill>
              </a:rPr>
              <a:t>):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641" y="949235"/>
            <a:ext cx="94749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Microsoft DirectX is a collection of application programming interfaces (APIs) for handling tasks related to multimedia, especially game programming and video, on Microsoft platforms. 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Originally</a:t>
            </a:r>
            <a:r>
              <a:rPr lang="en-US" dirty="0">
                <a:solidFill>
                  <a:schemeClr val="bg1"/>
                </a:solidFill>
              </a:rPr>
              <a:t>, the names of these APIs all began with Direct, such as Direct3D, DirectDraw, DirectMusic, DirectPlay, DirectSound, and so forth. The name DirectX was coined as a shorthand term for all of these APIs (the X standing in for the particular API names) and soon became the name of the collection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When Microsoft later set out to develop a gaming console, the X was used as the basis of the name Xbox to indicate that the console was based on DirectX technology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Direct3D </a:t>
            </a:r>
            <a:r>
              <a:rPr lang="en-US" dirty="0">
                <a:solidFill>
                  <a:schemeClr val="bg1"/>
                </a:solidFill>
              </a:rPr>
              <a:t>is widely used in the development of video games for Microsoft Windows and the Xbox line of consoles. 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As Direct3D is the most widely publicized component of DirectX, it is common to see the names "DirectX" and "Direct3D" used interchangeably.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7539" y="5059865"/>
            <a:ext cx="29391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 smtClean="0">
                <a:solidFill>
                  <a:schemeClr val="bg1"/>
                </a:solidFill>
              </a:rPr>
              <a:t>Types OF DirectX: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2593" y="5454924"/>
            <a:ext cx="7076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DirectX 9(2002)- For Windows 98 and XP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DirectX 10 (2003)-For Windows Vista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DirectX 11(2009)-For Windows 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DirectX 12(2015)-For Windows 10 and XBOX ONE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485" y="187480"/>
            <a:ext cx="1663337" cy="166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03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55257" y="2427404"/>
            <a:ext cx="560281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You!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002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571" y="448491"/>
            <a:ext cx="1881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Contents:</a:t>
            </a:r>
            <a:endParaRPr lang="en-US" sz="3600" b="1" u="sng" dirty="0">
              <a:solidFill>
                <a:schemeClr val="bg1">
                  <a:lumMod val="95000"/>
                  <a:lumOff val="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6571" y="1719546"/>
            <a:ext cx="1020209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Overview</a:t>
            </a:r>
            <a:endParaRPr lang="en-US" sz="24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Types Of Memory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System Memory v/s Graphics </a:t>
            </a: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Memory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Most Used GPU’s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Important Parts of GPU’s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Evolution of GPU’s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Types OF API’s(Application Programming Interfaces)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DirectX/Direct3D</a:t>
            </a:r>
          </a:p>
          <a:p>
            <a:endParaRPr lang="en-US" sz="24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349" y="250371"/>
            <a:ext cx="5229860" cy="261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33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8191" y="939156"/>
            <a:ext cx="57203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 graphics processing unit (GPU), also occasionally called visual processing unit (VPU), is a specialized electronic circuit designed to rapidly manipulate and alter memory to accelerate the building of images in a frame buffer intended for output to a display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GPUs 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are used in embedded systems, mobile phones, personal computers, workstations, and game consoles. Modern GPUs are very efficient at manipulating computer graphics and image processing. </a:t>
            </a:r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Their 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highly parallel structure makes them more efficient than general-purpose CPUs for algorithms that process large blocks of data in parallel. In a personal computer, a GPU can be present on a video card or embedded on the 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motherboard.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43625" y="187322"/>
            <a:ext cx="231345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Overview</a:t>
            </a:r>
            <a:endParaRPr lang="en-US" sz="3600" b="0" cap="none" spc="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351" y="1099841"/>
            <a:ext cx="5820099" cy="346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30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122705" y="1580115"/>
            <a:ext cx="3400488" cy="2743200"/>
            <a:chOff x="991" y="1935"/>
            <a:chExt cx="1688" cy="1226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992" y="2425"/>
              <a:ext cx="1687" cy="433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4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Cache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285" y="1935"/>
              <a:ext cx="394" cy="22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4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ALU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92" y="1935"/>
              <a:ext cx="836" cy="46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4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Control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285" y="2178"/>
              <a:ext cx="394" cy="22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4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ALU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870" y="1935"/>
              <a:ext cx="394" cy="22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4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ALU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870" y="2178"/>
              <a:ext cx="394" cy="22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4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ALU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991" y="2950"/>
              <a:ext cx="1687" cy="21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2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DRAM</a:t>
              </a:r>
            </a:p>
          </p:txBody>
        </p:sp>
      </p:grpSp>
      <p:grpSp>
        <p:nvGrpSpPr>
          <p:cNvPr id="173" name="Group 172"/>
          <p:cNvGrpSpPr>
            <a:grpSpLocks/>
          </p:cNvGrpSpPr>
          <p:nvPr/>
        </p:nvGrpSpPr>
        <p:grpSpPr bwMode="auto">
          <a:xfrm>
            <a:off x="7506392" y="1593219"/>
            <a:ext cx="3479569" cy="2741295"/>
            <a:chOff x="3044" y="1053"/>
            <a:chExt cx="1987" cy="1440"/>
          </a:xfrm>
        </p:grpSpPr>
        <p:sp>
          <p:nvSpPr>
            <p:cNvPr id="174" name="Rectangle 173"/>
            <p:cNvSpPr>
              <a:spLocks noChangeArrowheads="1"/>
            </p:cNvSpPr>
            <p:nvPr/>
          </p:nvSpPr>
          <p:spPr bwMode="auto">
            <a:xfrm>
              <a:off x="3044" y="2245"/>
              <a:ext cx="1987" cy="24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Palatino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2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DRAM</a:t>
              </a:r>
            </a:p>
          </p:txBody>
        </p:sp>
        <p:grpSp>
          <p:nvGrpSpPr>
            <p:cNvPr id="175" name="Group 174"/>
            <p:cNvGrpSpPr>
              <a:grpSpLocks/>
            </p:cNvGrpSpPr>
            <p:nvPr/>
          </p:nvGrpSpPr>
          <p:grpSpPr bwMode="auto">
            <a:xfrm>
              <a:off x="3046" y="1053"/>
              <a:ext cx="1984" cy="1084"/>
              <a:chOff x="1888" y="2762"/>
              <a:chExt cx="1984" cy="1084"/>
            </a:xfrm>
          </p:grpSpPr>
          <p:grpSp>
            <p:nvGrpSpPr>
              <p:cNvPr id="176" name="Group 175"/>
              <p:cNvGrpSpPr>
                <a:grpSpLocks/>
              </p:cNvGrpSpPr>
              <p:nvPr/>
            </p:nvGrpSpPr>
            <p:grpSpPr bwMode="auto">
              <a:xfrm>
                <a:off x="1888" y="2762"/>
                <a:ext cx="1984" cy="115"/>
                <a:chOff x="-141" y="2877"/>
                <a:chExt cx="1984" cy="115"/>
              </a:xfrm>
            </p:grpSpPr>
            <p:grpSp>
              <p:nvGrpSpPr>
                <p:cNvPr id="317" name="Group 316"/>
                <p:cNvGrpSpPr>
                  <a:grpSpLocks/>
                </p:cNvGrpSpPr>
                <p:nvPr/>
              </p:nvGrpSpPr>
              <p:grpSpPr bwMode="auto">
                <a:xfrm>
                  <a:off x="-141" y="2877"/>
                  <a:ext cx="124" cy="114"/>
                  <a:chOff x="707" y="1508"/>
                  <a:chExt cx="124" cy="108"/>
                </a:xfrm>
              </p:grpSpPr>
              <p:sp>
                <p:nvSpPr>
                  <p:cNvPr id="334" name="Rectangle 333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1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 xmlns:lc="http://schemas.openxmlformats.org/drawingml/2006/lockedCanvas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45720" tIns="0" rIns="0" bIns="0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>
                      <a:defRPr/>
                    </a:pPr>
                    <a:endParaRPr lang="en-US" sz="1200" b="1">
                      <a:solidFill>
                        <a:schemeClr val="bg1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5" name="Rectangle 334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1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 xmlns:lc="http://schemas.openxmlformats.org/drawingml/2006/lockedCanvas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45720" tIns="0" rIns="0" bIns="0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>
                      <a:defRPr/>
                    </a:pPr>
                    <a:endParaRPr lang="en-US" sz="1200" b="1">
                      <a:solidFill>
                        <a:schemeClr val="bg1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318" name="Rectangle 317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3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1400" b="1">
                    <a:solidFill>
                      <a:schemeClr val="bg1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9" name="Line 1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320" name="Line 1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321" name="Line 1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322" name="Line 1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323" name="Line 1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324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325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326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327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328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329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330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331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332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3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333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</p:grpSp>
          <p:grpSp>
            <p:nvGrpSpPr>
              <p:cNvPr id="177" name="Group 176"/>
              <p:cNvGrpSpPr>
                <a:grpSpLocks/>
              </p:cNvGrpSpPr>
              <p:nvPr/>
            </p:nvGrpSpPr>
            <p:grpSpPr bwMode="auto">
              <a:xfrm>
                <a:off x="1888" y="2899"/>
                <a:ext cx="1984" cy="118"/>
                <a:chOff x="-141" y="2876"/>
                <a:chExt cx="1984" cy="118"/>
              </a:xfrm>
            </p:grpSpPr>
            <p:grpSp>
              <p:nvGrpSpPr>
                <p:cNvPr id="298" name="Group 297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315" name="Rectangle 314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 xmlns:lc="http://schemas.openxmlformats.org/drawingml/2006/lockedCanvas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45720" tIns="0" rIns="0" bIns="0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>
                      <a:defRPr/>
                    </a:pPr>
                    <a:endParaRPr lang="en-US" sz="1200" b="1">
                      <a:solidFill>
                        <a:schemeClr val="bg1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6" name="Rectangle 315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 xmlns:lc="http://schemas.openxmlformats.org/drawingml/2006/lockedCanvas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45720" tIns="0" rIns="0" bIns="0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>
                      <a:defRPr/>
                    </a:pPr>
                    <a:endParaRPr lang="en-US" sz="1200" b="1">
                      <a:solidFill>
                        <a:schemeClr val="bg1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299" name="Rectangle 298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1400" b="1">
                    <a:solidFill>
                      <a:schemeClr val="bg1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0" name="Line 3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301" name="Line 3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302" name="Line 3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303" name="Line 3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304" name="Line 3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305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306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307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308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309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310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311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312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313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3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314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</p:grpSp>
          <p:grpSp>
            <p:nvGrpSpPr>
              <p:cNvPr id="178" name="Group 177"/>
              <p:cNvGrpSpPr>
                <a:grpSpLocks/>
              </p:cNvGrpSpPr>
              <p:nvPr/>
            </p:nvGrpSpPr>
            <p:grpSpPr bwMode="auto">
              <a:xfrm>
                <a:off x="1888" y="3038"/>
                <a:ext cx="1984" cy="115"/>
                <a:chOff x="-141" y="2877"/>
                <a:chExt cx="1984" cy="115"/>
              </a:xfrm>
            </p:grpSpPr>
            <p:grpSp>
              <p:nvGrpSpPr>
                <p:cNvPr id="279" name="Group 278"/>
                <p:cNvGrpSpPr>
                  <a:grpSpLocks/>
                </p:cNvGrpSpPr>
                <p:nvPr/>
              </p:nvGrpSpPr>
              <p:grpSpPr bwMode="auto">
                <a:xfrm>
                  <a:off x="-141" y="2877"/>
                  <a:ext cx="124" cy="114"/>
                  <a:chOff x="707" y="1508"/>
                  <a:chExt cx="124" cy="108"/>
                </a:xfrm>
              </p:grpSpPr>
              <p:sp>
                <p:nvSpPr>
                  <p:cNvPr id="296" name="Rectangle 295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1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 xmlns:lc="http://schemas.openxmlformats.org/drawingml/2006/lockedCanvas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45720" tIns="0" rIns="0" bIns="0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>
                      <a:defRPr/>
                    </a:pPr>
                    <a:endParaRPr lang="en-US" sz="1200" b="1">
                      <a:solidFill>
                        <a:schemeClr val="bg1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7" name="Rectangle 296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1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 xmlns:lc="http://schemas.openxmlformats.org/drawingml/2006/lockedCanvas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45720" tIns="0" rIns="0" bIns="0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>
                      <a:defRPr/>
                    </a:pPr>
                    <a:endParaRPr lang="en-US" sz="1200" b="1">
                      <a:solidFill>
                        <a:schemeClr val="bg1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280" name="Rectangle 279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3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1400" b="1">
                    <a:solidFill>
                      <a:schemeClr val="bg1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81" name="Line 5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82" name="Line 5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83" name="Line 5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84" name="Line 5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85" name="Line 5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86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87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88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89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90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91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92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93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94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3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95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</p:grpSp>
          <p:grpSp>
            <p:nvGrpSpPr>
              <p:cNvPr id="179" name="Group 178"/>
              <p:cNvGrpSpPr>
                <a:grpSpLocks/>
              </p:cNvGrpSpPr>
              <p:nvPr/>
            </p:nvGrpSpPr>
            <p:grpSpPr bwMode="auto">
              <a:xfrm>
                <a:off x="1888" y="3175"/>
                <a:ext cx="1984" cy="118"/>
                <a:chOff x="-141" y="2876"/>
                <a:chExt cx="1984" cy="118"/>
              </a:xfrm>
            </p:grpSpPr>
            <p:grpSp>
              <p:nvGrpSpPr>
                <p:cNvPr id="260" name="Group 259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277" name="Rectangle 276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 xmlns:lc="http://schemas.openxmlformats.org/drawingml/2006/lockedCanvas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45720" tIns="0" rIns="0" bIns="0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>
                      <a:defRPr/>
                    </a:pPr>
                    <a:endParaRPr lang="en-US" sz="1200" b="1">
                      <a:solidFill>
                        <a:schemeClr val="bg1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78" name="Rectangle 277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 xmlns:lc="http://schemas.openxmlformats.org/drawingml/2006/lockedCanvas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45720" tIns="0" rIns="0" bIns="0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>
                      <a:defRPr/>
                    </a:pPr>
                    <a:endParaRPr lang="en-US" sz="1200" b="1">
                      <a:solidFill>
                        <a:schemeClr val="bg1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261" name="Rectangle 260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1400" b="1">
                    <a:solidFill>
                      <a:schemeClr val="bg1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2" name="Line 7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63" name="Line 7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64" name="Line 7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65" name="Line 7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66" name="Line 7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67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68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69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70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71" name="Line 7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72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73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74" name="Line 8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75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3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76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</p:grpSp>
          <p:grpSp>
            <p:nvGrpSpPr>
              <p:cNvPr id="180" name="Group 179"/>
              <p:cNvGrpSpPr>
                <a:grpSpLocks/>
              </p:cNvGrpSpPr>
              <p:nvPr/>
            </p:nvGrpSpPr>
            <p:grpSpPr bwMode="auto">
              <a:xfrm>
                <a:off x="1888" y="3315"/>
                <a:ext cx="1984" cy="115"/>
                <a:chOff x="-141" y="2877"/>
                <a:chExt cx="1984" cy="115"/>
              </a:xfrm>
            </p:grpSpPr>
            <p:grpSp>
              <p:nvGrpSpPr>
                <p:cNvPr id="241" name="Group 240"/>
                <p:cNvGrpSpPr>
                  <a:grpSpLocks/>
                </p:cNvGrpSpPr>
                <p:nvPr/>
              </p:nvGrpSpPr>
              <p:grpSpPr bwMode="auto">
                <a:xfrm>
                  <a:off x="-141" y="2877"/>
                  <a:ext cx="124" cy="114"/>
                  <a:chOff x="707" y="1508"/>
                  <a:chExt cx="124" cy="108"/>
                </a:xfrm>
              </p:grpSpPr>
              <p:sp>
                <p:nvSpPr>
                  <p:cNvPr id="258" name="Rectangle 257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1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 xmlns:lc="http://schemas.openxmlformats.org/drawingml/2006/lockedCanvas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45720" tIns="0" rIns="0" bIns="0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>
                      <a:defRPr/>
                    </a:pPr>
                    <a:endParaRPr lang="en-US" sz="1200" b="1">
                      <a:solidFill>
                        <a:schemeClr val="bg1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59" name="Rectangle 258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1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 xmlns:lc="http://schemas.openxmlformats.org/drawingml/2006/lockedCanvas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45720" tIns="0" rIns="0" bIns="0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>
                      <a:defRPr/>
                    </a:pPr>
                    <a:endParaRPr lang="en-US" sz="1200" b="1">
                      <a:solidFill>
                        <a:schemeClr val="bg1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242" name="Rectangle 241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3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1400" b="1">
                    <a:solidFill>
                      <a:schemeClr val="bg1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3" name="Line 9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44" name="Line 9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45" name="Line 9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46" name="Line 9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47" name="Line 9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48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49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50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51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52" name="Line 9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53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54" name="Line 10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55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56" name="Line 10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3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57" name="Line 10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</p:grpSp>
          <p:grpSp>
            <p:nvGrpSpPr>
              <p:cNvPr id="181" name="Group 180"/>
              <p:cNvGrpSpPr>
                <a:grpSpLocks/>
              </p:cNvGrpSpPr>
              <p:nvPr/>
            </p:nvGrpSpPr>
            <p:grpSpPr bwMode="auto">
              <a:xfrm>
                <a:off x="1888" y="3453"/>
                <a:ext cx="1984" cy="117"/>
                <a:chOff x="-141" y="2877"/>
                <a:chExt cx="1984" cy="117"/>
              </a:xfrm>
            </p:grpSpPr>
            <p:grpSp>
              <p:nvGrpSpPr>
                <p:cNvPr id="222" name="Group 221"/>
                <p:cNvGrpSpPr>
                  <a:grpSpLocks/>
                </p:cNvGrpSpPr>
                <p:nvPr/>
              </p:nvGrpSpPr>
              <p:grpSpPr bwMode="auto">
                <a:xfrm>
                  <a:off x="-141" y="2877"/>
                  <a:ext cx="124" cy="114"/>
                  <a:chOff x="707" y="1508"/>
                  <a:chExt cx="124" cy="108"/>
                </a:xfrm>
              </p:grpSpPr>
              <p:sp>
                <p:nvSpPr>
                  <p:cNvPr id="239" name="Rectangle 238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 xmlns:lc="http://schemas.openxmlformats.org/drawingml/2006/lockedCanvas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45720" tIns="0" rIns="0" bIns="0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>
                      <a:defRPr/>
                    </a:pPr>
                    <a:endParaRPr lang="en-US" sz="1200" b="1">
                      <a:solidFill>
                        <a:schemeClr val="bg1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40" name="Rectangle 239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4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 xmlns:lc="http://schemas.openxmlformats.org/drawingml/2006/lockedCanvas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45720" tIns="0" rIns="0" bIns="0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>
                      <a:defRPr/>
                    </a:pPr>
                    <a:endParaRPr lang="en-US" sz="1200" b="1">
                      <a:solidFill>
                        <a:schemeClr val="bg1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223" name="Rectangle 222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1400" b="1">
                    <a:solidFill>
                      <a:schemeClr val="bg1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24" name="Line 11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25" name="Line 11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26" name="Line 11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27" name="Line 11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28" name="Line 11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29" name="Line 11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30" name="Line 11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31" name="Line 11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32" name="Line 11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33" name="Line 11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34" name="Line 12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35" name="Line 12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36" name="Line 12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37" name="Line 12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3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38" name="Line 12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</p:grpSp>
          <p:grpSp>
            <p:nvGrpSpPr>
              <p:cNvPr id="182" name="Group 181"/>
              <p:cNvGrpSpPr>
                <a:grpSpLocks/>
              </p:cNvGrpSpPr>
              <p:nvPr/>
            </p:nvGrpSpPr>
            <p:grpSpPr bwMode="auto">
              <a:xfrm>
                <a:off x="1888" y="3591"/>
                <a:ext cx="1984" cy="115"/>
                <a:chOff x="-141" y="2877"/>
                <a:chExt cx="1984" cy="115"/>
              </a:xfrm>
            </p:grpSpPr>
            <p:grpSp>
              <p:nvGrpSpPr>
                <p:cNvPr id="203" name="Group 202"/>
                <p:cNvGrpSpPr>
                  <a:grpSpLocks/>
                </p:cNvGrpSpPr>
                <p:nvPr/>
              </p:nvGrpSpPr>
              <p:grpSpPr bwMode="auto">
                <a:xfrm>
                  <a:off x="-141" y="2877"/>
                  <a:ext cx="124" cy="114"/>
                  <a:chOff x="707" y="1508"/>
                  <a:chExt cx="124" cy="108"/>
                </a:xfrm>
              </p:grpSpPr>
              <p:sp>
                <p:nvSpPr>
                  <p:cNvPr id="220" name="Rectangle 219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1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 xmlns:lc="http://schemas.openxmlformats.org/drawingml/2006/lockedCanvas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45720" tIns="0" rIns="0" bIns="0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>
                      <a:defRPr/>
                    </a:pPr>
                    <a:endParaRPr lang="en-US" sz="1200" b="1">
                      <a:solidFill>
                        <a:schemeClr val="bg1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21" name="Rectangle 220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1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 xmlns:lc="http://schemas.openxmlformats.org/drawingml/2006/lockedCanvas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45720" tIns="0" rIns="0" bIns="0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>
                      <a:defRPr/>
                    </a:pPr>
                    <a:endParaRPr lang="en-US" sz="1200" b="1">
                      <a:solidFill>
                        <a:schemeClr val="bg1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204" name="Rectangle 203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3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1400" b="1">
                    <a:solidFill>
                      <a:schemeClr val="bg1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5" name="Line 13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06" name="Line 13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07" name="Line 13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08" name="Line 13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09" name="Line 13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10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11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12" name="Line 13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13" name="Line 13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14" name="Line 13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15" name="Line 14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16" name="Line 14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17" name="Line 14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18" name="Line 14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3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19" name="Line 14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</p:grpSp>
          <p:grpSp>
            <p:nvGrpSpPr>
              <p:cNvPr id="183" name="Group 182"/>
              <p:cNvGrpSpPr>
                <a:grpSpLocks/>
              </p:cNvGrpSpPr>
              <p:nvPr/>
            </p:nvGrpSpPr>
            <p:grpSpPr bwMode="auto">
              <a:xfrm>
                <a:off x="1888" y="3730"/>
                <a:ext cx="1984" cy="116"/>
                <a:chOff x="-141" y="2877"/>
                <a:chExt cx="1984" cy="116"/>
              </a:xfrm>
            </p:grpSpPr>
            <p:grpSp>
              <p:nvGrpSpPr>
                <p:cNvPr id="184" name="Group 183"/>
                <p:cNvGrpSpPr>
                  <a:grpSpLocks/>
                </p:cNvGrpSpPr>
                <p:nvPr/>
              </p:nvGrpSpPr>
              <p:grpSpPr bwMode="auto">
                <a:xfrm>
                  <a:off x="-141" y="2877"/>
                  <a:ext cx="124" cy="114"/>
                  <a:chOff x="707" y="1508"/>
                  <a:chExt cx="124" cy="108"/>
                </a:xfrm>
              </p:grpSpPr>
              <p:sp>
                <p:nvSpPr>
                  <p:cNvPr id="201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1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 xmlns:lc="http://schemas.openxmlformats.org/drawingml/2006/lockedCanvas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45720" tIns="0" rIns="0" bIns="0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>
                      <a:defRPr/>
                    </a:pPr>
                    <a:endParaRPr lang="en-US" sz="1200" b="1">
                      <a:solidFill>
                        <a:schemeClr val="bg1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2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1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 xmlns:lc="http://schemas.openxmlformats.org/drawingml/2006/lockedCanvas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45720" tIns="0" rIns="0" bIns="0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Palatino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>
                      <a:defRPr/>
                    </a:pPr>
                    <a:endParaRPr lang="en-US" sz="1200" b="1">
                      <a:solidFill>
                        <a:schemeClr val="bg1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185" name="Rectangle 184"/>
                <p:cNvSpPr>
                  <a:spLocks noChangeArrowheads="1"/>
                </p:cNvSpPr>
                <p:nvPr/>
              </p:nvSpPr>
              <p:spPr bwMode="auto">
                <a:xfrm>
                  <a:off x="0" y="2880"/>
                  <a:ext cx="1843" cy="113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1400" b="1">
                    <a:solidFill>
                      <a:schemeClr val="bg1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86" name="Line 150"/>
                <p:cNvSpPr>
                  <a:spLocks noChangeShapeType="1"/>
                </p:cNvSpPr>
                <p:nvPr/>
              </p:nvSpPr>
              <p:spPr bwMode="auto">
                <a:xfrm>
                  <a:off x="115" y="2880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187" name="Line 151"/>
                <p:cNvSpPr>
                  <a:spLocks noChangeShapeType="1"/>
                </p:cNvSpPr>
                <p:nvPr/>
              </p:nvSpPr>
              <p:spPr bwMode="auto">
                <a:xfrm>
                  <a:off x="230" y="2880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188" name="Line 152"/>
                <p:cNvSpPr>
                  <a:spLocks noChangeShapeType="1"/>
                </p:cNvSpPr>
                <p:nvPr/>
              </p:nvSpPr>
              <p:spPr bwMode="auto">
                <a:xfrm>
                  <a:off x="345" y="2880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189" name="Line 153"/>
                <p:cNvSpPr>
                  <a:spLocks noChangeShapeType="1"/>
                </p:cNvSpPr>
                <p:nvPr/>
              </p:nvSpPr>
              <p:spPr bwMode="auto">
                <a:xfrm>
                  <a:off x="460" y="2880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190" name="Line 154"/>
                <p:cNvSpPr>
                  <a:spLocks noChangeShapeType="1"/>
                </p:cNvSpPr>
                <p:nvPr/>
              </p:nvSpPr>
              <p:spPr bwMode="auto">
                <a:xfrm>
                  <a:off x="575" y="2880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191" name="Line 155"/>
                <p:cNvSpPr>
                  <a:spLocks noChangeShapeType="1"/>
                </p:cNvSpPr>
                <p:nvPr/>
              </p:nvSpPr>
              <p:spPr bwMode="auto">
                <a:xfrm flipH="1">
                  <a:off x="690" y="2880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192" name="Line 156"/>
                <p:cNvSpPr>
                  <a:spLocks noChangeShapeType="1"/>
                </p:cNvSpPr>
                <p:nvPr/>
              </p:nvSpPr>
              <p:spPr bwMode="auto">
                <a:xfrm flipH="1">
                  <a:off x="1381" y="2880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193" name="Line 157"/>
                <p:cNvSpPr>
                  <a:spLocks noChangeShapeType="1"/>
                </p:cNvSpPr>
                <p:nvPr/>
              </p:nvSpPr>
              <p:spPr bwMode="auto">
                <a:xfrm flipH="1">
                  <a:off x="806" y="2880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194" name="Line 158"/>
                <p:cNvSpPr>
                  <a:spLocks noChangeShapeType="1"/>
                </p:cNvSpPr>
                <p:nvPr/>
              </p:nvSpPr>
              <p:spPr bwMode="auto">
                <a:xfrm flipH="1">
                  <a:off x="921" y="2880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195" name="Line 159"/>
                <p:cNvSpPr>
                  <a:spLocks noChangeShapeType="1"/>
                </p:cNvSpPr>
                <p:nvPr/>
              </p:nvSpPr>
              <p:spPr bwMode="auto">
                <a:xfrm flipH="1">
                  <a:off x="1036" y="2880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196" name="Line 160"/>
                <p:cNvSpPr>
                  <a:spLocks noChangeShapeType="1"/>
                </p:cNvSpPr>
                <p:nvPr/>
              </p:nvSpPr>
              <p:spPr bwMode="auto">
                <a:xfrm flipH="1">
                  <a:off x="1151" y="2880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197" name="Line 161"/>
                <p:cNvSpPr>
                  <a:spLocks noChangeShapeType="1"/>
                </p:cNvSpPr>
                <p:nvPr/>
              </p:nvSpPr>
              <p:spPr bwMode="auto">
                <a:xfrm flipH="1">
                  <a:off x="1266" y="2880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198" name="Line 162"/>
                <p:cNvSpPr>
                  <a:spLocks noChangeShapeType="1"/>
                </p:cNvSpPr>
                <p:nvPr/>
              </p:nvSpPr>
              <p:spPr bwMode="auto">
                <a:xfrm flipH="1">
                  <a:off x="1497" y="2880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199" name="Line 163"/>
                <p:cNvSpPr>
                  <a:spLocks noChangeShapeType="1"/>
                </p:cNvSpPr>
                <p:nvPr/>
              </p:nvSpPr>
              <p:spPr bwMode="auto">
                <a:xfrm flipH="1">
                  <a:off x="1612" y="2880"/>
                  <a:ext cx="3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  <p:sp>
              <p:nvSpPr>
                <p:cNvPr id="200" name="Line 164"/>
                <p:cNvSpPr>
                  <a:spLocks noChangeShapeType="1"/>
                </p:cNvSpPr>
                <p:nvPr/>
              </p:nvSpPr>
              <p:spPr bwMode="auto">
                <a:xfrm flipH="1">
                  <a:off x="1727" y="2880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Palatino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36" name="TextBox 335"/>
          <p:cNvSpPr txBox="1"/>
          <p:nvPr/>
        </p:nvSpPr>
        <p:spPr>
          <a:xfrm>
            <a:off x="2368216" y="4682256"/>
            <a:ext cx="90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CPU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8774552" y="4680096"/>
            <a:ext cx="813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GPU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2999313" y="29560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medium-content-serif-font"/>
              </a:rPr>
              <a:t>CPUs and GPUs have a lot in common. </a:t>
            </a:r>
            <a:endParaRPr lang="en-US" dirty="0" smtClean="0">
              <a:solidFill>
                <a:schemeClr val="bg1"/>
              </a:solidFill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medium-content-serif-font"/>
              </a:rPr>
              <a:t>They </a:t>
            </a:r>
            <a:r>
              <a:rPr lang="en-US" dirty="0">
                <a:solidFill>
                  <a:schemeClr val="bg1"/>
                </a:solidFill>
                <a:latin typeface="medium-content-serif-font"/>
              </a:rPr>
              <a:t>are both silicon-based microprocessors</a:t>
            </a:r>
            <a:r>
              <a:rPr lang="en-US" dirty="0" smtClean="0">
                <a:solidFill>
                  <a:schemeClr val="bg1"/>
                </a:solidFill>
                <a:latin typeface="medium-content-serif-font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medium-content-serif-font"/>
              </a:rPr>
              <a:t> </a:t>
            </a:r>
            <a:r>
              <a:rPr lang="en-US" dirty="0">
                <a:solidFill>
                  <a:schemeClr val="bg1"/>
                </a:solidFill>
                <a:latin typeface="medium-content-serif-font"/>
              </a:rPr>
              <a:t>At the same time, they are substantially different, and they are deployed for different roles.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235689" y="226814"/>
            <a:ext cx="1930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u="sng" dirty="0" smtClean="0">
                <a:solidFill>
                  <a:schemeClr val="bg1"/>
                </a:solidFill>
              </a:rPr>
              <a:t>CPU v/s GPU: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579120" y="5240860"/>
            <a:ext cx="114493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medium-content-serif-font"/>
              </a:rPr>
              <a:t>A </a:t>
            </a:r>
            <a:r>
              <a:rPr lang="en-US" dirty="0">
                <a:solidFill>
                  <a:schemeClr val="bg1"/>
                </a:solidFill>
                <a:latin typeface="medium-content-serif-font"/>
              </a:rPr>
              <a:t>GPU uses thousands of smaller and more efficient cores for a massively parallel architecture aimed at handling multiple functions at the same time</a:t>
            </a:r>
            <a:r>
              <a:rPr lang="en-US" dirty="0" smtClean="0">
                <a:solidFill>
                  <a:schemeClr val="bg1"/>
                </a:solidFill>
                <a:latin typeface="medium-content-serif-font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They are 50–100 times faster in tasks that require multiple parallel processes, such as machine learning and big data analysis.</a:t>
            </a: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3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5" y="1388226"/>
            <a:ext cx="10593977" cy="47913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3329" y="252939"/>
            <a:ext cx="36535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</a:rPr>
              <a:t>Types Of Memory</a:t>
            </a:r>
          </a:p>
        </p:txBody>
      </p:sp>
    </p:spTree>
    <p:extLst>
      <p:ext uri="{BB962C8B-B14F-4D97-AF65-F5344CB8AC3E}">
        <p14:creationId xmlns:p14="http://schemas.microsoft.com/office/powerpoint/2010/main" val="348196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884149"/>
              </p:ext>
            </p:extLst>
          </p:nvPr>
        </p:nvGraphicFramePr>
        <p:xfrm>
          <a:off x="809625" y="3473290"/>
          <a:ext cx="10563225" cy="3291840"/>
        </p:xfrm>
        <a:graphic>
          <a:graphicData uri="http://schemas.openxmlformats.org/drawingml/2006/table">
            <a:tbl>
              <a:tblPr/>
              <a:tblGrid>
                <a:gridCol w="2821849">
                  <a:extLst>
                    <a:ext uri="{9D8B030D-6E8A-4147-A177-3AD203B41FA5}">
                      <a16:colId xmlns:a16="http://schemas.microsoft.com/office/drawing/2014/main" val="1918221601"/>
                    </a:ext>
                  </a:extLst>
                </a:gridCol>
                <a:gridCol w="3997235">
                  <a:extLst>
                    <a:ext uri="{9D8B030D-6E8A-4147-A177-3AD203B41FA5}">
                      <a16:colId xmlns:a16="http://schemas.microsoft.com/office/drawing/2014/main" val="613478807"/>
                    </a:ext>
                  </a:extLst>
                </a:gridCol>
                <a:gridCol w="3744141">
                  <a:extLst>
                    <a:ext uri="{9D8B030D-6E8A-4147-A177-3AD203B41FA5}">
                      <a16:colId xmlns:a16="http://schemas.microsoft.com/office/drawing/2014/main" val="181346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Type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Memory clock rate (</a:t>
                      </a:r>
                      <a:r>
                        <a:rPr lang="en-US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MHz</a:t>
                      </a:r>
                      <a:r>
                        <a:rPr lang="en-US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Bandwidth (GB/s)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233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DDR</a:t>
                      </a:r>
                      <a:endParaRPr 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200-400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1.6-3.2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241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DDR2</a:t>
                      </a:r>
                      <a:endParaRPr 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400-1066.67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3.2-8.533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967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DDR3</a:t>
                      </a:r>
                      <a:endParaRPr 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800-2133.33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6.4-17.066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641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DDR4</a:t>
                      </a:r>
                      <a:endParaRPr 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1600-4866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12.8-25.6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126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GDDR4</a:t>
                      </a:r>
                      <a:endParaRPr 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3000–4000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160–256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577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GDDR5</a:t>
                      </a:r>
                      <a:endParaRPr 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1000–2000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288–336.5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464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GDDR5X</a:t>
                      </a:r>
                      <a:endParaRPr 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1000–1750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160–673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659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HBM</a:t>
                      </a:r>
                      <a:endParaRPr 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250–1000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512–1024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15072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929048"/>
            <a:ext cx="120308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dirty="0" err="1" smtClean="0">
                <a:solidFill>
                  <a:schemeClr val="bg1"/>
                </a:solidFill>
              </a:rPr>
              <a:t>DDR:Transfer</a:t>
            </a:r>
            <a:r>
              <a:rPr lang="en-US" sz="2000" b="1" dirty="0" smtClean="0">
                <a:solidFill>
                  <a:schemeClr val="bg1"/>
                </a:solidFill>
              </a:rPr>
              <a:t> Data at Twice the clock cycle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bg1"/>
                </a:solidFill>
              </a:rPr>
              <a:t>DDR2:Faster and more efficient than DDR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bg1"/>
                </a:solidFill>
              </a:rPr>
              <a:t>DDR3:Consumes 30% less Power and Faster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bg1"/>
                </a:solidFill>
              </a:rPr>
              <a:t>DDR4:50</a:t>
            </a:r>
            <a:r>
              <a:rPr lang="en-US" sz="2000" b="1" dirty="0">
                <a:solidFill>
                  <a:schemeClr val="bg1"/>
                </a:solidFill>
              </a:rPr>
              <a:t>% increased performance and bandwidth capabilities while decreasing </a:t>
            </a:r>
            <a:r>
              <a:rPr lang="en-US" sz="2000" b="1" dirty="0" smtClean="0">
                <a:solidFill>
                  <a:schemeClr val="bg1"/>
                </a:solidFill>
              </a:rPr>
              <a:t>voltage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</a:rPr>
              <a:t>GDDR4: Multi-Preamble to reduce data transmission </a:t>
            </a:r>
            <a:r>
              <a:rPr lang="en-US" sz="2000" b="1" dirty="0" smtClean="0">
                <a:solidFill>
                  <a:schemeClr val="bg1"/>
                </a:solidFill>
              </a:rPr>
              <a:t>delay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bg1"/>
                </a:solidFill>
              </a:rPr>
              <a:t>GDDR5:Type of Synchronous Graphics RAM </a:t>
            </a:r>
            <a:r>
              <a:rPr lang="en-US" sz="2000" b="1" dirty="0">
                <a:solidFill>
                  <a:schemeClr val="bg1"/>
                </a:solidFill>
              </a:rPr>
              <a:t>and with a high </a:t>
            </a:r>
            <a:r>
              <a:rPr lang="en-US" sz="2000" b="1" dirty="0" smtClean="0">
                <a:solidFill>
                  <a:schemeClr val="bg1"/>
                </a:solidFill>
              </a:rPr>
              <a:t>bandwidth interface </a:t>
            </a:r>
            <a:r>
              <a:rPr lang="en-US" sz="2000" b="1" dirty="0">
                <a:solidFill>
                  <a:schemeClr val="bg1"/>
                </a:solidFill>
              </a:rPr>
              <a:t>designed for use in graphics cards, game consoles, and high-performance computing.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069" y="174562"/>
            <a:ext cx="36535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</a:rPr>
              <a:t>Types Of Memory</a:t>
            </a:r>
          </a:p>
        </p:txBody>
      </p:sp>
    </p:spTree>
    <p:extLst>
      <p:ext uri="{BB962C8B-B14F-4D97-AF65-F5344CB8AC3E}">
        <p14:creationId xmlns:p14="http://schemas.microsoft.com/office/powerpoint/2010/main" val="968829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943" y="130629"/>
            <a:ext cx="7720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System Memory v/s Graphics Memory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420961"/>
              </p:ext>
            </p:extLst>
          </p:nvPr>
        </p:nvGraphicFramePr>
        <p:xfrm>
          <a:off x="1034340" y="1227906"/>
          <a:ext cx="10215154" cy="30828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98439">
                  <a:extLst>
                    <a:ext uri="{9D8B030D-6E8A-4147-A177-3AD203B41FA5}">
                      <a16:colId xmlns:a16="http://schemas.microsoft.com/office/drawing/2014/main" val="925334358"/>
                    </a:ext>
                  </a:extLst>
                </a:gridCol>
                <a:gridCol w="5116715">
                  <a:extLst>
                    <a:ext uri="{9D8B030D-6E8A-4147-A177-3AD203B41FA5}">
                      <a16:colId xmlns:a16="http://schemas.microsoft.com/office/drawing/2014/main" val="1908120283"/>
                    </a:ext>
                  </a:extLst>
                </a:gridCol>
              </a:tblGrid>
              <a:tr h="770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sng" strike="noStrike" dirty="0">
                          <a:effectLst/>
                        </a:rPr>
                        <a:t>System Memory</a:t>
                      </a:r>
                      <a:endParaRPr lang="en-US" sz="2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sng" strike="noStrike" dirty="0">
                          <a:effectLst/>
                        </a:rPr>
                        <a:t>Graphics Memory</a:t>
                      </a:r>
                      <a:endParaRPr lang="en-US" sz="2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7122443"/>
                  </a:ext>
                </a:extLst>
              </a:tr>
              <a:tr h="770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Considered as System RAM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Considered as Dedicated RAM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3490221"/>
                  </a:ext>
                </a:extLst>
              </a:tr>
              <a:tr h="770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Lower Speed than Graphics Memory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Higher Speed Than System Memory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608631"/>
                  </a:ext>
                </a:extLst>
              </a:tr>
              <a:tr h="770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Quicker for performance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It is Wider and faster for bandwidth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469929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2" y="4397779"/>
            <a:ext cx="3629891" cy="22686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15" y="4397779"/>
            <a:ext cx="3400594" cy="226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33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817" y="875211"/>
            <a:ext cx="2338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u="sng" dirty="0" smtClean="0">
                <a:solidFill>
                  <a:schemeClr val="bg1"/>
                </a:solidFill>
              </a:rPr>
              <a:t>Heat Sink:</a:t>
            </a:r>
            <a:endParaRPr lang="en-US" sz="2000" b="1" u="sng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6720" y="1381567"/>
            <a:ext cx="83602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A heat sink is mounted on most modern graphics cards. A heat sink spreads out the heat produced by the graphics processing unit evenly throughout the heat sink and unit itself. The heat sink commonly has a fan mounted as well to cool the heat sink and the graphics processing unit. 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Not </a:t>
            </a:r>
            <a:r>
              <a:rPr lang="en-US" dirty="0">
                <a:solidFill>
                  <a:schemeClr val="bg1"/>
                </a:solidFill>
              </a:rPr>
              <a:t>all cards have heat sinks, for example, some cards are liquid cooled, and instead have a </a:t>
            </a:r>
            <a:r>
              <a:rPr lang="en-US" dirty="0" err="1">
                <a:solidFill>
                  <a:schemeClr val="bg1"/>
                </a:solidFill>
              </a:rPr>
              <a:t>waterblock</a:t>
            </a:r>
            <a:r>
              <a:rPr lang="en-US" dirty="0">
                <a:solidFill>
                  <a:schemeClr val="bg1"/>
                </a:solidFill>
              </a:rPr>
              <a:t>; additionally, cards from the 1980s and early 1990s did not produce much heat, and did not require heatsinks. Most modern graphics cards need a proper thermal solution.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169817" y="4160384"/>
            <a:ext cx="19724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u="sng" dirty="0" smtClean="0">
                <a:solidFill>
                  <a:schemeClr val="bg1"/>
                </a:solidFill>
              </a:rPr>
              <a:t>Video BIOS:</a:t>
            </a:r>
            <a:endParaRPr lang="en-US" b="1" u="sng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558" y="1381567"/>
            <a:ext cx="3143250" cy="2095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2035" y="4786467"/>
            <a:ext cx="10006148" cy="1227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The video BIOS or firmware contains a minimal program for initial set up and control of the video card. 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It </a:t>
            </a:r>
            <a:r>
              <a:rPr lang="en-US" dirty="0">
                <a:solidFill>
                  <a:schemeClr val="bg1"/>
                </a:solidFill>
              </a:rPr>
              <a:t>may contain information on the memory timing, operating speeds and voltages of the graphics processor, RAM, and other details which can sometimes be </a:t>
            </a:r>
            <a:r>
              <a:rPr lang="en-US" dirty="0" smtClean="0">
                <a:solidFill>
                  <a:schemeClr val="bg1"/>
                </a:solidFill>
              </a:rPr>
              <a:t>changed.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9269" y="104503"/>
            <a:ext cx="7602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bg1"/>
                </a:solidFill>
              </a:rPr>
              <a:t>Important Parts of Graphics Unit:</a:t>
            </a:r>
            <a:endParaRPr lang="en-US" sz="32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153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181" y="279066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u="sng" dirty="0">
                <a:solidFill>
                  <a:schemeClr val="bg1"/>
                </a:solidFill>
              </a:rPr>
              <a:t>Video </a:t>
            </a:r>
            <a:r>
              <a:rPr lang="en-US" b="1" u="sng" dirty="0" smtClean="0">
                <a:solidFill>
                  <a:schemeClr val="bg1"/>
                </a:solidFill>
              </a:rPr>
              <a:t>Memory: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7017" y="783771"/>
            <a:ext cx="10358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The memory capacity of most modern video cards ranges from 1 GB to 12 GB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>
                <a:solidFill>
                  <a:schemeClr val="bg1"/>
                </a:solidFill>
              </a:rPr>
              <a:t>Since video memory needs to be accessed by the GPU and the display circuitry, it often uses special high-speed or multi-port memory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61181" y="1842474"/>
            <a:ext cx="2523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u="sng" dirty="0" smtClean="0">
                <a:solidFill>
                  <a:schemeClr val="bg1"/>
                </a:solidFill>
              </a:rPr>
              <a:t>Output Interfaces: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" y="2347179"/>
            <a:ext cx="370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Video Graphics Array(VGA)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005" y="2097765"/>
            <a:ext cx="4702629" cy="19006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1520" y="4328379"/>
            <a:ext cx="531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High Definition Multimedia Interface(HDMI)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84975" y="4833084"/>
            <a:ext cx="63151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HDMI is a compact audio/video interface for transferring uncompressed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video data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and compressed/uncompressed digital audio data from an HDMI-compliant device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005" y="4328379"/>
            <a:ext cx="4898571" cy="201300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84975" y="279813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The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VGA analog interface is used for high definition video including 1080p and higher.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While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the VGA transmission bandwidth is high enough to support even higher resolution playback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416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653</TotalTime>
  <Words>1036</Words>
  <Application>Microsoft Office PowerPoint</Application>
  <PresentationFormat>Widescreen</PresentationFormat>
  <Paragraphs>160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ＭＳ Ｐゴシック</vt:lpstr>
      <vt:lpstr>Agency FB</vt:lpstr>
      <vt:lpstr>Arial</vt:lpstr>
      <vt:lpstr>Calibri</vt:lpstr>
      <vt:lpstr>Century Gothic</vt:lpstr>
      <vt:lpstr>medium-content-serif-font</vt:lpstr>
      <vt:lpstr>Palatino</vt:lpstr>
      <vt:lpstr>Wingdings</vt:lpstr>
      <vt:lpstr>Wingdings 2</vt:lpstr>
      <vt:lpstr>Quotable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Korani, Paresh (Cognizant)</dc:creator>
  <cp:lastModifiedBy>Korani, Paresh (Cognizant)</cp:lastModifiedBy>
  <cp:revision>37</cp:revision>
  <dcterms:created xsi:type="dcterms:W3CDTF">2019-01-15T05:26:11Z</dcterms:created>
  <dcterms:modified xsi:type="dcterms:W3CDTF">2019-01-16T09:11:14Z</dcterms:modified>
</cp:coreProperties>
</file>