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B.C.E - Before Common Era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C. E. - Common Era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 Id="rId3" Type="http://schemas.openxmlformats.org/officeDocument/2006/relationships/image" Target="../media/image0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 Id="rId3" Type="http://schemas.openxmlformats.org/officeDocument/2006/relationships/image" Target="../media/image0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 name="Shape 29"/>
        <p:cNvGrpSpPr/>
        <p:nvPr/>
      </p:nvGrpSpPr>
      <p:grpSpPr>
        <a:xfrm>
          <a:off x="0" y="0"/>
          <a:ext cx="0" cy="0"/>
          <a:chOff x="0" y="0"/>
          <a:chExt cx="0" cy="0"/>
        </a:xfrm>
      </p:grpSpPr>
      <p:sp>
        <p:nvSpPr>
          <p:cNvPr id="30" name="Shape 30"/>
          <p:cNvSpPr txBox="1"/>
          <p:nvPr>
            <p:ph type="ctrTitle"/>
          </p:nvPr>
        </p:nvSpPr>
        <p:spPr>
          <a:xfrm>
            <a:off x="685800" y="2111123"/>
            <a:ext cx="7772400" cy="1546500"/>
          </a:xfrm>
          <a:prstGeom prst="rect">
            <a:avLst/>
          </a:prstGeom>
        </p:spPr>
        <p:txBody>
          <a:bodyPr anchorCtr="0" anchor="b" bIns="91425" lIns="91425" rIns="91425" tIns="91425">
            <a:noAutofit/>
          </a:bodyPr>
          <a:lstStyle/>
          <a:p>
            <a:pPr rtl="0" algn="l">
              <a:spcBef>
                <a:spcPts val="0"/>
              </a:spcBef>
              <a:buNone/>
            </a:pPr>
            <a:r>
              <a:rPr lang="en" sz="7200">
                <a:solidFill>
                  <a:schemeClr val="lt1"/>
                </a:solidFill>
              </a:rPr>
              <a:t>INDIA</a:t>
            </a:r>
          </a:p>
          <a:p>
            <a:pPr algn="l">
              <a:spcBef>
                <a:spcPts val="0"/>
              </a:spcBef>
              <a:buNone/>
            </a:pPr>
            <a:r>
              <a:rPr lang="en">
                <a:solidFill>
                  <a:schemeClr val="lt1"/>
                </a:solidFill>
              </a:rPr>
              <a:t>A billion heartbeats...</a:t>
            </a:r>
          </a:p>
        </p:txBody>
      </p:sp>
      <p:sp>
        <p:nvSpPr>
          <p:cNvPr id="31" name="Shape 31"/>
          <p:cNvSpPr txBox="1"/>
          <p:nvPr>
            <p:ph idx="1" type="subTitle"/>
          </p:nvPr>
        </p:nvSpPr>
        <p:spPr>
          <a:xfrm>
            <a:off x="685800" y="5668812"/>
            <a:ext cx="7772400" cy="1046400"/>
          </a:xfrm>
          <a:prstGeom prst="rect">
            <a:avLst/>
          </a:prstGeom>
        </p:spPr>
        <p:txBody>
          <a:bodyPr anchorCtr="0" anchor="t" bIns="91425" lIns="91425" rIns="91425" tIns="91425">
            <a:noAutofit/>
          </a:bodyPr>
          <a:lstStyle/>
          <a:p>
            <a:pPr rtl="0" algn="r">
              <a:spcBef>
                <a:spcPts val="0"/>
              </a:spcBef>
              <a:buNone/>
            </a:pPr>
            <a:r>
              <a:rPr lang="en">
                <a:solidFill>
                  <a:srgbClr val="EFEFEF"/>
                </a:solidFill>
              </a:rPr>
              <a:t>A Journey to history…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Vedic period (~1750 B.C.E. to ~500 B.C.E.):</a:t>
            </a:r>
          </a:p>
        </p:txBody>
      </p:sp>
      <p:sp>
        <p:nvSpPr>
          <p:cNvPr id="83" name="Shape 83"/>
          <p:cNvSpPr txBox="1"/>
          <p:nvPr>
            <p:ph idx="1" type="body"/>
          </p:nvPr>
        </p:nvSpPr>
        <p:spPr>
          <a:xfrm>
            <a:off x="457200" y="1069950"/>
            <a:ext cx="8229600" cy="54977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Chariot Racing</a:t>
            </a:r>
          </a:p>
          <a:p>
            <a:pPr indent="-381000" lvl="0" marL="457200" rtl="0">
              <a:spcBef>
                <a:spcPts val="0"/>
              </a:spcBef>
              <a:buClr>
                <a:schemeClr val="dk1"/>
              </a:buClr>
              <a:buSzPct val="100000"/>
              <a:buFont typeface="Arial"/>
              <a:buChar char="●"/>
            </a:pPr>
            <a:r>
              <a:rPr lang="en" sz="2400"/>
              <a:t>Horse Racing</a:t>
            </a:r>
          </a:p>
          <a:p>
            <a:pPr indent="-381000" lvl="0" marL="457200" rtl="0">
              <a:spcBef>
                <a:spcPts val="0"/>
              </a:spcBef>
              <a:buClr>
                <a:schemeClr val="dk1"/>
              </a:buClr>
              <a:buSzPct val="100000"/>
              <a:buFont typeface="Arial"/>
              <a:buChar char="●"/>
            </a:pPr>
            <a:r>
              <a:rPr lang="en" sz="2400"/>
              <a:t>Dicing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Coach driver riding horse from late Indus Valley Civilization (~2000 B.C.E.)</a:t>
            </a:r>
          </a:p>
        </p:txBody>
      </p:sp>
      <p:pic>
        <p:nvPicPr>
          <p:cNvPr id="89" name="Shape 89"/>
          <p:cNvPicPr preferRelativeResize="0"/>
          <p:nvPr/>
        </p:nvPicPr>
        <p:blipFill>
          <a:blip r:embed="rId3">
            <a:alphaModFix/>
          </a:blip>
          <a:stretch>
            <a:fillRect/>
          </a:stretch>
        </p:blipFill>
        <p:spPr>
          <a:xfrm>
            <a:off x="1220350" y="1486575"/>
            <a:ext cx="6703300" cy="52956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Chess</a:t>
            </a:r>
          </a:p>
        </p:txBody>
      </p:sp>
      <p:sp>
        <p:nvSpPr>
          <p:cNvPr id="95" name="Shape 95"/>
          <p:cNvSpPr txBox="1"/>
          <p:nvPr>
            <p:ph idx="1" type="body"/>
          </p:nvPr>
        </p:nvSpPr>
        <p:spPr>
          <a:xfrm>
            <a:off x="457200" y="1018375"/>
            <a:ext cx="8229600" cy="5549399"/>
          </a:xfrm>
          <a:prstGeom prst="rect">
            <a:avLst/>
          </a:prstGeom>
        </p:spPr>
        <p:txBody>
          <a:bodyPr anchorCtr="0" anchor="t" bIns="91425" lIns="91425" rIns="91425" tIns="91425">
            <a:noAutofit/>
          </a:bodyPr>
          <a:lstStyle/>
          <a:p>
            <a:pPr rtl="0">
              <a:spcBef>
                <a:spcPts val="0"/>
              </a:spcBef>
              <a:buNone/>
            </a:pPr>
            <a:r>
              <a:rPr lang="en" sz="2400"/>
              <a:t>I</a:t>
            </a:r>
            <a:r>
              <a:rPr lang="en" sz="1800"/>
              <a:t>t is believed Chess originated from India, proven to be from the period of Gupta Empire (~320 C.E. - ~550 C.E.)</a:t>
            </a:r>
          </a:p>
          <a:p>
            <a:pPr rtl="0">
              <a:spcBef>
                <a:spcPts val="0"/>
              </a:spcBef>
              <a:buNone/>
            </a:pPr>
            <a:r>
              <a:t/>
            </a:r>
            <a:endParaRPr sz="1800"/>
          </a:p>
          <a:p>
            <a:pPr rtl="0">
              <a:spcBef>
                <a:spcPts val="0"/>
              </a:spcBef>
              <a:buNone/>
            </a:pPr>
            <a:r>
              <a:rPr lang="en" sz="2400"/>
              <a:t>E</a:t>
            </a:r>
            <a:r>
              <a:rPr lang="en" sz="1800"/>
              <a:t>arliest name known to be </a:t>
            </a:r>
            <a:r>
              <a:rPr i="1" lang="en" sz="1800"/>
              <a:t>Chatur-Anga</a:t>
            </a:r>
            <a:r>
              <a:rPr lang="en" sz="1800"/>
              <a:t>. The name means “Four Parts” or “4 branches of Army” (as per ancient belief).</a:t>
            </a:r>
          </a:p>
          <a:p>
            <a:pPr rtl="0">
              <a:spcBef>
                <a:spcPts val="0"/>
              </a:spcBef>
              <a:buNone/>
            </a:pPr>
            <a:r>
              <a:t/>
            </a:r>
            <a:endParaRPr sz="1800"/>
          </a:p>
          <a:p>
            <a:pPr rtl="0">
              <a:spcBef>
                <a:spcPts val="0"/>
              </a:spcBef>
              <a:buNone/>
            </a:pPr>
            <a:r>
              <a:rPr lang="en" sz="2400"/>
              <a:t>T</a:t>
            </a:r>
            <a:r>
              <a:rPr lang="en" sz="1800"/>
              <a:t>he name comes from a battle formation mentioned in the Indian epic Mahabharata, referring to four divisions of an army, namely elephants, chariots, cavalry and infantry.</a:t>
            </a:r>
          </a:p>
          <a:p>
            <a:pPr rtl="0">
              <a:spcBef>
                <a:spcPts val="0"/>
              </a:spcBef>
              <a:buNone/>
            </a:pPr>
            <a:r>
              <a:t/>
            </a:r>
            <a:endParaRPr sz="1800"/>
          </a:p>
          <a:p>
            <a:pPr rtl="0">
              <a:spcBef>
                <a:spcPts val="0"/>
              </a:spcBef>
              <a:buNone/>
            </a:pPr>
            <a:r>
              <a:rPr lang="en" sz="2400"/>
              <a:t>I</a:t>
            </a:r>
            <a:r>
              <a:rPr lang="en" sz="1800"/>
              <a:t>t is also believed that earlier form of Chatur-Anga was named so, as it was played by four players with a dice, mainly like a game of chance.</a:t>
            </a:r>
          </a:p>
          <a:p>
            <a:pPr rtl="0">
              <a:spcBef>
                <a:spcPts val="0"/>
              </a:spcBef>
              <a:buNone/>
            </a:pPr>
            <a:r>
              <a:t/>
            </a:r>
            <a:endParaRPr sz="1800"/>
          </a:p>
          <a:p>
            <a:pPr>
              <a:spcBef>
                <a:spcPts val="0"/>
              </a:spcBef>
              <a:buNone/>
            </a:pPr>
            <a:r>
              <a:rPr lang="en" sz="2400"/>
              <a:t>O</a:t>
            </a:r>
            <a:r>
              <a:rPr lang="en" sz="1800"/>
              <a:t>ther ancient variations, </a:t>
            </a:r>
            <a:r>
              <a:rPr i="1" lang="en" sz="1800"/>
              <a:t>Ashtapada (8x8)</a:t>
            </a:r>
            <a:r>
              <a:rPr lang="en" sz="1800"/>
              <a:t>, </a:t>
            </a:r>
            <a:r>
              <a:rPr i="1" lang="en" sz="1800"/>
              <a:t>Daśapada (10x10)</a:t>
            </a:r>
            <a:r>
              <a:rPr lang="en" sz="1800"/>
              <a:t>, </a:t>
            </a:r>
            <a:r>
              <a:rPr i="1" lang="en" sz="1800"/>
              <a:t>Saturankam</a:t>
            </a:r>
            <a:r>
              <a:rPr lang="en" sz="1800"/>
              <a:t> (9x9)</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Remains of a board game, Indus Valley Civilization (~3300 B.C.E. to ~1700 B.C.E.), looking similar to ancient version of chess</a:t>
            </a:r>
          </a:p>
        </p:txBody>
      </p:sp>
      <p:pic>
        <p:nvPicPr>
          <p:cNvPr id="101" name="Shape 101"/>
          <p:cNvPicPr preferRelativeResize="0"/>
          <p:nvPr/>
        </p:nvPicPr>
        <p:blipFill>
          <a:blip r:embed="rId3">
            <a:alphaModFix/>
          </a:blip>
          <a:stretch>
            <a:fillRect/>
          </a:stretch>
        </p:blipFill>
        <p:spPr>
          <a:xfrm>
            <a:off x="921787" y="1559800"/>
            <a:ext cx="7300425" cy="52319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a:t>Chess</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rPr lang="en" sz="1800"/>
              <a:t>The famous game between Pandavas and Kauravas from the era of Mahabharat, which is believed to be happened around ~ 900 B.C.E - ~ 800 B.C.E.</a:t>
            </a:r>
          </a:p>
          <a:p>
            <a:pPr rtl="0">
              <a:spcBef>
                <a:spcPts val="0"/>
              </a:spcBef>
              <a:buNone/>
            </a:pPr>
            <a:r>
              <a:t/>
            </a:r>
            <a:endParaRPr sz="1800"/>
          </a:p>
          <a:p>
            <a:pPr>
              <a:spcBef>
                <a:spcPts val="0"/>
              </a:spcBef>
              <a:buNone/>
            </a:pPr>
            <a:r>
              <a:rPr lang="en" sz="1800"/>
              <a:t>That game played is believed to be </a:t>
            </a:r>
            <a:r>
              <a:rPr i="1" lang="en" sz="1800"/>
              <a:t>Chowka Bhara</a:t>
            </a:r>
            <a:r>
              <a:rPr lang="en" sz="1800"/>
              <a:t>, A version of Chatur-Anga, which is played as a game of chance by rolling a dice.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Chatur-Anga (India) → Chatrang (Persia) → Shatranj (Persian Arab Muslims) → Chess (Today)</a:t>
            </a:r>
          </a:p>
          <a:p>
            <a:pPr>
              <a:spcBef>
                <a:spcPts val="0"/>
              </a:spcBef>
              <a:buNone/>
            </a:pPr>
            <a:r>
              <a:t/>
            </a:r>
            <a:endParaRPr sz="2400"/>
          </a:p>
        </p:txBody>
      </p:sp>
      <p:pic>
        <p:nvPicPr>
          <p:cNvPr id="113" name="Shape 113"/>
          <p:cNvPicPr preferRelativeResize="0"/>
          <p:nvPr/>
        </p:nvPicPr>
        <p:blipFill>
          <a:blip r:embed="rId3">
            <a:alphaModFix/>
          </a:blip>
          <a:stretch>
            <a:fillRect/>
          </a:stretch>
        </p:blipFill>
        <p:spPr>
          <a:xfrm>
            <a:off x="823912" y="1143000"/>
            <a:ext cx="7496175" cy="5715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idx="1" type="body"/>
          </p:nvPr>
        </p:nvSpPr>
        <p:spPr>
          <a:xfrm>
            <a:off x="457200" y="270700"/>
            <a:ext cx="8229600" cy="6297300"/>
          </a:xfrm>
          <a:prstGeom prst="rect">
            <a:avLst/>
          </a:prstGeom>
        </p:spPr>
        <p:txBody>
          <a:bodyPr anchorCtr="0" anchor="t" bIns="91425" lIns="91425" rIns="91425" tIns="91425">
            <a:noAutofit/>
          </a:bodyPr>
          <a:lstStyle/>
          <a:p>
            <a:pPr rtl="0">
              <a:spcBef>
                <a:spcPts val="0"/>
              </a:spcBef>
              <a:buNone/>
            </a:pPr>
            <a:r>
              <a:rPr b="1" lang="en" sz="2400"/>
              <a:t>Sport:</a:t>
            </a:r>
          </a:p>
          <a:p>
            <a:pPr rtl="0">
              <a:spcBef>
                <a:spcPts val="0"/>
              </a:spcBef>
              <a:buNone/>
            </a:pPr>
            <a:r>
              <a:rPr lang="en" sz="1800"/>
              <a:t>Sport (or sports) is all forms of usually competitive physical activity which, through casual or organised participation, aim to use, maintain or improve physical ability and skills while providing entertainment to participants, and in some cases, spectators.</a:t>
            </a:r>
          </a:p>
          <a:p>
            <a:pPr rtl="0">
              <a:spcBef>
                <a:spcPts val="0"/>
              </a:spcBef>
              <a:buNone/>
            </a:pPr>
            <a:r>
              <a:rPr lang="en" sz="1800"/>
              <a:t>~ physical activity ~</a:t>
            </a:r>
          </a:p>
          <a:p>
            <a:pPr rtl="0">
              <a:spcBef>
                <a:spcPts val="0"/>
              </a:spcBef>
              <a:buNone/>
            </a:pPr>
            <a:r>
              <a:t/>
            </a:r>
            <a:endParaRPr sz="1800"/>
          </a:p>
          <a:p>
            <a:pPr rtl="0">
              <a:spcBef>
                <a:spcPts val="0"/>
              </a:spcBef>
              <a:buNone/>
            </a:pPr>
            <a:r>
              <a:rPr b="1" lang="en" sz="2400"/>
              <a:t>Game:</a:t>
            </a:r>
          </a:p>
          <a:p>
            <a:pPr rtl="0">
              <a:spcBef>
                <a:spcPts val="0"/>
              </a:spcBef>
              <a:buNone/>
            </a:pPr>
            <a:r>
              <a:rPr lang="en" sz="1800"/>
              <a:t>A game is structured playing, usually undertaken for enjoyment and sometimes used as an educational tool.</a:t>
            </a:r>
          </a:p>
          <a:p>
            <a:pPr rtl="0">
              <a:spcBef>
                <a:spcPts val="0"/>
              </a:spcBef>
              <a:buNone/>
            </a:pPr>
            <a:r>
              <a:rPr lang="en" sz="1800"/>
              <a:t>~ non-physical activity ~</a:t>
            </a:r>
          </a:p>
          <a:p>
            <a:pPr rtl="0">
              <a:spcBef>
                <a:spcPts val="0"/>
              </a:spcBef>
              <a:buNone/>
            </a:pPr>
            <a:r>
              <a:t/>
            </a:r>
            <a:endParaRPr sz="1800"/>
          </a:p>
          <a:p>
            <a:pPr>
              <a:spcBef>
                <a:spcPts val="0"/>
              </a:spcBef>
              <a:buNone/>
            </a:pPr>
            <a:r>
              <a:rPr lang="en" sz="1800"/>
              <a:t>A number of competitive, but non-physical activities claim recognition as mind sports, like Chess, Bridge (Game involving playing cards).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a:t>Oldest</a:t>
            </a:r>
          </a:p>
        </p:txBody>
      </p:sp>
      <p:sp>
        <p:nvSpPr>
          <p:cNvPr id="42" name="Shape 42"/>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rPr lang="en" sz="2400"/>
              <a:t>Sprinting (Competitive Running) and Wrestling is the oldest sports in the world.</a:t>
            </a:r>
          </a:p>
          <a:p>
            <a:pPr rtl="0">
              <a:spcBef>
                <a:spcPts val="0"/>
              </a:spcBef>
              <a:buNone/>
            </a:pPr>
            <a:r>
              <a:rPr lang="en" sz="1800"/>
              <a:t>Cave paintings found in the Lascaux caves in France traces sprinting and wrestling to 17,300 years ago.</a:t>
            </a:r>
          </a:p>
          <a:p>
            <a:pPr rtl="0">
              <a:spcBef>
                <a:spcPts val="0"/>
              </a:spcBef>
              <a:buNone/>
            </a:pPr>
            <a:r>
              <a:t/>
            </a:r>
            <a:endParaRPr sz="1800"/>
          </a:p>
          <a:p>
            <a:pPr>
              <a:spcBef>
                <a:spcPts val="0"/>
              </a:spcBef>
              <a:buNone/>
            </a:pPr>
            <a:r>
              <a:rPr lang="en" sz="2400"/>
              <a:t>The Royal Game of Ur, Senet, and Mancala are some of the oldest known games dating back to ~3100 B.C.E.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An Egyptian burial chamber mural, from the tomb of Khnumhotep and Niankhkhnum dating to around ~2400 B.C.E., showing wrestlers in action.</a:t>
            </a:r>
          </a:p>
        </p:txBody>
      </p:sp>
      <p:pic>
        <p:nvPicPr>
          <p:cNvPr id="48" name="Shape 48"/>
          <p:cNvPicPr preferRelativeResize="0"/>
          <p:nvPr/>
        </p:nvPicPr>
        <p:blipFill>
          <a:blip r:embed="rId3">
            <a:alphaModFix/>
          </a:blip>
          <a:stretch>
            <a:fillRect/>
          </a:stretch>
        </p:blipFill>
        <p:spPr>
          <a:xfrm>
            <a:off x="1208300" y="1536091"/>
            <a:ext cx="6727399" cy="519130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Painting in tomb of Egyptian Queen Nefertari (~1295 – 1255 B.C.E.) playing Senet.</a:t>
            </a:r>
          </a:p>
        </p:txBody>
      </p:sp>
      <p:pic>
        <p:nvPicPr>
          <p:cNvPr id="54" name="Shape 54"/>
          <p:cNvPicPr preferRelativeResize="0"/>
          <p:nvPr/>
        </p:nvPicPr>
        <p:blipFill>
          <a:blip r:embed="rId3">
            <a:alphaModFix/>
          </a:blip>
          <a:stretch>
            <a:fillRect/>
          </a:stretch>
        </p:blipFill>
        <p:spPr>
          <a:xfrm>
            <a:off x="1690850" y="1578475"/>
            <a:ext cx="5762275" cy="5205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Bharat and Sports.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Ancient India</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rPr lang="en" sz="2400"/>
              <a:t>All about the development of the physique and for the art of offence and defence.</a:t>
            </a:r>
          </a:p>
          <a:p>
            <a:pPr rtl="0">
              <a:spcBef>
                <a:spcPts val="0"/>
              </a:spcBef>
              <a:buNone/>
            </a:pPr>
            <a:r>
              <a:t/>
            </a:r>
            <a:endParaRPr sz="2400"/>
          </a:p>
          <a:p>
            <a:pPr rtl="0">
              <a:spcBef>
                <a:spcPts val="0"/>
              </a:spcBef>
              <a:buNone/>
            </a:pPr>
            <a:r>
              <a:rPr b="1" lang="en" sz="2400"/>
              <a:t>Indus valley civilization (~3300 B.C.E. to ~1700 B.C.E.):</a:t>
            </a:r>
          </a:p>
          <a:p>
            <a:pPr indent="-381000" lvl="0" marL="457200" rtl="0">
              <a:spcBef>
                <a:spcPts val="0"/>
              </a:spcBef>
              <a:buClr>
                <a:schemeClr val="dk1"/>
              </a:buClr>
              <a:buSzPct val="100000"/>
              <a:buFont typeface="Arial"/>
              <a:buChar char="●"/>
            </a:pPr>
            <a:r>
              <a:rPr lang="en" sz="2400"/>
              <a:t>Swimming.</a:t>
            </a:r>
          </a:p>
          <a:p>
            <a:pPr indent="-381000" lvl="0" marL="457200" rtl="0">
              <a:spcBef>
                <a:spcPts val="0"/>
              </a:spcBef>
              <a:buClr>
                <a:schemeClr val="dk1"/>
              </a:buClr>
              <a:buSzPct val="100000"/>
              <a:buFont typeface="Arial"/>
              <a:buChar char="●"/>
            </a:pPr>
            <a:r>
              <a:rPr lang="en" sz="2400"/>
              <a:t>Marbles, balls and dice games.</a:t>
            </a:r>
          </a:p>
          <a:p>
            <a:pPr indent="-381000" lvl="0" marL="457200" rtl="0">
              <a:spcBef>
                <a:spcPts val="0"/>
              </a:spcBef>
              <a:buClr>
                <a:schemeClr val="dk1"/>
              </a:buClr>
              <a:buSzPct val="100000"/>
              <a:buFont typeface="Arial"/>
              <a:buChar char="●"/>
            </a:pPr>
            <a:r>
              <a:rPr lang="en" sz="2400"/>
              <a:t>Hunting</a:t>
            </a:r>
          </a:p>
          <a:p>
            <a:pPr indent="-381000" lvl="0" marL="457200">
              <a:spcBef>
                <a:spcPts val="0"/>
              </a:spcBef>
              <a:buClr>
                <a:schemeClr val="dk1"/>
              </a:buClr>
              <a:buSzPct val="100000"/>
              <a:buFont typeface="Arial"/>
              <a:buChar char="●"/>
            </a:pPr>
            <a:r>
              <a:rPr lang="en" sz="2400"/>
              <a:t>Punching / Boxing.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Great Bath (Mohenjo-daro, Indus Valley Civilization) or the Modern day swimming pool?</a:t>
            </a:r>
          </a:p>
        </p:txBody>
      </p:sp>
      <p:pic>
        <p:nvPicPr>
          <p:cNvPr id="71" name="Shape 71"/>
          <p:cNvPicPr preferRelativeResize="0"/>
          <p:nvPr/>
        </p:nvPicPr>
        <p:blipFill>
          <a:blip r:embed="rId3">
            <a:alphaModFix/>
          </a:blip>
          <a:stretch>
            <a:fillRect/>
          </a:stretch>
        </p:blipFill>
        <p:spPr>
          <a:xfrm>
            <a:off x="1300900" y="1637150"/>
            <a:ext cx="6542200" cy="50810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p:spPr>
        <p:txBody>
          <a:bodyPr anchorCtr="0" anchor="t" bIns="91425" lIns="91425" rIns="91425" tIns="91425">
            <a:noAutofit/>
          </a:bodyPr>
          <a:lstStyle/>
          <a:p>
            <a:pPr>
              <a:spcBef>
                <a:spcPts val="0"/>
              </a:spcBef>
              <a:buNone/>
            </a:pPr>
            <a:r>
              <a:rPr lang="en" sz="2400"/>
              <a:t>Dice from before 2000 B.C.E., made from stone and used in games.</a:t>
            </a:r>
          </a:p>
        </p:txBody>
      </p:sp>
      <p:pic>
        <p:nvPicPr>
          <p:cNvPr id="77" name="Shape 77"/>
          <p:cNvPicPr preferRelativeResize="0"/>
          <p:nvPr/>
        </p:nvPicPr>
        <p:blipFill>
          <a:blip r:embed="rId3">
            <a:alphaModFix/>
          </a:blip>
          <a:stretch>
            <a:fillRect/>
          </a:stretch>
        </p:blipFill>
        <p:spPr>
          <a:xfrm>
            <a:off x="876525" y="1598450"/>
            <a:ext cx="7390950" cy="51490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