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3" r:id="rId4"/>
    <p:sldId id="258" r:id="rId5"/>
    <p:sldId id="264" r:id="rId6"/>
    <p:sldId id="259" r:id="rId7"/>
    <p:sldId id="260" r:id="rId8"/>
    <p:sldId id="261" r:id="rId9"/>
    <p:sldId id="265" r:id="rId10"/>
    <p:sldId id="266" r:id="rId11"/>
    <p:sldId id="269" r:id="rId12"/>
    <p:sldId id="267" r:id="rId13"/>
    <p:sldId id="268"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61" autoAdjust="0"/>
    <p:restoredTop sz="94660"/>
  </p:normalViewPr>
  <p:slideViewPr>
    <p:cSldViewPr snapToGrid="0" snapToObjects="1">
      <p:cViewPr varScale="1">
        <p:scale>
          <a:sx n="100" d="100"/>
          <a:sy n="100" d="100"/>
        </p:scale>
        <p:origin x="-22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2AC20-F30A-5D48-AAA8-D25D7FD3A857}" type="datetimeFigureOut">
              <a:rPr lang="en-US" smtClean="0"/>
              <a:t>26/11/15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92181-6E6F-0A4A-B225-1A0D15D3DEFD}" type="slidenum">
              <a:rPr lang="en-US" smtClean="0"/>
              <a:t>‹#›</a:t>
            </a:fld>
            <a:endParaRPr lang="en-US"/>
          </a:p>
        </p:txBody>
      </p:sp>
    </p:spTree>
    <p:extLst>
      <p:ext uri="{BB962C8B-B14F-4D97-AF65-F5344CB8AC3E}">
        <p14:creationId xmlns:p14="http://schemas.microsoft.com/office/powerpoint/2010/main" val="8336911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92181-6E6F-0A4A-B225-1A0D15D3DEFD}" type="slidenum">
              <a:rPr lang="en-US" smtClean="0"/>
              <a:t>4</a:t>
            </a:fld>
            <a:endParaRPr lang="en-US"/>
          </a:p>
        </p:txBody>
      </p:sp>
    </p:spTree>
    <p:extLst>
      <p:ext uri="{BB962C8B-B14F-4D97-AF65-F5344CB8AC3E}">
        <p14:creationId xmlns:p14="http://schemas.microsoft.com/office/powerpoint/2010/main" val="123432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92181-6E6F-0A4A-B225-1A0D15D3DEFD}" type="slidenum">
              <a:rPr lang="en-US" smtClean="0"/>
              <a:t>10</a:t>
            </a:fld>
            <a:endParaRPr lang="en-US"/>
          </a:p>
        </p:txBody>
      </p:sp>
    </p:spTree>
    <p:extLst>
      <p:ext uri="{BB962C8B-B14F-4D97-AF65-F5344CB8AC3E}">
        <p14:creationId xmlns:p14="http://schemas.microsoft.com/office/powerpoint/2010/main" val="324818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7A3A03-9CC9-DE41-809B-3B43A6B0C025}" type="datetimeFigureOut">
              <a:rPr lang="en-US" smtClean="0"/>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17787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A3A03-9CC9-DE41-809B-3B43A6B0C025}" type="datetimeFigureOut">
              <a:rPr lang="en-US" smtClean="0"/>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380779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A3A03-9CC9-DE41-809B-3B43A6B0C025}" type="datetimeFigureOut">
              <a:rPr lang="en-US" smtClean="0"/>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63954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A3A03-9CC9-DE41-809B-3B43A6B0C025}" type="datetimeFigureOut">
              <a:rPr lang="en-US" smtClean="0"/>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109029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A3A03-9CC9-DE41-809B-3B43A6B0C025}" type="datetimeFigureOut">
              <a:rPr lang="en-US" smtClean="0"/>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342774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7A3A03-9CC9-DE41-809B-3B43A6B0C025}" type="datetimeFigureOut">
              <a:rPr lang="en-US" smtClean="0"/>
              <a:t>26/11/15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32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7A3A03-9CC9-DE41-809B-3B43A6B0C025}" type="datetimeFigureOut">
              <a:rPr lang="en-US" smtClean="0"/>
              <a:t>26/11/15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70571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7A3A03-9CC9-DE41-809B-3B43A6B0C025}" type="datetimeFigureOut">
              <a:rPr lang="en-US" smtClean="0"/>
              <a:t>26/11/15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142128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A3A03-9CC9-DE41-809B-3B43A6B0C025}" type="datetimeFigureOut">
              <a:rPr lang="en-US" smtClean="0"/>
              <a:t>26/11/15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344845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A3A03-9CC9-DE41-809B-3B43A6B0C025}" type="datetimeFigureOut">
              <a:rPr lang="en-US" smtClean="0"/>
              <a:t>26/11/15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85102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A3A03-9CC9-DE41-809B-3B43A6B0C025}" type="datetimeFigureOut">
              <a:rPr lang="en-US" smtClean="0"/>
              <a:t>26/11/15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DBC2A-A794-6B45-BD5E-45E6794107EF}" type="slidenum">
              <a:rPr lang="en-US" smtClean="0"/>
              <a:t>‹#›</a:t>
            </a:fld>
            <a:endParaRPr lang="en-US"/>
          </a:p>
        </p:txBody>
      </p:sp>
    </p:spTree>
    <p:extLst>
      <p:ext uri="{BB962C8B-B14F-4D97-AF65-F5344CB8AC3E}">
        <p14:creationId xmlns:p14="http://schemas.microsoft.com/office/powerpoint/2010/main" val="827932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A3A03-9CC9-DE41-809B-3B43A6B0C025}" type="datetimeFigureOut">
              <a:rPr lang="en-US" smtClean="0"/>
              <a:t>26/11/15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DBC2A-A794-6B45-BD5E-45E6794107EF}" type="slidenum">
              <a:rPr lang="en-US" smtClean="0"/>
              <a:t>‹#›</a:t>
            </a:fld>
            <a:endParaRPr lang="en-US"/>
          </a:p>
        </p:txBody>
      </p:sp>
    </p:spTree>
    <p:extLst>
      <p:ext uri="{BB962C8B-B14F-4D97-AF65-F5344CB8AC3E}">
        <p14:creationId xmlns:p14="http://schemas.microsoft.com/office/powerpoint/2010/main" val="3948217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reality-of-medi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025"/>
            <a:ext cx="9144001" cy="8354325"/>
          </a:xfrm>
          <a:prstGeom prst="rect">
            <a:avLst/>
          </a:prstGeom>
        </p:spPr>
      </p:pic>
    </p:spTree>
    <p:extLst>
      <p:ext uri="{BB962C8B-B14F-4D97-AF65-F5344CB8AC3E}">
        <p14:creationId xmlns:p14="http://schemas.microsoft.com/office/powerpoint/2010/main" val="36549353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Indian Express </a:t>
            </a:r>
            <a:r>
              <a:rPr lang="en-US" dirty="0" smtClean="0"/>
              <a:t>Group</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Owner History:</a:t>
            </a:r>
            <a:endParaRPr lang="en-US" b="1" dirty="0"/>
          </a:p>
          <a:p>
            <a:pPr marL="0" indent="0">
              <a:buNone/>
            </a:pPr>
            <a:r>
              <a:rPr lang="en-US" b="1" dirty="0"/>
              <a:t>1931</a:t>
            </a:r>
            <a:r>
              <a:rPr lang="en-US" dirty="0"/>
              <a:t>: Started by P. </a:t>
            </a:r>
            <a:r>
              <a:rPr lang="en-US" dirty="0" err="1"/>
              <a:t>Varadarajulu</a:t>
            </a:r>
            <a:r>
              <a:rPr lang="en-US" dirty="0"/>
              <a:t> Naidu (Member of INC, President of Tamil Nadu Congress Committee)</a:t>
            </a:r>
          </a:p>
          <a:p>
            <a:pPr marL="0" indent="0">
              <a:buNone/>
            </a:pPr>
            <a:r>
              <a:rPr lang="en-US" b="1" dirty="0"/>
              <a:t>1931</a:t>
            </a:r>
            <a:r>
              <a:rPr lang="en-US" dirty="0"/>
              <a:t>: Soon sold to </a:t>
            </a:r>
            <a:r>
              <a:rPr lang="en-US" dirty="0" err="1"/>
              <a:t>Swaminathan</a:t>
            </a:r>
            <a:r>
              <a:rPr lang="en-US" dirty="0"/>
              <a:t> </a:t>
            </a:r>
            <a:r>
              <a:rPr lang="en-US" dirty="0" err="1"/>
              <a:t>Sadanand</a:t>
            </a:r>
            <a:r>
              <a:rPr lang="en-US" dirty="0"/>
              <a:t> (Founder of The Free Press Journal, and One of the </a:t>
            </a:r>
            <a:r>
              <a:rPr lang="en-US" dirty="0" smtClean="0"/>
              <a:t>initial </a:t>
            </a:r>
            <a:r>
              <a:rPr lang="en-US" dirty="0"/>
              <a:t>shareholder of PTI</a:t>
            </a:r>
            <a:r>
              <a:rPr lang="en-US" dirty="0" smtClean="0"/>
              <a:t>).</a:t>
            </a:r>
            <a:endParaRPr lang="en-US" dirty="0"/>
          </a:p>
          <a:p>
            <a:pPr marL="0" indent="0">
              <a:buNone/>
            </a:pPr>
            <a:r>
              <a:rPr lang="en-US" b="1" dirty="0"/>
              <a:t>1934</a:t>
            </a:r>
            <a:r>
              <a:rPr lang="en-US" dirty="0"/>
              <a:t>: Due to </a:t>
            </a:r>
            <a:r>
              <a:rPr lang="en-US" dirty="0" smtClean="0"/>
              <a:t>financial </a:t>
            </a:r>
            <a:r>
              <a:rPr lang="en-US" dirty="0"/>
              <a:t>difficulties, sold a part of stake to </a:t>
            </a:r>
            <a:r>
              <a:rPr lang="en-US" dirty="0" err="1"/>
              <a:t>Ramnath</a:t>
            </a:r>
            <a:r>
              <a:rPr lang="en-US" dirty="0"/>
              <a:t> </a:t>
            </a:r>
            <a:r>
              <a:rPr lang="en-US" dirty="0" err="1"/>
              <a:t>Goenka</a:t>
            </a:r>
            <a:r>
              <a:rPr lang="en-US" dirty="0"/>
              <a:t>.</a:t>
            </a:r>
          </a:p>
          <a:p>
            <a:pPr marL="0" indent="0">
              <a:buNone/>
            </a:pPr>
            <a:r>
              <a:rPr lang="en-US" b="1" dirty="0" smtClean="0"/>
              <a:t>1935</a:t>
            </a:r>
            <a:r>
              <a:rPr lang="en-US" dirty="0" smtClean="0"/>
              <a:t>: </a:t>
            </a:r>
            <a:r>
              <a:rPr lang="en-US" dirty="0"/>
              <a:t>The Free Press Journal collapses</a:t>
            </a:r>
            <a:r>
              <a:rPr lang="en-US" dirty="0" smtClean="0"/>
              <a:t>, court battle and </a:t>
            </a:r>
            <a:r>
              <a:rPr lang="en-US" dirty="0"/>
              <a:t>complete control of </a:t>
            </a:r>
            <a:r>
              <a:rPr lang="en-US" dirty="0" smtClean="0"/>
              <a:t>“Indian Express” </a:t>
            </a:r>
            <a:r>
              <a:rPr lang="en-US" dirty="0"/>
              <a:t>goes to </a:t>
            </a:r>
            <a:r>
              <a:rPr lang="en-US" dirty="0" err="1"/>
              <a:t>Ramnath</a:t>
            </a:r>
            <a:r>
              <a:rPr lang="en-US" dirty="0"/>
              <a:t> </a:t>
            </a:r>
            <a:r>
              <a:rPr lang="en-US" dirty="0" err="1" smtClean="0"/>
              <a:t>Goenka</a:t>
            </a:r>
            <a:r>
              <a:rPr lang="en-US" dirty="0" smtClean="0"/>
              <a:t> (One of the </a:t>
            </a:r>
            <a:r>
              <a:rPr lang="en-US" dirty="0"/>
              <a:t>initial </a:t>
            </a:r>
            <a:r>
              <a:rPr lang="en-US" dirty="0" smtClean="0"/>
              <a:t>member </a:t>
            </a:r>
            <a:r>
              <a:rPr lang="en-US" dirty="0"/>
              <a:t>to the Constituent Assembly of </a:t>
            </a:r>
            <a:r>
              <a:rPr lang="en-US" dirty="0" smtClean="0"/>
              <a:t>India, INC candidate for 1952 election).</a:t>
            </a:r>
          </a:p>
          <a:p>
            <a:pPr marL="0" indent="0">
              <a:buNone/>
            </a:pPr>
            <a:r>
              <a:rPr lang="en-US" dirty="0" smtClean="0"/>
              <a:t>NOTE: </a:t>
            </a:r>
            <a:r>
              <a:rPr lang="en-US" dirty="0" err="1" smtClean="0"/>
              <a:t>Mithun</a:t>
            </a:r>
            <a:r>
              <a:rPr lang="en-US" dirty="0" smtClean="0"/>
              <a:t> </a:t>
            </a:r>
            <a:r>
              <a:rPr lang="en-US" dirty="0" err="1" smtClean="0"/>
              <a:t>Chakraborty’s</a:t>
            </a:r>
            <a:r>
              <a:rPr lang="en-US" dirty="0" smtClean="0"/>
              <a:t> role in Guru is based on </a:t>
            </a:r>
            <a:r>
              <a:rPr lang="en-US" dirty="0" err="1" smtClean="0"/>
              <a:t>Ramnath</a:t>
            </a:r>
            <a:r>
              <a:rPr lang="en-US" dirty="0" smtClean="0"/>
              <a:t> </a:t>
            </a:r>
            <a:r>
              <a:rPr lang="en-US" dirty="0" err="1" smtClean="0"/>
              <a:t>Goenka</a:t>
            </a:r>
            <a:r>
              <a:rPr lang="en-US" dirty="0" smtClean="0"/>
              <a:t>.</a:t>
            </a:r>
          </a:p>
        </p:txBody>
      </p:sp>
    </p:spTree>
    <p:extLst>
      <p:ext uri="{BB962C8B-B14F-4D97-AF65-F5344CB8AC3E}">
        <p14:creationId xmlns:p14="http://schemas.microsoft.com/office/powerpoint/2010/main" val="108992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Indian Express Group</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1979</a:t>
            </a:r>
            <a:r>
              <a:rPr lang="en-US" dirty="0"/>
              <a:t>: </a:t>
            </a:r>
            <a:r>
              <a:rPr lang="en-US" dirty="0" err="1"/>
              <a:t>Bhagwan</a:t>
            </a:r>
            <a:r>
              <a:rPr lang="en-US" dirty="0"/>
              <a:t> Das </a:t>
            </a:r>
            <a:r>
              <a:rPr lang="en-US" dirty="0" err="1"/>
              <a:t>Goenka</a:t>
            </a:r>
            <a:r>
              <a:rPr lang="en-US" dirty="0"/>
              <a:t>, son, possible heir dies due to heart attack. Other two daughters are Krishna </a:t>
            </a:r>
            <a:r>
              <a:rPr lang="en-US" dirty="0" err="1"/>
              <a:t>Khaitan</a:t>
            </a:r>
            <a:r>
              <a:rPr lang="en-US" dirty="0"/>
              <a:t> and </a:t>
            </a:r>
            <a:r>
              <a:rPr lang="en-US" dirty="0" err="1"/>
              <a:t>Radha</a:t>
            </a:r>
            <a:r>
              <a:rPr lang="en-US" dirty="0"/>
              <a:t> </a:t>
            </a:r>
            <a:r>
              <a:rPr lang="en-US" dirty="0" err="1"/>
              <a:t>Sonthalia</a:t>
            </a:r>
            <a:r>
              <a:rPr lang="en-US" dirty="0"/>
              <a:t>.</a:t>
            </a:r>
          </a:p>
          <a:p>
            <a:pPr marL="0" indent="0">
              <a:buNone/>
            </a:pPr>
            <a:r>
              <a:rPr lang="en-US" b="1" dirty="0"/>
              <a:t>1991</a:t>
            </a:r>
            <a:r>
              <a:rPr lang="en-US" dirty="0"/>
              <a:t>: </a:t>
            </a:r>
            <a:r>
              <a:rPr lang="en-US" dirty="0" err="1"/>
              <a:t>Ramnath</a:t>
            </a:r>
            <a:r>
              <a:rPr lang="en-US" dirty="0"/>
              <a:t> </a:t>
            </a:r>
            <a:r>
              <a:rPr lang="en-US" dirty="0" err="1"/>
              <a:t>Goenka</a:t>
            </a:r>
            <a:r>
              <a:rPr lang="en-US" dirty="0"/>
              <a:t> dies, Family members takes over.</a:t>
            </a:r>
          </a:p>
          <a:p>
            <a:pPr marL="0" indent="0">
              <a:buNone/>
            </a:pPr>
            <a:r>
              <a:rPr lang="en-US" b="1" dirty="0"/>
              <a:t>1999</a:t>
            </a:r>
            <a:r>
              <a:rPr lang="en-US" dirty="0"/>
              <a:t>: Property dispute, Family member splits “Indian Express” into “The New Indian Express” (South) and “The Indian Express” (North).</a:t>
            </a:r>
          </a:p>
          <a:p>
            <a:pPr marL="0" indent="0">
              <a:buNone/>
            </a:pPr>
            <a:r>
              <a:rPr lang="en-US" b="1" dirty="0"/>
              <a:t>Current</a:t>
            </a:r>
            <a:r>
              <a:rPr lang="en-US" dirty="0"/>
              <a:t>: “The Indian Express” is owned by </a:t>
            </a:r>
            <a:r>
              <a:rPr lang="sv-SE" dirty="0" err="1"/>
              <a:t>Viveck</a:t>
            </a:r>
            <a:r>
              <a:rPr lang="sv-SE" dirty="0"/>
              <a:t> </a:t>
            </a:r>
            <a:r>
              <a:rPr lang="sv-SE" dirty="0" err="1"/>
              <a:t>Goenka</a:t>
            </a:r>
            <a:r>
              <a:rPr lang="sv-SE" dirty="0"/>
              <a:t> (</a:t>
            </a:r>
            <a:r>
              <a:rPr lang="en-US" dirty="0" err="1"/>
              <a:t>Ramnath</a:t>
            </a:r>
            <a:r>
              <a:rPr lang="en-US" dirty="0"/>
              <a:t> </a:t>
            </a:r>
            <a:r>
              <a:rPr lang="en-US" dirty="0" err="1"/>
              <a:t>Goenka’s</a:t>
            </a:r>
            <a:r>
              <a:rPr lang="en-US" dirty="0"/>
              <a:t> adopted son</a:t>
            </a:r>
            <a:r>
              <a:rPr lang="sv-SE" dirty="0"/>
              <a:t>). ”The New Indian Express” is </a:t>
            </a:r>
            <a:r>
              <a:rPr lang="sv-SE" dirty="0" err="1"/>
              <a:t>owned</a:t>
            </a:r>
            <a:r>
              <a:rPr lang="sv-SE" dirty="0"/>
              <a:t> by </a:t>
            </a:r>
            <a:r>
              <a:rPr lang="hr-HR" dirty="0"/>
              <a:t>Manoj Kumar Sonthalia (Son of </a:t>
            </a:r>
            <a:r>
              <a:rPr lang="en-US" dirty="0" err="1"/>
              <a:t>Radha</a:t>
            </a:r>
            <a:r>
              <a:rPr lang="en-US" dirty="0"/>
              <a:t> </a:t>
            </a:r>
            <a:r>
              <a:rPr lang="en-US" dirty="0" err="1"/>
              <a:t>Sonthalia</a:t>
            </a:r>
            <a:r>
              <a:rPr lang="hr-HR" dirty="0"/>
              <a:t>)</a:t>
            </a:r>
            <a:r>
              <a:rPr lang="hr-HR" dirty="0" smtClean="0"/>
              <a:t>.</a:t>
            </a:r>
            <a:endParaRPr lang="en-US" dirty="0"/>
          </a:p>
        </p:txBody>
      </p:sp>
    </p:spTree>
    <p:extLst>
      <p:ext uri="{BB962C8B-B14F-4D97-AF65-F5344CB8AC3E}">
        <p14:creationId xmlns:p14="http://schemas.microsoft.com/office/powerpoint/2010/main" val="71142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hindu</a:t>
            </a:r>
            <a:r>
              <a:rPr lang="en-US" dirty="0" smtClean="0"/>
              <a:t> group</a:t>
            </a:r>
            <a:endParaRPr lang="en-US" dirty="0"/>
          </a:p>
        </p:txBody>
      </p:sp>
      <p:sp>
        <p:nvSpPr>
          <p:cNvPr id="3" name="Text Placeholder 2"/>
          <p:cNvSpPr>
            <a:spLocks noGrp="1"/>
          </p:cNvSpPr>
          <p:nvPr>
            <p:ph type="body" idx="1"/>
          </p:nvPr>
        </p:nvSpPr>
        <p:spPr/>
        <p:txBody>
          <a:bodyPr/>
          <a:lstStyle/>
          <a:p>
            <a:pPr marL="342900" indent="-342900">
              <a:buFontTx/>
              <a:buChar char="-"/>
            </a:pPr>
            <a:r>
              <a:rPr lang="en-US" dirty="0" smtClean="0"/>
              <a:t>Second </a:t>
            </a:r>
            <a:r>
              <a:rPr lang="en-US" dirty="0"/>
              <a:t>most circulated English-language newspaper in </a:t>
            </a:r>
            <a:r>
              <a:rPr lang="en-US" dirty="0" smtClean="0"/>
              <a:t>India.</a:t>
            </a:r>
          </a:p>
          <a:p>
            <a:pPr marL="342900" indent="-342900">
              <a:buFontTx/>
              <a:buChar char="-"/>
            </a:pPr>
            <a:r>
              <a:rPr lang="en-US" dirty="0"/>
              <a:t>Third most widely read English </a:t>
            </a:r>
            <a:r>
              <a:rPr lang="en-US" dirty="0" smtClean="0"/>
              <a:t>newspaper.</a:t>
            </a:r>
          </a:p>
          <a:p>
            <a:pPr marL="342900" indent="-342900">
              <a:buFontTx/>
              <a:buChar char="-"/>
            </a:pPr>
            <a:r>
              <a:rPr lang="en-US" dirty="0" smtClean="0"/>
              <a:t>Leading newspaper of South.</a:t>
            </a:r>
            <a:endParaRPr lang="en-US" dirty="0"/>
          </a:p>
        </p:txBody>
      </p:sp>
    </p:spTree>
    <p:extLst>
      <p:ext uri="{BB962C8B-B14F-4D97-AF65-F5344CB8AC3E}">
        <p14:creationId xmlns:p14="http://schemas.microsoft.com/office/powerpoint/2010/main" val="249530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Hindu Group</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Owner History:</a:t>
            </a:r>
          </a:p>
          <a:p>
            <a:pPr marL="0" indent="0">
              <a:buNone/>
            </a:pPr>
            <a:r>
              <a:rPr lang="en-US" b="1" dirty="0" smtClean="0"/>
              <a:t>1878</a:t>
            </a:r>
            <a:r>
              <a:rPr lang="en-US" dirty="0"/>
              <a:t>: Started by </a:t>
            </a:r>
            <a:r>
              <a:rPr lang="en-US" dirty="0" err="1"/>
              <a:t>Triplicane</a:t>
            </a:r>
            <a:r>
              <a:rPr lang="en-US" dirty="0"/>
              <a:t> Six consisting of 4 law </a:t>
            </a:r>
            <a:r>
              <a:rPr lang="en-US" dirty="0" smtClean="0"/>
              <a:t>students and 2 teachers. T</a:t>
            </a:r>
            <a:r>
              <a:rPr lang="en-US" dirty="0"/>
              <a:t>. T. </a:t>
            </a:r>
            <a:r>
              <a:rPr lang="en-US" dirty="0" err="1"/>
              <a:t>Rangachariar</a:t>
            </a:r>
            <a:r>
              <a:rPr lang="en-US" dirty="0"/>
              <a:t>, P. V. </a:t>
            </a:r>
            <a:r>
              <a:rPr lang="en-US" dirty="0" err="1"/>
              <a:t>Rangachariar</a:t>
            </a:r>
            <a:r>
              <a:rPr lang="en-US" dirty="0"/>
              <a:t>, D. </a:t>
            </a:r>
            <a:r>
              <a:rPr lang="en-US" dirty="0" err="1"/>
              <a:t>Kesava</a:t>
            </a:r>
            <a:r>
              <a:rPr lang="en-US" dirty="0"/>
              <a:t> </a:t>
            </a:r>
            <a:r>
              <a:rPr lang="en-US" dirty="0" err="1"/>
              <a:t>Rao</a:t>
            </a:r>
            <a:r>
              <a:rPr lang="en-US" dirty="0"/>
              <a:t> </a:t>
            </a:r>
            <a:r>
              <a:rPr lang="en-US" dirty="0" err="1"/>
              <a:t>Pantulu</a:t>
            </a:r>
            <a:r>
              <a:rPr lang="en-US" dirty="0"/>
              <a:t> and N. </a:t>
            </a:r>
            <a:r>
              <a:rPr lang="en-US" dirty="0" err="1"/>
              <a:t>Subba</a:t>
            </a:r>
            <a:r>
              <a:rPr lang="en-US" dirty="0"/>
              <a:t> </a:t>
            </a:r>
            <a:r>
              <a:rPr lang="en-US" dirty="0" err="1"/>
              <a:t>Rao</a:t>
            </a:r>
            <a:r>
              <a:rPr lang="en-US" dirty="0"/>
              <a:t> </a:t>
            </a:r>
            <a:r>
              <a:rPr lang="en-US" dirty="0" err="1"/>
              <a:t>Pantulu</a:t>
            </a:r>
            <a:r>
              <a:rPr lang="en-US" dirty="0"/>
              <a:t>, led by G. </a:t>
            </a:r>
            <a:r>
              <a:rPr lang="en-US" dirty="0" err="1"/>
              <a:t>Subramania</a:t>
            </a:r>
            <a:r>
              <a:rPr lang="en-US" dirty="0"/>
              <a:t> </a:t>
            </a:r>
            <a:r>
              <a:rPr lang="en-US" dirty="0" err="1"/>
              <a:t>Iyer</a:t>
            </a:r>
            <a:r>
              <a:rPr lang="en-US" dirty="0"/>
              <a:t> </a:t>
            </a:r>
            <a:r>
              <a:rPr lang="en-US" dirty="0" smtClean="0"/>
              <a:t>(</a:t>
            </a:r>
            <a:r>
              <a:rPr lang="en-US" dirty="0"/>
              <a:t>a school teacher from </a:t>
            </a:r>
            <a:r>
              <a:rPr lang="en-US" dirty="0" err="1"/>
              <a:t>Tanjore</a:t>
            </a:r>
            <a:r>
              <a:rPr lang="en-US" dirty="0"/>
              <a:t> district) and M. </a:t>
            </a:r>
            <a:r>
              <a:rPr lang="en-US" dirty="0" err="1"/>
              <a:t>Veeraraghavachariar</a:t>
            </a:r>
            <a:r>
              <a:rPr lang="en-US" dirty="0"/>
              <a:t> (a lecturer at </a:t>
            </a:r>
            <a:r>
              <a:rPr lang="en-US" dirty="0" err="1"/>
              <a:t>Pachaiyappa's</a:t>
            </a:r>
            <a:r>
              <a:rPr lang="en-US" dirty="0"/>
              <a:t> College</a:t>
            </a:r>
            <a:r>
              <a:rPr lang="en-US" dirty="0" smtClean="0"/>
              <a:t>).</a:t>
            </a:r>
          </a:p>
          <a:p>
            <a:pPr marL="0" indent="0">
              <a:buNone/>
            </a:pPr>
            <a:r>
              <a:rPr lang="en-US" b="1" dirty="0" smtClean="0"/>
              <a:t>1898</a:t>
            </a:r>
            <a:r>
              <a:rPr lang="en-US" dirty="0" smtClean="0"/>
              <a:t>: Partnership between </a:t>
            </a:r>
            <a:r>
              <a:rPr lang="en-US" dirty="0"/>
              <a:t>G. </a:t>
            </a:r>
            <a:r>
              <a:rPr lang="en-US" dirty="0" err="1"/>
              <a:t>Subramania</a:t>
            </a:r>
            <a:r>
              <a:rPr lang="en-US" dirty="0"/>
              <a:t> </a:t>
            </a:r>
            <a:r>
              <a:rPr lang="en-US" dirty="0" err="1"/>
              <a:t>Iyer</a:t>
            </a:r>
            <a:r>
              <a:rPr lang="en-US" dirty="0"/>
              <a:t> </a:t>
            </a:r>
            <a:r>
              <a:rPr lang="en-US" dirty="0" smtClean="0"/>
              <a:t>&amp; </a:t>
            </a:r>
            <a:r>
              <a:rPr lang="en-US" dirty="0"/>
              <a:t>M. </a:t>
            </a:r>
            <a:r>
              <a:rPr lang="en-US" dirty="0" err="1" smtClean="0"/>
              <a:t>Veeraraghavachariar</a:t>
            </a:r>
            <a:r>
              <a:rPr lang="en-US" dirty="0" smtClean="0"/>
              <a:t> broke, and </a:t>
            </a:r>
            <a:r>
              <a:rPr lang="en-US" dirty="0"/>
              <a:t>M. </a:t>
            </a:r>
            <a:r>
              <a:rPr lang="en-US" dirty="0" err="1"/>
              <a:t>Veeraraghavachariar</a:t>
            </a:r>
            <a:r>
              <a:rPr lang="en-US" dirty="0"/>
              <a:t> </a:t>
            </a:r>
            <a:r>
              <a:rPr lang="en-US" dirty="0" smtClean="0"/>
              <a:t>became sole owner.</a:t>
            </a:r>
          </a:p>
          <a:p>
            <a:pPr marL="0" indent="0">
              <a:buNone/>
            </a:pPr>
            <a:r>
              <a:rPr lang="en-US" b="1" dirty="0" smtClean="0"/>
              <a:t>1905</a:t>
            </a:r>
            <a:r>
              <a:rPr lang="en-US" dirty="0" smtClean="0"/>
              <a:t>: Due to loss, brought by to </a:t>
            </a:r>
            <a:r>
              <a:rPr lang="ro-RO" dirty="0"/>
              <a:t>S. Kasturi Ranga </a:t>
            </a:r>
            <a:r>
              <a:rPr lang="ro-RO" dirty="0" smtClean="0"/>
              <a:t>Iyengar (Past Legal Advisor).</a:t>
            </a:r>
          </a:p>
          <a:p>
            <a:pPr marL="0" indent="0">
              <a:buNone/>
            </a:pPr>
            <a:r>
              <a:rPr lang="ro-RO" b="1" dirty="0" smtClean="0"/>
              <a:t>Current</a:t>
            </a:r>
            <a:r>
              <a:rPr lang="ro-RO" dirty="0" smtClean="0"/>
              <a:t>: Family members as </a:t>
            </a:r>
            <a:r>
              <a:rPr lang="en-US" dirty="0"/>
              <a:t>The Hindu Group, </a:t>
            </a:r>
            <a:r>
              <a:rPr lang="en-US" dirty="0" err="1"/>
              <a:t>Kasturi</a:t>
            </a:r>
            <a:r>
              <a:rPr lang="en-US" dirty="0"/>
              <a:t> and Sons </a:t>
            </a:r>
            <a:r>
              <a:rPr lang="en-US" dirty="0" smtClean="0"/>
              <a:t>Limited.</a:t>
            </a:r>
            <a:endParaRPr lang="en-US" dirty="0"/>
          </a:p>
        </p:txBody>
      </p:sp>
    </p:spTree>
    <p:extLst>
      <p:ext uri="{BB962C8B-B14F-4D97-AF65-F5344CB8AC3E}">
        <p14:creationId xmlns:p14="http://schemas.microsoft.com/office/powerpoint/2010/main" val="388683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AnandaBazar</a:t>
            </a:r>
            <a:r>
              <a:rPr lang="en-US" dirty="0" smtClean="0"/>
              <a:t> </a:t>
            </a:r>
            <a:r>
              <a:rPr lang="en-US" dirty="0" err="1" smtClean="0"/>
              <a:t>patrika</a:t>
            </a:r>
            <a:r>
              <a:rPr lang="en-US" dirty="0" smtClean="0"/>
              <a:t> GROUP</a:t>
            </a:r>
            <a:endParaRPr lang="en-US" dirty="0"/>
          </a:p>
        </p:txBody>
      </p:sp>
      <p:sp>
        <p:nvSpPr>
          <p:cNvPr id="3" name="Text Placeholder 2"/>
          <p:cNvSpPr>
            <a:spLocks noGrp="1"/>
          </p:cNvSpPr>
          <p:nvPr>
            <p:ph type="body" idx="1"/>
          </p:nvPr>
        </p:nvSpPr>
        <p:spPr/>
        <p:txBody>
          <a:bodyPr/>
          <a:lstStyle/>
          <a:p>
            <a:pPr marL="342900" indent="-342900">
              <a:buFontTx/>
              <a:buChar char="-"/>
            </a:pPr>
            <a:r>
              <a:rPr lang="en-US" dirty="0" smtClean="0"/>
              <a:t>Leading Bengali newspaper.</a:t>
            </a:r>
          </a:p>
        </p:txBody>
      </p:sp>
    </p:spTree>
    <p:extLst>
      <p:ext uri="{BB962C8B-B14F-4D97-AF65-F5344CB8AC3E}">
        <p14:creationId xmlns:p14="http://schemas.microsoft.com/office/powerpoint/2010/main" val="86953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Anandabazar</a:t>
            </a:r>
            <a:r>
              <a:rPr lang="en-US" dirty="0" smtClean="0"/>
              <a:t> </a:t>
            </a:r>
            <a:r>
              <a:rPr lang="en-US" dirty="0" err="1" smtClean="0"/>
              <a:t>Patrika</a:t>
            </a:r>
            <a:r>
              <a:rPr lang="en-US" dirty="0" smtClean="0"/>
              <a:t> Group</a:t>
            </a:r>
            <a:endParaRPr lang="en-US" dirty="0"/>
          </a:p>
        </p:txBody>
      </p:sp>
      <p:sp>
        <p:nvSpPr>
          <p:cNvPr id="3" name="Content Placeholder 2"/>
          <p:cNvSpPr>
            <a:spLocks noGrp="1"/>
          </p:cNvSpPr>
          <p:nvPr>
            <p:ph idx="1"/>
          </p:nvPr>
        </p:nvSpPr>
        <p:spPr/>
        <p:txBody>
          <a:bodyPr/>
          <a:lstStyle/>
          <a:p>
            <a:pPr marL="0" indent="0">
              <a:buNone/>
            </a:pPr>
            <a:r>
              <a:rPr lang="en-US" b="1" dirty="0"/>
              <a:t>Owner History</a:t>
            </a:r>
            <a:r>
              <a:rPr lang="en-US" b="1" dirty="0" smtClean="0"/>
              <a:t>:</a:t>
            </a:r>
            <a:endParaRPr lang="en-US" dirty="0" smtClean="0"/>
          </a:p>
          <a:p>
            <a:pPr marL="0" indent="0">
              <a:buNone/>
            </a:pPr>
            <a:r>
              <a:rPr lang="en-US" b="1" dirty="0" smtClean="0"/>
              <a:t>1922</a:t>
            </a:r>
            <a:r>
              <a:rPr lang="en-US" dirty="0" smtClean="0"/>
              <a:t>: </a:t>
            </a:r>
            <a:r>
              <a:rPr lang="sv-SE" dirty="0" err="1"/>
              <a:t>Prafulla</a:t>
            </a:r>
            <a:r>
              <a:rPr lang="sv-SE" dirty="0"/>
              <a:t> Kumar </a:t>
            </a:r>
            <a:r>
              <a:rPr lang="sv-SE" dirty="0" err="1"/>
              <a:t>Sarkar</a:t>
            </a:r>
            <a:r>
              <a:rPr lang="sv-SE" dirty="0"/>
              <a:t> &amp;</a:t>
            </a:r>
            <a:r>
              <a:rPr lang="sv-SE" dirty="0" smtClean="0"/>
              <a:t> </a:t>
            </a:r>
            <a:r>
              <a:rPr lang="sv-SE" dirty="0" err="1"/>
              <a:t>Suresh</a:t>
            </a:r>
            <a:r>
              <a:rPr lang="sv-SE" dirty="0"/>
              <a:t> Chandra </a:t>
            </a:r>
            <a:r>
              <a:rPr lang="sv-SE" dirty="0" err="1" smtClean="0"/>
              <a:t>Majumdar</a:t>
            </a:r>
            <a:r>
              <a:rPr lang="sv-SE" dirty="0" smtClean="0"/>
              <a:t>.</a:t>
            </a:r>
          </a:p>
          <a:p>
            <a:pPr marL="0" indent="0">
              <a:buNone/>
            </a:pPr>
            <a:r>
              <a:rPr lang="sv-SE" b="1" dirty="0" smtClean="0"/>
              <a:t>1958</a:t>
            </a:r>
            <a:r>
              <a:rPr lang="sv-SE" dirty="0"/>
              <a:t>: </a:t>
            </a:r>
            <a:r>
              <a:rPr lang="sv-SE" dirty="0" err="1"/>
              <a:t>Ashok</a:t>
            </a:r>
            <a:r>
              <a:rPr lang="sv-SE" dirty="0"/>
              <a:t> Kumar </a:t>
            </a:r>
            <a:r>
              <a:rPr lang="sv-SE" dirty="0" err="1" smtClean="0"/>
              <a:t>Sarkar</a:t>
            </a:r>
            <a:r>
              <a:rPr lang="sv-SE" dirty="0" smtClean="0"/>
              <a:t>, son </a:t>
            </a:r>
            <a:r>
              <a:rPr lang="sv-SE" dirty="0" err="1" smtClean="0"/>
              <a:t>of</a:t>
            </a:r>
            <a:r>
              <a:rPr lang="sv-SE" dirty="0" smtClean="0"/>
              <a:t> </a:t>
            </a:r>
            <a:r>
              <a:rPr lang="sv-SE" dirty="0" err="1"/>
              <a:t>Prafulla</a:t>
            </a:r>
            <a:r>
              <a:rPr lang="sv-SE" dirty="0"/>
              <a:t> Kumar </a:t>
            </a:r>
            <a:r>
              <a:rPr lang="sv-SE" dirty="0" err="1" smtClean="0"/>
              <a:t>Sarkar</a:t>
            </a:r>
            <a:r>
              <a:rPr lang="sv-SE" dirty="0" smtClean="0"/>
              <a:t>.</a:t>
            </a:r>
          </a:p>
          <a:p>
            <a:pPr marL="0" indent="0">
              <a:buNone/>
            </a:pPr>
            <a:r>
              <a:rPr lang="sv-SE" b="1" dirty="0" err="1" smtClean="0"/>
              <a:t>Current</a:t>
            </a:r>
            <a:r>
              <a:rPr lang="sv-SE" dirty="0" smtClean="0"/>
              <a:t>: </a:t>
            </a:r>
            <a:r>
              <a:rPr lang="nl-NL" dirty="0" err="1"/>
              <a:t>Aveek</a:t>
            </a:r>
            <a:r>
              <a:rPr lang="nl-NL" dirty="0"/>
              <a:t> </a:t>
            </a:r>
            <a:r>
              <a:rPr lang="nl-NL" dirty="0" err="1" smtClean="0"/>
              <a:t>Sarkar</a:t>
            </a:r>
            <a:r>
              <a:rPr lang="nl-NL" dirty="0" smtClean="0"/>
              <a:t>, </a:t>
            </a:r>
            <a:r>
              <a:rPr lang="nl-NL" dirty="0" err="1" smtClean="0"/>
              <a:t>son</a:t>
            </a:r>
            <a:r>
              <a:rPr lang="nl-NL" dirty="0" smtClean="0"/>
              <a:t> of </a:t>
            </a:r>
            <a:r>
              <a:rPr lang="sv-SE" dirty="0" err="1"/>
              <a:t>Ashok</a:t>
            </a:r>
            <a:r>
              <a:rPr lang="sv-SE" dirty="0"/>
              <a:t> Kumar </a:t>
            </a:r>
            <a:r>
              <a:rPr lang="sv-SE" dirty="0" err="1" smtClean="0"/>
              <a:t>Sarkar</a:t>
            </a:r>
            <a:r>
              <a:rPr lang="sv-SE" dirty="0" smtClean="0"/>
              <a:t>.</a:t>
            </a:r>
            <a:endParaRPr lang="en-US" dirty="0" smtClean="0"/>
          </a:p>
        </p:txBody>
      </p:sp>
    </p:spTree>
    <p:extLst>
      <p:ext uri="{BB962C8B-B14F-4D97-AF65-F5344CB8AC3E}">
        <p14:creationId xmlns:p14="http://schemas.microsoft.com/office/powerpoint/2010/main" val="303930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B. Corp Limited</a:t>
            </a:r>
            <a:endParaRPr lang="en-US" dirty="0"/>
          </a:p>
        </p:txBody>
      </p:sp>
      <p:sp>
        <p:nvSpPr>
          <p:cNvPr id="3" name="Text Placeholder 2"/>
          <p:cNvSpPr>
            <a:spLocks noGrp="1"/>
          </p:cNvSpPr>
          <p:nvPr>
            <p:ph type="body" idx="1"/>
          </p:nvPr>
        </p:nvSpPr>
        <p:spPr/>
        <p:txBody>
          <a:bodyPr/>
          <a:lstStyle/>
          <a:p>
            <a:pPr marL="342900" indent="-342900">
              <a:buFontTx/>
              <a:buChar char="-"/>
            </a:pPr>
            <a:r>
              <a:rPr lang="en-US" dirty="0" smtClean="0"/>
              <a:t>Leading newspaper of India</a:t>
            </a:r>
          </a:p>
          <a:p>
            <a:pPr marL="342900" indent="-342900">
              <a:buFontTx/>
              <a:buChar char="-"/>
            </a:pPr>
            <a:r>
              <a:rPr lang="en-US" dirty="0" smtClean="0"/>
              <a:t>Leading Hindi newspaper of India.</a:t>
            </a:r>
            <a:endParaRPr lang="en-US" dirty="0"/>
          </a:p>
        </p:txBody>
      </p:sp>
    </p:spTree>
    <p:extLst>
      <p:ext uri="{BB962C8B-B14F-4D97-AF65-F5344CB8AC3E}">
        <p14:creationId xmlns:p14="http://schemas.microsoft.com/office/powerpoint/2010/main" val="77102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B. Corp Limited</a:t>
            </a:r>
          </a:p>
        </p:txBody>
      </p:sp>
      <p:sp>
        <p:nvSpPr>
          <p:cNvPr id="3" name="Content Placeholder 2"/>
          <p:cNvSpPr>
            <a:spLocks noGrp="1"/>
          </p:cNvSpPr>
          <p:nvPr>
            <p:ph idx="1"/>
          </p:nvPr>
        </p:nvSpPr>
        <p:spPr/>
        <p:txBody>
          <a:bodyPr/>
          <a:lstStyle/>
          <a:p>
            <a:pPr marL="0" indent="0">
              <a:buNone/>
            </a:pPr>
            <a:r>
              <a:rPr lang="en-US" b="1" dirty="0" smtClean="0"/>
              <a:t>1956</a:t>
            </a:r>
            <a:r>
              <a:rPr lang="en-US" dirty="0" smtClean="0"/>
              <a:t>: Launched as </a:t>
            </a:r>
            <a:r>
              <a:rPr lang="de-DE" dirty="0" err="1"/>
              <a:t>Subah</a:t>
            </a:r>
            <a:r>
              <a:rPr lang="de-DE" dirty="0"/>
              <a:t> </a:t>
            </a:r>
            <a:r>
              <a:rPr lang="de-DE" dirty="0" err="1" smtClean="0"/>
              <a:t>Savere</a:t>
            </a:r>
            <a:r>
              <a:rPr lang="de-DE" dirty="0" smtClean="0"/>
              <a:t> in Bhopal.</a:t>
            </a:r>
          </a:p>
          <a:p>
            <a:pPr marL="0" indent="0">
              <a:buNone/>
            </a:pPr>
            <a:r>
              <a:rPr lang="de-DE" b="1" dirty="0" smtClean="0"/>
              <a:t>1957</a:t>
            </a:r>
            <a:r>
              <a:rPr lang="de-DE" dirty="0" smtClean="0"/>
              <a:t>: </a:t>
            </a:r>
            <a:r>
              <a:rPr lang="nl-NL" dirty="0" err="1"/>
              <a:t>Good</a:t>
            </a:r>
            <a:r>
              <a:rPr lang="nl-NL" dirty="0"/>
              <a:t> </a:t>
            </a:r>
            <a:r>
              <a:rPr lang="nl-NL" dirty="0" err="1"/>
              <a:t>Morning</a:t>
            </a:r>
            <a:r>
              <a:rPr lang="nl-NL" dirty="0"/>
              <a:t> </a:t>
            </a:r>
            <a:r>
              <a:rPr lang="nl-NL" dirty="0" smtClean="0"/>
              <a:t>India in </a:t>
            </a:r>
            <a:r>
              <a:rPr lang="nl-NL" dirty="0" err="1" smtClean="0"/>
              <a:t>Gwalior</a:t>
            </a:r>
            <a:r>
              <a:rPr lang="nl-NL" dirty="0"/>
              <a:t> </a:t>
            </a:r>
            <a:r>
              <a:rPr lang="nl-NL" dirty="0" err="1" smtClean="0"/>
              <a:t>and</a:t>
            </a:r>
            <a:r>
              <a:rPr lang="nl-NL" dirty="0" smtClean="0"/>
              <a:t> </a:t>
            </a:r>
            <a:r>
              <a:rPr lang="nl-NL" dirty="0" err="1" smtClean="0"/>
              <a:t>renamed</a:t>
            </a:r>
            <a:r>
              <a:rPr lang="nl-NL" dirty="0" smtClean="0"/>
              <a:t> as </a:t>
            </a:r>
            <a:r>
              <a:rPr lang="is-IS" dirty="0"/>
              <a:t>Bhaskar </a:t>
            </a:r>
            <a:r>
              <a:rPr lang="is-IS" dirty="0" smtClean="0"/>
              <a:t>Samachar.</a:t>
            </a:r>
          </a:p>
          <a:p>
            <a:pPr marL="0" indent="0">
              <a:buNone/>
            </a:pPr>
            <a:r>
              <a:rPr lang="is-IS" b="1" dirty="0" smtClean="0"/>
              <a:t>1958</a:t>
            </a:r>
            <a:r>
              <a:rPr lang="is-IS" dirty="0" smtClean="0"/>
              <a:t>: Renamed as </a:t>
            </a:r>
            <a:r>
              <a:rPr lang="fi-FI" dirty="0" err="1"/>
              <a:t>Dainik</a:t>
            </a:r>
            <a:r>
              <a:rPr lang="fi-FI" dirty="0"/>
              <a:t> </a:t>
            </a:r>
            <a:r>
              <a:rPr lang="fi-FI" dirty="0" err="1" smtClean="0"/>
              <a:t>Bhaskar</a:t>
            </a:r>
            <a:r>
              <a:rPr lang="fi-FI" dirty="0" smtClean="0"/>
              <a:t>.</a:t>
            </a:r>
            <a:endParaRPr lang="is-IS" dirty="0" smtClean="0"/>
          </a:p>
          <a:p>
            <a:pPr marL="0" indent="0">
              <a:buNone/>
            </a:pPr>
            <a:endParaRPr lang="nl-NL"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137796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66280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 Indian media biased and </a:t>
            </a:r>
            <a:r>
              <a:rPr lang="en-US" dirty="0" smtClean="0"/>
              <a:t>opinionated?</a:t>
            </a:r>
            <a:endParaRPr lang="en-US" dirty="0"/>
          </a:p>
        </p:txBody>
      </p:sp>
    </p:spTree>
    <p:extLst>
      <p:ext uri="{BB962C8B-B14F-4D97-AF65-F5344CB8AC3E}">
        <p14:creationId xmlns:p14="http://schemas.microsoft.com/office/powerpoint/2010/main" val="396607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Hindustan Times Group</a:t>
            </a:r>
            <a:endParaRPr lang="en-US" dirty="0"/>
          </a:p>
        </p:txBody>
      </p:sp>
      <p:sp>
        <p:nvSpPr>
          <p:cNvPr id="3" name="Text Placeholder 2"/>
          <p:cNvSpPr>
            <a:spLocks noGrp="1"/>
          </p:cNvSpPr>
          <p:nvPr>
            <p:ph type="body" idx="1"/>
          </p:nvPr>
        </p:nvSpPr>
        <p:spPr/>
        <p:txBody>
          <a:bodyPr/>
          <a:lstStyle/>
          <a:p>
            <a:pPr marL="342900" indent="-342900">
              <a:buFontTx/>
              <a:buChar char="-"/>
            </a:pPr>
            <a:r>
              <a:rPr lang="en-US" dirty="0" smtClean="0"/>
              <a:t>Leading English </a:t>
            </a:r>
            <a:r>
              <a:rPr lang="en-US" dirty="0"/>
              <a:t>newspaper in North.</a:t>
            </a:r>
          </a:p>
          <a:p>
            <a:pPr marL="342900" indent="-342900">
              <a:buFontTx/>
              <a:buChar char="-"/>
            </a:pPr>
            <a:r>
              <a:rPr lang="en-US" dirty="0" smtClean="0"/>
              <a:t>Second </a:t>
            </a:r>
            <a:r>
              <a:rPr lang="en-US" dirty="0"/>
              <a:t>best </a:t>
            </a:r>
            <a:r>
              <a:rPr lang="en-US" dirty="0" smtClean="0"/>
              <a:t>Hindi </a:t>
            </a:r>
            <a:r>
              <a:rPr lang="en-US" dirty="0"/>
              <a:t>newspaper in North &amp; East</a:t>
            </a:r>
            <a:r>
              <a:rPr lang="en-US" dirty="0" smtClean="0"/>
              <a:t>.</a:t>
            </a:r>
            <a:endParaRPr lang="en-US" dirty="0"/>
          </a:p>
        </p:txBody>
      </p:sp>
    </p:spTree>
    <p:extLst>
      <p:ext uri="{BB962C8B-B14F-4D97-AF65-F5344CB8AC3E}">
        <p14:creationId xmlns:p14="http://schemas.microsoft.com/office/powerpoint/2010/main" val="47446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Hindustan Times Group</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600" b="1" dirty="0" smtClean="0"/>
              <a:t>Owner History:</a:t>
            </a:r>
            <a:endParaRPr lang="en-US" sz="3600" b="1" dirty="0"/>
          </a:p>
          <a:p>
            <a:pPr marL="0" indent="0">
              <a:buNone/>
            </a:pPr>
            <a:r>
              <a:rPr lang="en-US" b="1" dirty="0"/>
              <a:t>1924</a:t>
            </a:r>
            <a:r>
              <a:rPr lang="en-US" dirty="0"/>
              <a:t>: Sunder Singh </a:t>
            </a:r>
            <a:r>
              <a:rPr lang="en-US" dirty="0" err="1"/>
              <a:t>Lyallpuri</a:t>
            </a:r>
            <a:r>
              <a:rPr lang="en-US" dirty="0"/>
              <a:t> (Founder of </a:t>
            </a:r>
            <a:r>
              <a:rPr lang="en-US" dirty="0" err="1"/>
              <a:t>Akali</a:t>
            </a:r>
            <a:r>
              <a:rPr lang="en-US" dirty="0"/>
              <a:t> Movement</a:t>
            </a:r>
            <a:r>
              <a:rPr lang="en-US" dirty="0" smtClean="0"/>
              <a:t>).</a:t>
            </a:r>
            <a:endParaRPr lang="en-US" dirty="0"/>
          </a:p>
          <a:p>
            <a:pPr marL="0" indent="0">
              <a:buNone/>
            </a:pPr>
            <a:r>
              <a:rPr lang="en-US" b="1" dirty="0"/>
              <a:t>1933</a:t>
            </a:r>
            <a:r>
              <a:rPr lang="en-US" dirty="0"/>
              <a:t>: </a:t>
            </a:r>
            <a:r>
              <a:rPr lang="en-US" dirty="0" err="1"/>
              <a:t>Pandit</a:t>
            </a:r>
            <a:r>
              <a:rPr lang="en-US" dirty="0"/>
              <a:t> </a:t>
            </a:r>
            <a:r>
              <a:rPr lang="en-US" dirty="0" err="1"/>
              <a:t>Madan</a:t>
            </a:r>
            <a:r>
              <a:rPr lang="en-US" dirty="0"/>
              <a:t> Mohan </a:t>
            </a:r>
            <a:r>
              <a:rPr lang="en-US" dirty="0" err="1"/>
              <a:t>Malaviya</a:t>
            </a:r>
            <a:r>
              <a:rPr lang="en-US" dirty="0"/>
              <a:t> (4 times president of INC), </a:t>
            </a:r>
            <a:r>
              <a:rPr lang="en-US" dirty="0" err="1"/>
              <a:t>Lala</a:t>
            </a:r>
            <a:r>
              <a:rPr lang="en-US" dirty="0"/>
              <a:t> </a:t>
            </a:r>
            <a:r>
              <a:rPr lang="en-US" dirty="0" err="1"/>
              <a:t>Lajpat</a:t>
            </a:r>
            <a:r>
              <a:rPr lang="en-US" dirty="0"/>
              <a:t> </a:t>
            </a:r>
            <a:r>
              <a:rPr lang="en-US" dirty="0" err="1"/>
              <a:t>Rai</a:t>
            </a:r>
            <a:r>
              <a:rPr lang="en-US" dirty="0"/>
              <a:t> (Leader, INC), </a:t>
            </a:r>
            <a:r>
              <a:rPr lang="en-US" dirty="0" err="1"/>
              <a:t>Dr</a:t>
            </a:r>
            <a:r>
              <a:rPr lang="en-US" dirty="0"/>
              <a:t> </a:t>
            </a:r>
            <a:r>
              <a:rPr lang="en-US" dirty="0" err="1"/>
              <a:t>Mukund</a:t>
            </a:r>
            <a:r>
              <a:rPr lang="en-US" dirty="0"/>
              <a:t> </a:t>
            </a:r>
            <a:r>
              <a:rPr lang="en-US" dirty="0" err="1"/>
              <a:t>Ramrao</a:t>
            </a:r>
            <a:r>
              <a:rPr lang="en-US" dirty="0"/>
              <a:t> </a:t>
            </a:r>
            <a:r>
              <a:rPr lang="en-US" dirty="0" err="1"/>
              <a:t>Jayakar</a:t>
            </a:r>
            <a:r>
              <a:rPr lang="en-US" dirty="0"/>
              <a:t> (Indian Lawyer) &amp; G. D. Birla (Industrialist) with Birla paying most of the money.</a:t>
            </a:r>
          </a:p>
          <a:p>
            <a:pPr marL="0" indent="0">
              <a:buNone/>
            </a:pPr>
            <a:r>
              <a:rPr lang="en-US" b="1" dirty="0"/>
              <a:t>Current</a:t>
            </a:r>
            <a:r>
              <a:rPr lang="en-US" dirty="0"/>
              <a:t>: KK Birla Group and managed by </a:t>
            </a:r>
            <a:r>
              <a:rPr lang="en-US" dirty="0" err="1"/>
              <a:t>Shobhana</a:t>
            </a:r>
            <a:r>
              <a:rPr lang="en-US" dirty="0"/>
              <a:t> </a:t>
            </a:r>
            <a:r>
              <a:rPr lang="en-US" dirty="0" err="1"/>
              <a:t>Bhartia</a:t>
            </a:r>
            <a:r>
              <a:rPr lang="en-US" dirty="0"/>
              <a:t> (</a:t>
            </a:r>
            <a:r>
              <a:rPr lang="en-US" dirty="0" err="1"/>
              <a:t>Rajya</a:t>
            </a:r>
            <a:r>
              <a:rPr lang="en-US" dirty="0"/>
              <a:t> </a:t>
            </a:r>
            <a:r>
              <a:rPr lang="en-US" dirty="0" err="1"/>
              <a:t>Sabha</a:t>
            </a:r>
            <a:r>
              <a:rPr lang="en-US" dirty="0"/>
              <a:t> MP (2006 - 2012), INC</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36056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Bennett, Coleman &amp; Co. Ltd. (BCCL)</a:t>
            </a:r>
            <a:endParaRPr lang="en-US" dirty="0"/>
          </a:p>
        </p:txBody>
      </p:sp>
      <p:sp>
        <p:nvSpPr>
          <p:cNvPr id="3" name="Text Placeholder 2"/>
          <p:cNvSpPr>
            <a:spLocks noGrp="1"/>
          </p:cNvSpPr>
          <p:nvPr>
            <p:ph type="body" idx="1"/>
          </p:nvPr>
        </p:nvSpPr>
        <p:spPr/>
        <p:txBody>
          <a:bodyPr/>
          <a:lstStyle/>
          <a:p>
            <a:pPr marL="342900" indent="-342900">
              <a:buFontTx/>
              <a:buChar char="-"/>
            </a:pPr>
            <a:r>
              <a:rPr lang="en-US" dirty="0" smtClean="0"/>
              <a:t>Third</a:t>
            </a:r>
            <a:r>
              <a:rPr lang="en-US" dirty="0"/>
              <a:t>-largest newspaper in India by </a:t>
            </a:r>
            <a:r>
              <a:rPr lang="en-US" dirty="0" smtClean="0"/>
              <a:t>circulation.</a:t>
            </a:r>
          </a:p>
          <a:p>
            <a:pPr marL="342900" indent="-342900">
              <a:buFontTx/>
              <a:buChar char="-"/>
            </a:pPr>
            <a:r>
              <a:rPr lang="en-US" dirty="0" smtClean="0"/>
              <a:t>Largest </a:t>
            </a:r>
            <a:r>
              <a:rPr lang="en-US" dirty="0"/>
              <a:t>selling English-language daily in the world</a:t>
            </a:r>
            <a:r>
              <a:rPr lang="en-US" dirty="0" smtClean="0"/>
              <a:t>.</a:t>
            </a:r>
            <a:endParaRPr lang="en-US" dirty="0"/>
          </a:p>
        </p:txBody>
      </p:sp>
    </p:spTree>
    <p:extLst>
      <p:ext uri="{BB962C8B-B14F-4D97-AF65-F5344CB8AC3E}">
        <p14:creationId xmlns:p14="http://schemas.microsoft.com/office/powerpoint/2010/main" val="262261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Bennett, Coleman &amp; Co. Ltd. (BCCL)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Owner History:</a:t>
            </a:r>
            <a:endParaRPr lang="en-US" b="1" dirty="0"/>
          </a:p>
          <a:p>
            <a:pPr marL="0" indent="0">
              <a:buNone/>
            </a:pPr>
            <a:r>
              <a:rPr lang="en-US" b="1" dirty="0"/>
              <a:t>1838</a:t>
            </a:r>
            <a:r>
              <a:rPr lang="en-US" dirty="0"/>
              <a:t>: As The Bombay Times and Journal of Commerce, </a:t>
            </a:r>
            <a:r>
              <a:rPr lang="en-US" dirty="0" err="1"/>
              <a:t>Raobahadur</a:t>
            </a:r>
            <a:r>
              <a:rPr lang="en-US" dirty="0"/>
              <a:t> Narayan </a:t>
            </a:r>
            <a:r>
              <a:rPr lang="en-US" dirty="0" err="1"/>
              <a:t>Dinanath</a:t>
            </a:r>
            <a:r>
              <a:rPr lang="en-US" dirty="0"/>
              <a:t> </a:t>
            </a:r>
            <a:r>
              <a:rPr lang="en-US" dirty="0" err="1" smtClean="0"/>
              <a:t>Velkar</a:t>
            </a:r>
            <a:r>
              <a:rPr lang="en-US" dirty="0" smtClean="0"/>
              <a:t>.</a:t>
            </a:r>
            <a:endParaRPr lang="en-US" dirty="0"/>
          </a:p>
          <a:p>
            <a:pPr marL="0" indent="0">
              <a:buNone/>
            </a:pPr>
            <a:r>
              <a:rPr lang="en-US" b="1" dirty="0"/>
              <a:t>1859</a:t>
            </a:r>
            <a:r>
              <a:rPr lang="en-US" dirty="0"/>
              <a:t>: Bombay Standard and Chronicle of Western India merges with The Bombay Times and Journal of Commerce to form The Bombay Times &amp; Standard.</a:t>
            </a:r>
          </a:p>
          <a:p>
            <a:pPr marL="0" indent="0">
              <a:buNone/>
            </a:pPr>
            <a:r>
              <a:rPr lang="en-US" b="1" dirty="0"/>
              <a:t>1861</a:t>
            </a:r>
            <a:r>
              <a:rPr lang="en-US" dirty="0"/>
              <a:t>: Robert Knight unite The Bombay Times &amp; Standard with Bombay Telegraph &amp; Courier to form The Times of India.</a:t>
            </a:r>
          </a:p>
          <a:p>
            <a:pPr marL="0" indent="0">
              <a:buNone/>
            </a:pPr>
            <a:r>
              <a:rPr lang="en-US" b="1" dirty="0"/>
              <a:t>1890</a:t>
            </a:r>
            <a:r>
              <a:rPr lang="en-US" dirty="0"/>
              <a:t>: Henry Curwen buys The Times of India with Charles Kane</a:t>
            </a:r>
            <a:r>
              <a:rPr lang="en-US" dirty="0" smtClean="0"/>
              <a:t>.</a:t>
            </a:r>
            <a:endParaRPr lang="en-US" dirty="0"/>
          </a:p>
        </p:txBody>
      </p:sp>
    </p:spTree>
    <p:extLst>
      <p:ext uri="{BB962C8B-B14F-4D97-AF65-F5344CB8AC3E}">
        <p14:creationId xmlns:p14="http://schemas.microsoft.com/office/powerpoint/2010/main" val="270292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Bennett, Coleman &amp; Co. Ltd. (BCCL)</a:t>
            </a:r>
            <a:endParaRPr lang="en-US" dirty="0"/>
          </a:p>
        </p:txBody>
      </p:sp>
      <p:sp>
        <p:nvSpPr>
          <p:cNvPr id="3" name="Content Placeholder 2"/>
          <p:cNvSpPr>
            <a:spLocks noGrp="1"/>
          </p:cNvSpPr>
          <p:nvPr>
            <p:ph idx="1"/>
          </p:nvPr>
        </p:nvSpPr>
        <p:spPr/>
        <p:txBody>
          <a:bodyPr>
            <a:noAutofit/>
          </a:bodyPr>
          <a:lstStyle/>
          <a:p>
            <a:pPr marL="0" indent="0">
              <a:buNone/>
            </a:pPr>
            <a:r>
              <a:rPr lang="en-US" sz="2400" b="1" dirty="0"/>
              <a:t>1892</a:t>
            </a:r>
            <a:r>
              <a:rPr lang="en-US" sz="2400" dirty="0"/>
              <a:t>: After Henry Curwen's death, Thomas Jewell Bennett with partnership with Franck Morris Coleman forms joint stock company Bennett, Coleman &amp; Co. Ltd. (BCCL) which owns The Times of India.</a:t>
            </a:r>
          </a:p>
          <a:p>
            <a:pPr marL="0" indent="0">
              <a:buNone/>
            </a:pPr>
            <a:r>
              <a:rPr lang="en-US" sz="2400" b="1" dirty="0" smtClean="0"/>
              <a:t>1946</a:t>
            </a:r>
            <a:r>
              <a:rPr lang="en-US" sz="2400" dirty="0"/>
              <a:t>: Ram </a:t>
            </a:r>
            <a:r>
              <a:rPr lang="en-US" sz="2400" dirty="0" err="1"/>
              <a:t>Kishan</a:t>
            </a:r>
            <a:r>
              <a:rPr lang="en-US" sz="2400" dirty="0"/>
              <a:t> </a:t>
            </a:r>
            <a:r>
              <a:rPr lang="en-US" sz="2400" dirty="0" err="1"/>
              <a:t>Dalmia</a:t>
            </a:r>
            <a:r>
              <a:rPr lang="en-US" sz="2400" dirty="0"/>
              <a:t> (founder of </a:t>
            </a:r>
            <a:r>
              <a:rPr lang="en-US" sz="2400" dirty="0" err="1"/>
              <a:t>Dalmia</a:t>
            </a:r>
            <a:r>
              <a:rPr lang="en-US" sz="2400" dirty="0"/>
              <a:t>-Jain Group) buys Bennett, Coleman &amp; Co. Ltd. (BCCL) for 2crores.</a:t>
            </a:r>
          </a:p>
          <a:p>
            <a:pPr marL="0" indent="0">
              <a:buNone/>
            </a:pPr>
            <a:r>
              <a:rPr lang="en-US" sz="2400" b="1" dirty="0"/>
              <a:t>1947</a:t>
            </a:r>
            <a:r>
              <a:rPr lang="en-US" sz="2400" dirty="0"/>
              <a:t>: Ram </a:t>
            </a:r>
            <a:r>
              <a:rPr lang="en-US" sz="2400" dirty="0" err="1"/>
              <a:t>Kishan</a:t>
            </a:r>
            <a:r>
              <a:rPr lang="en-US" sz="2400" dirty="0"/>
              <a:t> </a:t>
            </a:r>
            <a:r>
              <a:rPr lang="en-US" sz="2400" dirty="0" err="1"/>
              <a:t>Dalmia</a:t>
            </a:r>
            <a:r>
              <a:rPr lang="en-US" sz="2400" dirty="0"/>
              <a:t> prosecuted for embezzlement and fraud in transferring ownership to himself.</a:t>
            </a:r>
          </a:p>
          <a:p>
            <a:pPr marL="0" indent="0">
              <a:buNone/>
            </a:pPr>
            <a:r>
              <a:rPr lang="en-US" sz="2400" b="1" dirty="0" smtClean="0"/>
              <a:t>1948</a:t>
            </a:r>
            <a:r>
              <a:rPr lang="en-US" sz="2400" dirty="0" smtClean="0"/>
              <a:t>: </a:t>
            </a:r>
            <a:r>
              <a:rPr lang="en-US" sz="2400" dirty="0" err="1"/>
              <a:t>Sahu</a:t>
            </a:r>
            <a:r>
              <a:rPr lang="en-US" sz="2400" dirty="0"/>
              <a:t> Jain Group (</a:t>
            </a:r>
            <a:r>
              <a:rPr lang="en-US" sz="2400" dirty="0" err="1"/>
              <a:t>Sahu</a:t>
            </a:r>
            <a:r>
              <a:rPr lang="en-US" sz="2400" dirty="0"/>
              <a:t> Shanti Prasad Jain) son-in-law of Ram </a:t>
            </a:r>
            <a:r>
              <a:rPr lang="en-US" sz="2400" dirty="0" err="1"/>
              <a:t>Kishan</a:t>
            </a:r>
            <a:r>
              <a:rPr lang="en-US" sz="2400" dirty="0"/>
              <a:t> </a:t>
            </a:r>
            <a:r>
              <a:rPr lang="en-US" sz="2400" dirty="0" err="1"/>
              <a:t>Dalmia</a:t>
            </a:r>
            <a:r>
              <a:rPr lang="en-US" sz="2400" dirty="0"/>
              <a:t> becomes owner</a:t>
            </a:r>
            <a:r>
              <a:rPr lang="en-US" sz="2400" dirty="0" smtClean="0"/>
              <a:t>.</a:t>
            </a:r>
            <a:endParaRPr lang="en-US" sz="2400" dirty="0"/>
          </a:p>
        </p:txBody>
      </p:sp>
    </p:spTree>
    <p:extLst>
      <p:ext uri="{BB962C8B-B14F-4D97-AF65-F5344CB8AC3E}">
        <p14:creationId xmlns:p14="http://schemas.microsoft.com/office/powerpoint/2010/main" val="425431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Bennett, Coleman &amp; Co. Ltd. (BCCL)</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1960</a:t>
            </a:r>
            <a:r>
              <a:rPr lang="en-US" dirty="0"/>
              <a:t>: </a:t>
            </a:r>
            <a:r>
              <a:rPr lang="en-US" dirty="0" err="1"/>
              <a:t>Sahu</a:t>
            </a:r>
            <a:r>
              <a:rPr lang="en-US" dirty="0"/>
              <a:t> Shanti Prasad Jain imprisoned for selling newsprint in black. Government of India took full control based on petition filed in Supreme Court. Replaced half of the directors, and appointed Bombay (Mumbai) High Court judge as chairman.</a:t>
            </a:r>
          </a:p>
          <a:p>
            <a:pPr marL="0" indent="0">
              <a:buNone/>
            </a:pPr>
            <a:r>
              <a:rPr lang="en-US" b="1" dirty="0" smtClean="0"/>
              <a:t>1969</a:t>
            </a:r>
            <a:r>
              <a:rPr lang="en-US" dirty="0"/>
              <a:t>: </a:t>
            </a:r>
            <a:r>
              <a:rPr lang="en-US" dirty="0" err="1"/>
              <a:t>Sahu</a:t>
            </a:r>
            <a:r>
              <a:rPr lang="en-US" dirty="0"/>
              <a:t> Shanti Prasad Jain removed from the post of director by GOI under Supreme Courts order, appointed new board of directors, and appointed </a:t>
            </a:r>
            <a:r>
              <a:rPr lang="en-US" dirty="0" err="1"/>
              <a:t>Nanasaheb</a:t>
            </a:r>
            <a:r>
              <a:rPr lang="en-US" dirty="0"/>
              <a:t> </a:t>
            </a:r>
            <a:r>
              <a:rPr lang="en-US" dirty="0" err="1"/>
              <a:t>Kunte</a:t>
            </a:r>
            <a:r>
              <a:rPr lang="en-US" dirty="0"/>
              <a:t> (previously a INC member, now forming a new opposition party)</a:t>
            </a:r>
          </a:p>
          <a:p>
            <a:pPr marL="0" indent="0">
              <a:buNone/>
            </a:pPr>
            <a:r>
              <a:rPr lang="en-US" b="1" dirty="0"/>
              <a:t>1976</a:t>
            </a:r>
            <a:r>
              <a:rPr lang="en-US" dirty="0"/>
              <a:t>: GOI transferred ownership to Ashok Kumar Jain (</a:t>
            </a:r>
            <a:r>
              <a:rPr lang="en-US" dirty="0" err="1"/>
              <a:t>Sahu</a:t>
            </a:r>
            <a:r>
              <a:rPr lang="en-US" dirty="0"/>
              <a:t> Shanti Prasad Jain's son and </a:t>
            </a:r>
            <a:r>
              <a:rPr lang="en-US" dirty="0" err="1"/>
              <a:t>Ramkrishna</a:t>
            </a:r>
            <a:r>
              <a:rPr lang="en-US" dirty="0"/>
              <a:t> </a:t>
            </a:r>
            <a:r>
              <a:rPr lang="en-US" dirty="0" err="1"/>
              <a:t>Dalmia's</a:t>
            </a:r>
            <a:r>
              <a:rPr lang="en-US" dirty="0"/>
              <a:t> grandson).</a:t>
            </a:r>
          </a:p>
          <a:p>
            <a:pPr marL="0" indent="0">
              <a:buNone/>
            </a:pPr>
            <a:r>
              <a:rPr lang="en-US" b="1" dirty="0" smtClean="0"/>
              <a:t>1988</a:t>
            </a:r>
            <a:r>
              <a:rPr lang="en-US" dirty="0"/>
              <a:t>: Ashok Kumar Jain has to flee the country when the Enforcement Directorate pursued his money laundering scams case strongly.</a:t>
            </a:r>
          </a:p>
          <a:p>
            <a:pPr marL="0" indent="0">
              <a:buNone/>
            </a:pPr>
            <a:r>
              <a:rPr lang="en-US" b="1" dirty="0"/>
              <a:t>Current</a:t>
            </a:r>
            <a:r>
              <a:rPr lang="en-US" dirty="0"/>
              <a:t>: </a:t>
            </a:r>
            <a:r>
              <a:rPr lang="en-US" dirty="0" err="1"/>
              <a:t>Sahu</a:t>
            </a:r>
            <a:r>
              <a:rPr lang="en-US" dirty="0"/>
              <a:t> Jain Group</a:t>
            </a:r>
            <a:r>
              <a:rPr lang="en-US" dirty="0" smtClean="0"/>
              <a:t>.</a:t>
            </a:r>
          </a:p>
        </p:txBody>
      </p:sp>
    </p:spTree>
    <p:extLst>
      <p:ext uri="{BB962C8B-B14F-4D97-AF65-F5344CB8AC3E}">
        <p14:creationId xmlns:p14="http://schemas.microsoft.com/office/powerpoint/2010/main" val="352819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Indian Express </a:t>
            </a:r>
            <a:r>
              <a:rPr lang="en-US" dirty="0" smtClean="0"/>
              <a:t>Group</a:t>
            </a:r>
            <a:endParaRPr lang="en-US" dirty="0"/>
          </a:p>
        </p:txBody>
      </p:sp>
      <p:sp>
        <p:nvSpPr>
          <p:cNvPr id="3" name="Text Placeholder 2"/>
          <p:cNvSpPr>
            <a:spLocks noGrp="1"/>
          </p:cNvSpPr>
          <p:nvPr>
            <p:ph type="body" idx="1"/>
          </p:nvPr>
        </p:nvSpPr>
        <p:spPr/>
        <p:txBody>
          <a:bodyPr/>
          <a:lstStyle/>
          <a:p>
            <a:r>
              <a:rPr lang="en-US" dirty="0" smtClean="0"/>
              <a:t>Widely circulated daily newspaper</a:t>
            </a:r>
            <a:endParaRPr lang="en-US" dirty="0"/>
          </a:p>
        </p:txBody>
      </p:sp>
    </p:spTree>
    <p:extLst>
      <p:ext uri="{BB962C8B-B14F-4D97-AF65-F5344CB8AC3E}">
        <p14:creationId xmlns:p14="http://schemas.microsoft.com/office/powerpoint/2010/main" val="1648937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TotalTime>
  <Words>990</Words>
  <Application>Microsoft Macintosh PowerPoint</Application>
  <PresentationFormat>On-screen Show (4:3)</PresentationFormat>
  <Paragraphs>71</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Is Indian media biased and opinionated?</vt:lpstr>
      <vt:lpstr>Hindustan Times Group</vt:lpstr>
      <vt:lpstr>Hindustan Times Group</vt:lpstr>
      <vt:lpstr>Bennett, Coleman &amp; Co. Ltd. (BCCL)</vt:lpstr>
      <vt:lpstr>Bennett, Coleman &amp; Co. Ltd. (BCCL)</vt:lpstr>
      <vt:lpstr>Bennett, Coleman &amp; Co. Ltd. (BCCL)</vt:lpstr>
      <vt:lpstr>Bennett, Coleman &amp; Co. Ltd. (BCCL)</vt:lpstr>
      <vt:lpstr>Indian Express Group</vt:lpstr>
      <vt:lpstr>Indian Express Group</vt:lpstr>
      <vt:lpstr>Indian Express Group</vt:lpstr>
      <vt:lpstr>The hindu group</vt:lpstr>
      <vt:lpstr>The Hindu Group</vt:lpstr>
      <vt:lpstr>AnandaBazar patrika GROUP</vt:lpstr>
      <vt:lpstr>Anandabazar Patrika Group</vt:lpstr>
      <vt:lpstr>D. B. Corp Limited</vt:lpstr>
      <vt:lpstr>D. B. Corp Limited</vt:lpstr>
      <vt:lpstr>Thank you</vt:lpstr>
    </vt:vector>
  </TitlesOfParts>
  <Company>Glam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Bijoy Anupam</dc:creator>
  <cp:lastModifiedBy>Bijoy Anupam</cp:lastModifiedBy>
  <cp:revision>48</cp:revision>
  <dcterms:created xsi:type="dcterms:W3CDTF">2015-11-25T07:05:32Z</dcterms:created>
  <dcterms:modified xsi:type="dcterms:W3CDTF">2015-11-26T18:32:09Z</dcterms:modified>
</cp:coreProperties>
</file>