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GB"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en.wikipedia.org/wiki/Balaji_Vishwanath" TargetMode="External"/><Relationship Id="rId4" Type="http://schemas.openxmlformats.org/officeDocument/2006/relationships/hyperlink" Target="https://en.wikipedia.org/wiki/Kanhoji_Angre" TargetMode="External"/><Relationship Id="rId5" Type="http://schemas.openxmlformats.org/officeDocument/2006/relationships/hyperlink" Target="https://en.wikipedia.org/wiki/Delhi" TargetMode="External"/><Relationship Id="rId6" Type="http://schemas.openxmlformats.org/officeDocument/2006/relationships/image" Target="../media/image0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en.wikipedia.org/wiki/Baji_Rao" TargetMode="External"/><Relationship Id="rId4" Type="http://schemas.openxmlformats.org/officeDocument/2006/relationships/hyperlink" Target="https://en.wikipedia.org/wiki/Shahu_Maharaj" TargetMode="External"/><Relationship Id="rId5" Type="http://schemas.openxmlformats.org/officeDocument/2006/relationships/image" Target="../media/image0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en.wikipedia.org/wiki/Nanasaheb_Peshwa" TargetMode="External"/><Relationship Id="rId4" Type="http://schemas.openxmlformats.org/officeDocument/2006/relationships/hyperlink" Target="https://en.wikipedia.org/wiki/Raghunath_Rao" TargetMode="External"/><Relationship Id="rId10" Type="http://schemas.openxmlformats.org/officeDocument/2006/relationships/image" Target="../media/image02.jpg"/><Relationship Id="rId9" Type="http://schemas.openxmlformats.org/officeDocument/2006/relationships/hyperlink" Target="https://en.wikipedia.org/wiki/Rajputana" TargetMode="External"/><Relationship Id="rId5" Type="http://schemas.openxmlformats.org/officeDocument/2006/relationships/hyperlink" Target="https://en.wikipedia.org/wiki/Ahmed_Shah_Abdali" TargetMode="External"/><Relationship Id="rId6" Type="http://schemas.openxmlformats.org/officeDocument/2006/relationships/hyperlink" Target="https://en.wikipedia.org/wiki/Raghunath_Rao" TargetMode="External"/><Relationship Id="rId7" Type="http://schemas.openxmlformats.org/officeDocument/2006/relationships/hyperlink" Target="https://en.wikipedia.org/wiki/Siege_of_Delhi,_1757" TargetMode="External"/><Relationship Id="rId8" Type="http://schemas.openxmlformats.org/officeDocument/2006/relationships/hyperlink" Target="https://en.wikipedia.org/wiki/Maratha_conquest_of_North-west_Indi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en.wikipedia.org/wiki/Madhavrao_I" TargetMode="External"/><Relationship Id="rId4" Type="http://schemas.openxmlformats.org/officeDocument/2006/relationships/hyperlink" Target="https://en.wikipedia.org/wiki/Maratha_Resurrection" TargetMode="External"/><Relationship Id="rId5" Type="http://schemas.openxmlformats.org/officeDocument/2006/relationships/image" Target="../media/image01.jpg"/></Relationships>
</file>

<file path=ppt/slides/_rels/slide14.xml.rels><?xml version="1.0" encoding="UTF-8" standalone="yes"?><Relationships xmlns="http://schemas.openxmlformats.org/package/2006/relationships"><Relationship Id="rId20" Type="http://schemas.openxmlformats.org/officeDocument/2006/relationships/hyperlink" Target="https://en.wikipedia.org/wiki/Bhor_State" TargetMode="External"/><Relationship Id="rId11" Type="http://schemas.openxmlformats.org/officeDocument/2006/relationships/hyperlink" Target="https://en.wikipedia.org/wiki/Bhonsale" TargetMode="External"/><Relationship Id="rId22" Type="http://schemas.openxmlformats.org/officeDocument/2006/relationships/hyperlink" Target="https://en.wikipedia.org/wiki/Miraj" TargetMode="External"/><Relationship Id="rId10" Type="http://schemas.openxmlformats.org/officeDocument/2006/relationships/hyperlink" Target="https://en.wikipedia.org/wiki/Gwalior_State" TargetMode="External"/><Relationship Id="rId21" Type="http://schemas.openxmlformats.org/officeDocument/2006/relationships/hyperlink" Target="https://en.wikipedia.org/wiki/Phaltan_State" TargetMode="External"/><Relationship Id="rId13" Type="http://schemas.openxmlformats.org/officeDocument/2006/relationships/hyperlink" Target="https://en.wikipedia.org/wiki/Tarabai" TargetMode="External"/><Relationship Id="rId24" Type="http://schemas.openxmlformats.org/officeDocument/2006/relationships/hyperlink" Target="https://en.wikipedia.org/wiki/Udgir" TargetMode="External"/><Relationship Id="rId12" Type="http://schemas.openxmlformats.org/officeDocument/2006/relationships/hyperlink" Target="https://en.wikipedia.org/wiki/Nagpur_kingdom" TargetMode="External"/><Relationship Id="rId23" Type="http://schemas.openxmlformats.org/officeDocument/2006/relationships/hyperlink" Target="https://en.wikipedia.org/wiki/Pawar" TargetMode="External"/><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en.wikipedia.org/wiki/Madhavrao_Peshwa" TargetMode="External"/><Relationship Id="rId4" Type="http://schemas.openxmlformats.org/officeDocument/2006/relationships/hyperlink" Target="https://en.wikipedia.org/wiki/Madhavrao_I" TargetMode="External"/><Relationship Id="rId9" Type="http://schemas.openxmlformats.org/officeDocument/2006/relationships/hyperlink" Target="https://en.wikipedia.org/wiki/Scindia" TargetMode="External"/><Relationship Id="rId15" Type="http://schemas.openxmlformats.org/officeDocument/2006/relationships/hyperlink" Target="https://en.wikipedia.org/wiki/Pawar" TargetMode="External"/><Relationship Id="rId14" Type="http://schemas.openxmlformats.org/officeDocument/2006/relationships/hyperlink" Target="https://en.wikipedia.org/wiki/Paramara_dynasty" TargetMode="External"/><Relationship Id="rId17" Type="http://schemas.openxmlformats.org/officeDocument/2006/relationships/hyperlink" Target="https://en.wikipedia.org/wiki/Dhar_State" TargetMode="External"/><Relationship Id="rId16" Type="http://schemas.openxmlformats.org/officeDocument/2006/relationships/hyperlink" Target="https://en.wikipedia.org/wiki/Dewas_State" TargetMode="External"/><Relationship Id="rId5" Type="http://schemas.openxmlformats.org/officeDocument/2006/relationships/hyperlink" Target="https://en.wikipedia.org/wiki/Peshwa" TargetMode="External"/><Relationship Id="rId19" Type="http://schemas.openxmlformats.org/officeDocument/2006/relationships/hyperlink" Target="https://en.wikipedia.org/wiki/Aundh_State" TargetMode="External"/><Relationship Id="rId6" Type="http://schemas.openxmlformats.org/officeDocument/2006/relationships/hyperlink" Target="https://en.wikipedia.org/wiki/Gaekwad" TargetMode="External"/><Relationship Id="rId18" Type="http://schemas.openxmlformats.org/officeDocument/2006/relationships/hyperlink" Target="https://en.wikipedia.org/wiki/Sangli_State" TargetMode="External"/><Relationship Id="rId7" Type="http://schemas.openxmlformats.org/officeDocument/2006/relationships/hyperlink" Target="https://en.wikipedia.org/wiki/Baroda_State" TargetMode="External"/><Relationship Id="rId8" Type="http://schemas.openxmlformats.org/officeDocument/2006/relationships/hyperlink" Target="https://en.wikipedia.org/wiki/Holkar"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GB"/>
              <a:t>Maratha Empire</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12175"/>
            <a:ext cx="8520600" cy="572700"/>
          </a:xfrm>
          <a:prstGeom prst="rect">
            <a:avLst/>
          </a:prstGeom>
        </p:spPr>
        <p:txBody>
          <a:bodyPr anchorCtr="0" anchor="t" bIns="91425" lIns="91425" rIns="91425" tIns="91425">
            <a:noAutofit/>
          </a:bodyPr>
          <a:lstStyle/>
          <a:p>
            <a:pPr lvl="0">
              <a:spcBef>
                <a:spcPts val="0"/>
              </a:spcBef>
              <a:buNone/>
            </a:pPr>
            <a:r>
              <a:rPr lang="en-GB"/>
              <a:t>Peshwa Era :Balaji Vishwanath</a:t>
            </a:r>
          </a:p>
        </p:txBody>
      </p:sp>
      <p:sp>
        <p:nvSpPr>
          <p:cNvPr id="111" name="Shape 111"/>
          <p:cNvSpPr txBox="1"/>
          <p:nvPr>
            <p:ph idx="1" type="body"/>
          </p:nvPr>
        </p:nvSpPr>
        <p:spPr>
          <a:xfrm>
            <a:off x="3623575" y="560525"/>
            <a:ext cx="5263800" cy="3416400"/>
          </a:xfrm>
          <a:prstGeom prst="rect">
            <a:avLst/>
          </a:prstGeom>
        </p:spPr>
        <p:txBody>
          <a:bodyPr anchorCtr="0" anchor="t" bIns="91425" lIns="91425" rIns="91425" tIns="91425">
            <a:noAutofit/>
          </a:bodyPr>
          <a:lstStyle/>
          <a:p>
            <a:pPr indent="-336550" lvl="0" marL="457200" rtl="0" algn="just">
              <a:lnSpc>
                <a:spcPct val="115000"/>
              </a:lnSpc>
              <a:spcBef>
                <a:spcPts val="0"/>
              </a:spcBef>
              <a:buClr>
                <a:srgbClr val="000000"/>
              </a:buClr>
              <a:buSzPct val="100000"/>
            </a:pPr>
            <a:r>
              <a:rPr lang="en-GB" sz="1700">
                <a:solidFill>
                  <a:srgbClr val="000000"/>
                </a:solidFill>
                <a:highlight>
                  <a:srgbClr val="FFFFFF"/>
                </a:highlight>
              </a:rPr>
              <a:t>Shahu appointed the </a:t>
            </a:r>
            <a:r>
              <a:rPr lang="en-GB" sz="1700">
                <a:solidFill>
                  <a:srgbClr val="000000"/>
                </a:solidFill>
                <a:highlight>
                  <a:srgbClr val="FFFFFF"/>
                </a:highlight>
                <a:hlinkClick r:id="rId3"/>
              </a:rPr>
              <a:t>Peshwa Balaji Vishwanath</a:t>
            </a:r>
            <a:r>
              <a:rPr lang="en-GB" sz="1700">
                <a:solidFill>
                  <a:srgbClr val="000000"/>
                </a:solidFill>
                <a:highlight>
                  <a:srgbClr val="FFFFFF"/>
                </a:highlight>
              </a:rPr>
              <a:t> in 1713. From his time, the office of Peshwa became supreme while Shahuji became a figurehead</a:t>
            </a:r>
          </a:p>
          <a:p>
            <a:pPr indent="-336550" lvl="0" marL="457200" rtl="0" algn="just">
              <a:lnSpc>
                <a:spcPct val="115000"/>
              </a:lnSpc>
              <a:spcBef>
                <a:spcPts val="300"/>
              </a:spcBef>
              <a:spcAft>
                <a:spcPts val="100"/>
              </a:spcAft>
              <a:buClr>
                <a:srgbClr val="000000"/>
              </a:buClr>
              <a:buSzPct val="100000"/>
            </a:pPr>
            <a:r>
              <a:rPr lang="en-GB" sz="1700">
                <a:solidFill>
                  <a:srgbClr val="000000"/>
                </a:solidFill>
                <a:highlight>
                  <a:srgbClr val="FFFFFF"/>
                </a:highlight>
              </a:rPr>
              <a:t>His first major achievement was the conclusion of the </a:t>
            </a:r>
            <a:r>
              <a:rPr i="1" lang="en-GB" sz="1700">
                <a:solidFill>
                  <a:srgbClr val="000000"/>
                </a:solidFill>
                <a:highlight>
                  <a:srgbClr val="FFFFFF"/>
                </a:highlight>
              </a:rPr>
              <a:t>Treaty of Lanavala</a:t>
            </a:r>
            <a:r>
              <a:rPr lang="en-GB" sz="1700">
                <a:solidFill>
                  <a:srgbClr val="000000"/>
                </a:solidFill>
                <a:highlight>
                  <a:srgbClr val="FFFFFF"/>
                </a:highlight>
              </a:rPr>
              <a:t> in 1714 with </a:t>
            </a:r>
            <a:r>
              <a:rPr lang="en-GB" sz="1700">
                <a:solidFill>
                  <a:srgbClr val="000000"/>
                </a:solidFill>
                <a:highlight>
                  <a:srgbClr val="FFFFFF"/>
                </a:highlight>
                <a:hlinkClick r:id="rId4"/>
              </a:rPr>
              <a:t>Kanhoji Angre</a:t>
            </a:r>
            <a:r>
              <a:rPr lang="en-GB" sz="1700">
                <a:solidFill>
                  <a:srgbClr val="000000"/>
                </a:solidFill>
                <a:highlight>
                  <a:srgbClr val="FFFFFF"/>
                </a:highlight>
              </a:rPr>
              <a:t>, the most powerful naval chief on the Western Coast. He later joined the Marathas.</a:t>
            </a:r>
          </a:p>
          <a:p>
            <a:pPr indent="-336550" lvl="0" marL="457200" rtl="0" algn="just">
              <a:lnSpc>
                <a:spcPct val="115000"/>
              </a:lnSpc>
              <a:spcBef>
                <a:spcPts val="300"/>
              </a:spcBef>
              <a:spcAft>
                <a:spcPts val="100"/>
              </a:spcAft>
              <a:buClr>
                <a:srgbClr val="000000"/>
              </a:buClr>
              <a:buSzPct val="100000"/>
            </a:pPr>
            <a:r>
              <a:rPr lang="en-GB" sz="1700">
                <a:solidFill>
                  <a:srgbClr val="000000"/>
                </a:solidFill>
                <a:highlight>
                  <a:srgbClr val="FFFFFF"/>
                </a:highlight>
              </a:rPr>
              <a:t>In 1719, an army of Marathas marched up to </a:t>
            </a:r>
            <a:r>
              <a:rPr lang="en-GB" sz="1700">
                <a:solidFill>
                  <a:srgbClr val="000000"/>
                </a:solidFill>
                <a:highlight>
                  <a:srgbClr val="FFFFFF"/>
                </a:highlight>
                <a:hlinkClick r:id="rId5"/>
              </a:rPr>
              <a:t>Delhi</a:t>
            </a:r>
            <a:r>
              <a:rPr lang="en-GB" sz="1700">
                <a:solidFill>
                  <a:srgbClr val="000000"/>
                </a:solidFill>
                <a:highlight>
                  <a:srgbClr val="FFFFFF"/>
                </a:highlight>
              </a:rPr>
              <a:t> along with Sayyid Hussain Ali, the Mughal governor of Deccan and managed to depose the Mughal emperor. Thus, Marathas realised for the first time their potential to "make and unmake" Mughal Emperors.</a:t>
            </a:r>
          </a:p>
          <a:p>
            <a:pPr lvl="0">
              <a:spcBef>
                <a:spcPts val="0"/>
              </a:spcBef>
              <a:buNone/>
            </a:pPr>
            <a:r>
              <a:t/>
            </a:r>
            <a:endParaRPr sz="1050">
              <a:solidFill>
                <a:srgbClr val="252525"/>
              </a:solidFill>
              <a:highlight>
                <a:srgbClr val="FFFFFF"/>
              </a:highlight>
            </a:endParaRPr>
          </a:p>
        </p:txBody>
      </p:sp>
      <p:pic>
        <p:nvPicPr>
          <p:cNvPr descr="His_Highness_Balaji_Vishwanath_Peshwa.jpg" id="112" name="Shape 112"/>
          <p:cNvPicPr preferRelativeResize="0"/>
          <p:nvPr/>
        </p:nvPicPr>
        <p:blipFill>
          <a:blip r:embed="rId6">
            <a:alphaModFix/>
          </a:blip>
          <a:stretch>
            <a:fillRect/>
          </a:stretch>
        </p:blipFill>
        <p:spPr>
          <a:xfrm>
            <a:off x="311700" y="1140575"/>
            <a:ext cx="3421299" cy="27480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Baji Rao I</a:t>
            </a:r>
          </a:p>
        </p:txBody>
      </p:sp>
      <p:sp>
        <p:nvSpPr>
          <p:cNvPr id="118" name="Shape 118"/>
          <p:cNvSpPr txBox="1"/>
          <p:nvPr>
            <p:ph idx="1" type="body"/>
          </p:nvPr>
        </p:nvSpPr>
        <p:spPr>
          <a:xfrm>
            <a:off x="3733000" y="1152475"/>
            <a:ext cx="5099400" cy="3416400"/>
          </a:xfrm>
          <a:prstGeom prst="rect">
            <a:avLst/>
          </a:prstGeom>
        </p:spPr>
        <p:txBody>
          <a:bodyPr anchorCtr="0" anchor="t" bIns="91425" lIns="91425" rIns="91425" tIns="91425">
            <a:noAutofit/>
          </a:bodyPr>
          <a:lstStyle/>
          <a:p>
            <a:pPr indent="-228600" lvl="0" marL="457200" algn="just">
              <a:spcBef>
                <a:spcPts val="0"/>
              </a:spcBef>
              <a:spcAft>
                <a:spcPts val="0"/>
              </a:spcAft>
            </a:pPr>
            <a:r>
              <a:rPr lang="en-GB">
                <a:solidFill>
                  <a:srgbClr val="252525"/>
                </a:solidFill>
                <a:highlight>
                  <a:srgbClr val="FFFFFF"/>
                </a:highlight>
              </a:rPr>
              <a:t>After Balaji Vishwanath's death in April 1720, his son, </a:t>
            </a:r>
            <a:r>
              <a:rPr lang="en-GB">
                <a:solidFill>
                  <a:srgbClr val="0B0080"/>
                </a:solidFill>
                <a:highlight>
                  <a:srgbClr val="FFFFFF"/>
                </a:highlight>
                <a:hlinkClick r:id="rId3"/>
              </a:rPr>
              <a:t>Baji Rao I</a:t>
            </a:r>
            <a:r>
              <a:rPr lang="en-GB">
                <a:solidFill>
                  <a:srgbClr val="252525"/>
                </a:solidFill>
                <a:highlight>
                  <a:srgbClr val="FFFFFF"/>
                </a:highlight>
              </a:rPr>
              <a:t>, was appointed Peshwa by </a:t>
            </a:r>
            <a:r>
              <a:rPr lang="en-GB">
                <a:solidFill>
                  <a:srgbClr val="0B0080"/>
                </a:solidFill>
                <a:highlight>
                  <a:srgbClr val="FFFFFF"/>
                </a:highlight>
                <a:hlinkClick r:id="rId4"/>
              </a:rPr>
              <a:t>Shahu</a:t>
            </a:r>
            <a:r>
              <a:rPr lang="en-GB">
                <a:solidFill>
                  <a:srgbClr val="252525"/>
                </a:solidFill>
                <a:highlight>
                  <a:srgbClr val="FFFFFF"/>
                </a:highlight>
              </a:rPr>
              <a:t>. </a:t>
            </a:r>
          </a:p>
          <a:p>
            <a:pPr indent="-228600" lvl="0" marL="457200" rtl="0" algn="just">
              <a:spcBef>
                <a:spcPts val="0"/>
              </a:spcBef>
              <a:spcAft>
                <a:spcPts val="0"/>
              </a:spcAft>
              <a:buClr>
                <a:srgbClr val="252525"/>
              </a:buClr>
            </a:pPr>
            <a:r>
              <a:rPr lang="en-GB">
                <a:solidFill>
                  <a:srgbClr val="252525"/>
                </a:solidFill>
                <a:highlight>
                  <a:srgbClr val="FFFFFF"/>
                </a:highlight>
              </a:rPr>
              <a:t>Bajirao is credited with expanding the Maratha Empire tenfold from 3% to 30% of the modern Indian landscape during 1720-40. </a:t>
            </a:r>
          </a:p>
          <a:p>
            <a:pPr indent="-228600" lvl="0" marL="457200" algn="just">
              <a:spcBef>
                <a:spcPts val="0"/>
              </a:spcBef>
              <a:spcAft>
                <a:spcPts val="0"/>
              </a:spcAft>
              <a:buClr>
                <a:srgbClr val="252525"/>
              </a:buClr>
            </a:pPr>
            <a:r>
              <a:rPr lang="en-GB">
                <a:solidFill>
                  <a:srgbClr val="252525"/>
                </a:solidFill>
                <a:highlight>
                  <a:srgbClr val="FFFFFF"/>
                </a:highlight>
              </a:rPr>
              <a:t>He fought over 41 battles before his death in 1740 and is reputed to have never lost one.</a:t>
            </a:r>
          </a:p>
        </p:txBody>
      </p:sp>
      <p:pic>
        <p:nvPicPr>
          <p:cNvPr descr="Peshwa_Bajirao_3.jpg" id="119" name="Shape 119"/>
          <p:cNvPicPr preferRelativeResize="0"/>
          <p:nvPr/>
        </p:nvPicPr>
        <p:blipFill>
          <a:blip r:embed="rId5">
            <a:alphaModFix/>
          </a:blip>
          <a:stretch>
            <a:fillRect/>
          </a:stretch>
        </p:blipFill>
        <p:spPr>
          <a:xfrm>
            <a:off x="729575" y="1236600"/>
            <a:ext cx="2734825" cy="34163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216425"/>
            <a:ext cx="8520600" cy="572700"/>
          </a:xfrm>
          <a:prstGeom prst="rect">
            <a:avLst/>
          </a:prstGeom>
        </p:spPr>
        <p:txBody>
          <a:bodyPr anchorCtr="0" anchor="t" bIns="91425" lIns="91425" rIns="91425" tIns="91425">
            <a:noAutofit/>
          </a:bodyPr>
          <a:lstStyle/>
          <a:p>
            <a:pPr lvl="0">
              <a:spcBef>
                <a:spcPts val="0"/>
              </a:spcBef>
              <a:buNone/>
            </a:pPr>
            <a:r>
              <a:rPr lang="en-GB"/>
              <a:t>Balaji Baji Rao</a:t>
            </a:r>
          </a:p>
        </p:txBody>
      </p:sp>
      <p:sp>
        <p:nvSpPr>
          <p:cNvPr id="125" name="Shape 125"/>
          <p:cNvSpPr txBox="1"/>
          <p:nvPr>
            <p:ph idx="1" type="body"/>
          </p:nvPr>
        </p:nvSpPr>
        <p:spPr>
          <a:xfrm>
            <a:off x="3684350" y="619075"/>
            <a:ext cx="5265000" cy="3416400"/>
          </a:xfrm>
          <a:prstGeom prst="rect">
            <a:avLst/>
          </a:prstGeom>
        </p:spPr>
        <p:txBody>
          <a:bodyPr anchorCtr="0" anchor="t" bIns="91425" lIns="91425" rIns="91425" tIns="91425">
            <a:noAutofit/>
          </a:bodyPr>
          <a:lstStyle/>
          <a:p>
            <a:pPr indent="-336550" lvl="0" marL="457200" rtl="0" algn="just">
              <a:spcBef>
                <a:spcPts val="0"/>
              </a:spcBef>
              <a:buClr>
                <a:srgbClr val="000000"/>
              </a:buClr>
              <a:buSzPct val="100000"/>
            </a:pPr>
            <a:r>
              <a:rPr lang="en-GB" sz="1700">
                <a:solidFill>
                  <a:srgbClr val="000000"/>
                </a:solidFill>
                <a:highlight>
                  <a:srgbClr val="FFFFFF"/>
                </a:highlight>
              </a:rPr>
              <a:t>Baji Rao's son, </a:t>
            </a:r>
            <a:r>
              <a:rPr lang="en-GB" sz="1700">
                <a:solidFill>
                  <a:srgbClr val="000000"/>
                </a:solidFill>
                <a:highlight>
                  <a:srgbClr val="FFFFFF"/>
                </a:highlight>
                <a:hlinkClick r:id="rId3"/>
              </a:rPr>
              <a:t>Balaji Bajirao</a:t>
            </a:r>
            <a:r>
              <a:rPr lang="en-GB" sz="1700">
                <a:solidFill>
                  <a:srgbClr val="000000"/>
                </a:solidFill>
                <a:highlight>
                  <a:srgbClr val="FFFFFF"/>
                </a:highlight>
              </a:rPr>
              <a:t> (Nanasaheb), was appointed as the next Peshwa by Shahuji</a:t>
            </a:r>
          </a:p>
          <a:p>
            <a:pPr indent="-336550" lvl="0" marL="457200" rtl="0" algn="just">
              <a:spcBef>
                <a:spcPts val="0"/>
              </a:spcBef>
              <a:buClr>
                <a:srgbClr val="000000"/>
              </a:buClr>
              <a:buSzPct val="100000"/>
            </a:pPr>
            <a:r>
              <a:rPr lang="en-GB" sz="1700">
                <a:solidFill>
                  <a:srgbClr val="000000"/>
                </a:solidFill>
                <a:highlight>
                  <a:srgbClr val="FFFFFF"/>
                </a:highlight>
              </a:rPr>
              <a:t>Balaji Bajirao encouraged agriculture, protected the villagers, and brought about a marked improvement in the state of the territory. Continued expansion saw </a:t>
            </a:r>
            <a:r>
              <a:rPr lang="en-GB" sz="1700">
                <a:solidFill>
                  <a:srgbClr val="000000"/>
                </a:solidFill>
                <a:highlight>
                  <a:srgbClr val="FFFFFF"/>
                </a:highlight>
                <a:hlinkClick r:id="rId4"/>
              </a:rPr>
              <a:t>Raghunath Rao</a:t>
            </a:r>
            <a:r>
              <a:rPr lang="en-GB" sz="1700">
                <a:solidFill>
                  <a:srgbClr val="000000"/>
                </a:solidFill>
                <a:highlight>
                  <a:srgbClr val="FFFFFF"/>
                </a:highlight>
              </a:rPr>
              <a:t>, the brother of Nanasaheb, pushing into in the wake of the Afghan withdrawal after </a:t>
            </a:r>
            <a:r>
              <a:rPr lang="en-GB" sz="1700">
                <a:solidFill>
                  <a:srgbClr val="000000"/>
                </a:solidFill>
                <a:highlight>
                  <a:srgbClr val="FFFFFF"/>
                </a:highlight>
                <a:hlinkClick r:id="rId5"/>
              </a:rPr>
              <a:t>Ahmed Shah Abdali</a:t>
            </a:r>
            <a:r>
              <a:rPr lang="en-GB" sz="1700">
                <a:solidFill>
                  <a:srgbClr val="000000"/>
                </a:solidFill>
                <a:highlight>
                  <a:srgbClr val="FFFFFF"/>
                </a:highlight>
              </a:rPr>
              <a:t>'s plunder of Delhi in 1756. Delhi was captured by Maratha army under </a:t>
            </a:r>
            <a:r>
              <a:rPr lang="en-GB" sz="1700">
                <a:solidFill>
                  <a:srgbClr val="000000"/>
                </a:solidFill>
                <a:highlight>
                  <a:srgbClr val="FFFFFF"/>
                </a:highlight>
                <a:hlinkClick r:id="rId6"/>
              </a:rPr>
              <a:t>Raghunath Rao</a:t>
            </a:r>
            <a:r>
              <a:rPr lang="en-GB" sz="1700">
                <a:solidFill>
                  <a:srgbClr val="000000"/>
                </a:solidFill>
                <a:highlight>
                  <a:srgbClr val="FFFFFF"/>
                </a:highlight>
              </a:rPr>
              <a:t> in August 1757 defeating Afghan garrison in the </a:t>
            </a:r>
            <a:r>
              <a:rPr lang="en-GB" sz="1700">
                <a:solidFill>
                  <a:srgbClr val="000000"/>
                </a:solidFill>
                <a:highlight>
                  <a:srgbClr val="FFFFFF"/>
                </a:highlight>
                <a:hlinkClick r:id="rId7"/>
              </a:rPr>
              <a:t>Battle of Delhi</a:t>
            </a:r>
            <a:r>
              <a:rPr lang="en-GB" sz="1700">
                <a:solidFill>
                  <a:srgbClr val="000000"/>
                </a:solidFill>
                <a:highlight>
                  <a:srgbClr val="FFFFFF"/>
                </a:highlight>
              </a:rPr>
              <a:t>. This laid the foundation for the </a:t>
            </a:r>
            <a:r>
              <a:rPr lang="en-GB" sz="1700">
                <a:solidFill>
                  <a:srgbClr val="000000"/>
                </a:solidFill>
                <a:highlight>
                  <a:srgbClr val="FFFFFF"/>
                </a:highlight>
                <a:hlinkClick r:id="rId8"/>
              </a:rPr>
              <a:t>Maratha conquest of North-west India</a:t>
            </a:r>
            <a:r>
              <a:rPr lang="en-GB" sz="1700">
                <a:solidFill>
                  <a:srgbClr val="000000"/>
                </a:solidFill>
                <a:highlight>
                  <a:srgbClr val="FFFFFF"/>
                </a:highlight>
              </a:rPr>
              <a:t>.</a:t>
            </a:r>
          </a:p>
          <a:p>
            <a:pPr indent="-336550" lvl="0" marL="457200" algn="just">
              <a:spcBef>
                <a:spcPts val="0"/>
              </a:spcBef>
              <a:buClr>
                <a:srgbClr val="000000"/>
              </a:buClr>
              <a:buSzPct val="100000"/>
            </a:pPr>
            <a:r>
              <a:rPr lang="en-GB" sz="1700">
                <a:solidFill>
                  <a:srgbClr val="000000"/>
                </a:solidFill>
                <a:highlight>
                  <a:srgbClr val="FFFFFF"/>
                </a:highlight>
                <a:hlinkClick r:id="rId9"/>
              </a:rPr>
              <a:t>Rajputana</a:t>
            </a:r>
            <a:r>
              <a:rPr lang="en-GB" sz="1700">
                <a:solidFill>
                  <a:srgbClr val="000000"/>
                </a:solidFill>
                <a:highlight>
                  <a:srgbClr val="FFFFFF"/>
                </a:highlight>
              </a:rPr>
              <a:t> also came under Maratha domination during this time.</a:t>
            </a:r>
          </a:p>
        </p:txBody>
      </p:sp>
      <p:pic>
        <p:nvPicPr>
          <p:cNvPr descr="Peshwa_Balaji_Bajirao.jpg" id="126" name="Shape 126"/>
          <p:cNvPicPr preferRelativeResize="0"/>
          <p:nvPr/>
        </p:nvPicPr>
        <p:blipFill>
          <a:blip r:embed="rId10">
            <a:alphaModFix/>
          </a:blip>
          <a:stretch>
            <a:fillRect/>
          </a:stretch>
        </p:blipFill>
        <p:spPr>
          <a:xfrm>
            <a:off x="932974" y="1316875"/>
            <a:ext cx="2259399" cy="2898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250900" y="153200"/>
            <a:ext cx="8520600" cy="572700"/>
          </a:xfrm>
          <a:prstGeom prst="rect">
            <a:avLst/>
          </a:prstGeom>
        </p:spPr>
        <p:txBody>
          <a:bodyPr anchorCtr="0" anchor="t" bIns="91425" lIns="91425" rIns="91425" tIns="91425">
            <a:noAutofit/>
          </a:bodyPr>
          <a:lstStyle/>
          <a:p>
            <a:pPr lvl="0">
              <a:lnSpc>
                <a:spcPct val="160000"/>
              </a:lnSpc>
              <a:spcBef>
                <a:spcPts val="400"/>
              </a:spcBef>
              <a:buClr>
                <a:schemeClr val="dk1"/>
              </a:buClr>
              <a:buSzPct val="39285"/>
              <a:buFont typeface="Arial"/>
              <a:buNone/>
            </a:pPr>
            <a:r>
              <a:rPr b="1" lang="en-GB">
                <a:highlight>
                  <a:srgbClr val="FFFFFF"/>
                </a:highlight>
              </a:rPr>
              <a:t>Peshwa Madhav Rao I</a:t>
            </a:r>
          </a:p>
          <a:p>
            <a:pPr lvl="0">
              <a:spcBef>
                <a:spcPts val="0"/>
              </a:spcBef>
              <a:buNone/>
            </a:pPr>
            <a:r>
              <a:t/>
            </a:r>
            <a:endParaRPr/>
          </a:p>
        </p:txBody>
      </p:sp>
      <p:sp>
        <p:nvSpPr>
          <p:cNvPr id="132" name="Shape 132"/>
          <p:cNvSpPr txBox="1"/>
          <p:nvPr>
            <p:ph idx="1" type="body"/>
          </p:nvPr>
        </p:nvSpPr>
        <p:spPr>
          <a:xfrm>
            <a:off x="3660025" y="787350"/>
            <a:ext cx="5325900" cy="3416400"/>
          </a:xfrm>
          <a:prstGeom prst="rect">
            <a:avLst/>
          </a:prstGeom>
        </p:spPr>
        <p:txBody>
          <a:bodyPr anchorCtr="0" anchor="t" bIns="91425" lIns="91425" rIns="91425" tIns="91425">
            <a:noAutofit/>
          </a:bodyPr>
          <a:lstStyle/>
          <a:p>
            <a:pPr indent="-336550" lvl="0" marL="457200" rtl="0" algn="just">
              <a:spcBef>
                <a:spcPts val="0"/>
              </a:spcBef>
              <a:buClr>
                <a:srgbClr val="000000"/>
              </a:buClr>
              <a:buSzPct val="100000"/>
            </a:pPr>
            <a:r>
              <a:rPr lang="en-GB" sz="1700">
                <a:solidFill>
                  <a:srgbClr val="000000"/>
                </a:solidFill>
                <a:highlight>
                  <a:srgbClr val="FFFFFF"/>
                </a:highlight>
              </a:rPr>
              <a:t>Peshwa </a:t>
            </a:r>
            <a:r>
              <a:rPr lang="en-GB" sz="1700">
                <a:solidFill>
                  <a:srgbClr val="000000"/>
                </a:solidFill>
                <a:highlight>
                  <a:srgbClr val="FFFFFF"/>
                </a:highlight>
                <a:hlinkClick r:id="rId3"/>
              </a:rPr>
              <a:t>Madhavrao I</a:t>
            </a:r>
            <a:r>
              <a:rPr lang="en-GB" sz="1700">
                <a:solidFill>
                  <a:srgbClr val="000000"/>
                </a:solidFill>
                <a:highlight>
                  <a:srgbClr val="FFFFFF"/>
                </a:highlight>
              </a:rPr>
              <a:t> was the fourth Peshwa of the Maratha Empire. It was during his tenure that the </a:t>
            </a:r>
            <a:r>
              <a:rPr lang="en-GB" sz="1700">
                <a:solidFill>
                  <a:srgbClr val="000000"/>
                </a:solidFill>
                <a:highlight>
                  <a:srgbClr val="FFFFFF"/>
                </a:highlight>
                <a:hlinkClick r:id="rId4"/>
              </a:rPr>
              <a:t>Maratha Resurrection</a:t>
            </a:r>
            <a:r>
              <a:rPr lang="en-GB" sz="1700">
                <a:solidFill>
                  <a:srgbClr val="000000"/>
                </a:solidFill>
                <a:highlight>
                  <a:srgbClr val="FFFFFF"/>
                </a:highlight>
              </a:rPr>
              <a:t> took place. He worked as a unifying force in the Maratha Empire and moved to the south to subdue Nizam and Mysore to assert Maratha power. </a:t>
            </a:r>
          </a:p>
          <a:p>
            <a:pPr indent="-336550" lvl="0" marL="457200" rtl="0" algn="just">
              <a:spcBef>
                <a:spcPts val="0"/>
              </a:spcBef>
              <a:buClr>
                <a:srgbClr val="000000"/>
              </a:buClr>
              <a:buSzPct val="100000"/>
            </a:pPr>
            <a:r>
              <a:rPr lang="en-GB" sz="1700">
                <a:solidFill>
                  <a:srgbClr val="000000"/>
                </a:solidFill>
                <a:highlight>
                  <a:srgbClr val="FFFFFF"/>
                </a:highlight>
              </a:rPr>
              <a:t>He sent generals such as Bhonsle, Scindia, and Holkar to the north, where they re-established Maratha authority by the early 1770s.</a:t>
            </a:r>
          </a:p>
          <a:p>
            <a:pPr indent="-336550" lvl="0" marL="457200" algn="just">
              <a:spcBef>
                <a:spcPts val="0"/>
              </a:spcBef>
              <a:buClr>
                <a:srgbClr val="000000"/>
              </a:buClr>
              <a:buSzPct val="100000"/>
            </a:pPr>
            <a:r>
              <a:rPr lang="en-GB" sz="1700">
                <a:solidFill>
                  <a:srgbClr val="000000"/>
                </a:solidFill>
                <a:highlight>
                  <a:srgbClr val="FFFFFF"/>
                </a:highlight>
              </a:rPr>
              <a:t>His death is considered to be the most fatal blow to the Maratha Empire and from that time Maratha power started to move on a downward trajectory with working as a confederacy than an empire. He died at the age of 27 in 1772.</a:t>
            </a:r>
          </a:p>
        </p:txBody>
      </p:sp>
      <p:pic>
        <p:nvPicPr>
          <p:cNvPr descr="Madhav_Rao_Maratha_Emperor.jpg" id="133" name="Shape 133"/>
          <p:cNvPicPr preferRelativeResize="0"/>
          <p:nvPr/>
        </p:nvPicPr>
        <p:blipFill>
          <a:blip r:embed="rId5">
            <a:alphaModFix/>
          </a:blip>
          <a:stretch>
            <a:fillRect/>
          </a:stretch>
        </p:blipFill>
        <p:spPr>
          <a:xfrm>
            <a:off x="847100" y="1062750"/>
            <a:ext cx="2435975" cy="3361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idx="1" type="body"/>
          </p:nvPr>
        </p:nvSpPr>
        <p:spPr>
          <a:xfrm>
            <a:off x="432850" y="117150"/>
            <a:ext cx="8520600" cy="4971300"/>
          </a:xfrm>
          <a:prstGeom prst="rect">
            <a:avLst/>
          </a:prstGeom>
        </p:spPr>
        <p:txBody>
          <a:bodyPr anchorCtr="0" anchor="t" bIns="91425" lIns="91425" rIns="91425" tIns="91425">
            <a:noAutofit/>
          </a:bodyPr>
          <a:lstStyle/>
          <a:p>
            <a:pPr lvl="0" algn="just">
              <a:lnSpc>
                <a:spcPct val="115000"/>
              </a:lnSpc>
              <a:spcBef>
                <a:spcPts val="600"/>
              </a:spcBef>
              <a:spcAft>
                <a:spcPts val="600"/>
              </a:spcAft>
              <a:buClr>
                <a:schemeClr val="dk1"/>
              </a:buClr>
              <a:buSzPct val="64705"/>
              <a:buFont typeface="Arial"/>
              <a:buNone/>
            </a:pPr>
            <a:r>
              <a:rPr lang="en-GB" sz="1700">
                <a:solidFill>
                  <a:srgbClr val="000000"/>
                </a:solidFill>
                <a:highlight>
                  <a:srgbClr val="FFFFFF"/>
                </a:highlight>
              </a:rPr>
              <a:t>In a bid to effectively manage the large empire, </a:t>
            </a:r>
            <a:r>
              <a:rPr lang="en-GB" sz="1700">
                <a:solidFill>
                  <a:srgbClr val="000000"/>
                </a:solidFill>
                <a:highlight>
                  <a:srgbClr val="FFFFFF"/>
                </a:highlight>
                <a:hlinkClick r:id="rId3"/>
              </a:rPr>
              <a:t>Madhavrao Peshwa</a:t>
            </a:r>
            <a:r>
              <a:rPr lang="en-GB" sz="1700">
                <a:solidFill>
                  <a:srgbClr val="000000"/>
                </a:solidFill>
                <a:highlight>
                  <a:srgbClr val="FFFFFF"/>
                </a:highlight>
              </a:rPr>
              <a:t> gave semi-autonomy to the strongest of the knights. After the death of Peshwa </a:t>
            </a:r>
            <a:r>
              <a:rPr lang="en-GB" sz="1700">
                <a:solidFill>
                  <a:srgbClr val="000000"/>
                </a:solidFill>
                <a:highlight>
                  <a:srgbClr val="FFFFFF"/>
                </a:highlight>
                <a:hlinkClick r:id="rId4"/>
              </a:rPr>
              <a:t>Madhavrao I</a:t>
            </a:r>
            <a:r>
              <a:rPr lang="en-GB" sz="1700">
                <a:solidFill>
                  <a:srgbClr val="000000"/>
                </a:solidFill>
                <a:highlight>
                  <a:srgbClr val="FFFFFF"/>
                </a:highlight>
              </a:rPr>
              <a:t>, various chiefs and statesman became </a:t>
            </a:r>
            <a:r>
              <a:rPr i="1" lang="en-GB" sz="1700">
                <a:solidFill>
                  <a:srgbClr val="000000"/>
                </a:solidFill>
                <a:highlight>
                  <a:srgbClr val="FFFFFF"/>
                </a:highlight>
              </a:rPr>
              <a:t>de facto</a:t>
            </a:r>
            <a:r>
              <a:rPr lang="en-GB" sz="1700">
                <a:solidFill>
                  <a:srgbClr val="000000"/>
                </a:solidFill>
                <a:highlight>
                  <a:srgbClr val="FFFFFF"/>
                </a:highlight>
              </a:rPr>
              <a:t> rulers and the Peshwa was relegated to a secondary position and became the ceremonial king. Thus, the semi-autonomous Maratha states came into being in far-flung regions of the empire:</a:t>
            </a:r>
          </a:p>
          <a:p>
            <a:pPr indent="-336550" lvl="0" marL="685800" algn="just">
              <a:lnSpc>
                <a:spcPct val="115000"/>
              </a:lnSpc>
              <a:spcBef>
                <a:spcPts val="300"/>
              </a:spcBef>
              <a:spcAft>
                <a:spcPts val="100"/>
              </a:spcAft>
              <a:buClr>
                <a:srgbClr val="000000"/>
              </a:buClr>
              <a:buSzPct val="100000"/>
            </a:pPr>
            <a:r>
              <a:rPr lang="en-GB" sz="1700">
                <a:solidFill>
                  <a:srgbClr val="000000"/>
                </a:solidFill>
                <a:highlight>
                  <a:srgbClr val="FFFFFF"/>
                </a:highlight>
                <a:hlinkClick r:id="rId5"/>
              </a:rPr>
              <a:t>Peshwas</a:t>
            </a:r>
            <a:r>
              <a:rPr lang="en-GB" sz="1700">
                <a:solidFill>
                  <a:srgbClr val="000000"/>
                </a:solidFill>
                <a:highlight>
                  <a:srgbClr val="FFFFFF"/>
                </a:highlight>
              </a:rPr>
              <a:t> of Pune</a:t>
            </a:r>
          </a:p>
          <a:p>
            <a:pPr indent="-336550" lvl="0" marL="685800" algn="just">
              <a:lnSpc>
                <a:spcPct val="115000"/>
              </a:lnSpc>
              <a:spcBef>
                <a:spcPts val="300"/>
              </a:spcBef>
              <a:spcAft>
                <a:spcPts val="100"/>
              </a:spcAft>
              <a:buClr>
                <a:srgbClr val="000000"/>
              </a:buClr>
              <a:buSzPct val="100000"/>
            </a:pPr>
            <a:r>
              <a:rPr lang="en-GB" sz="1700">
                <a:solidFill>
                  <a:srgbClr val="000000"/>
                </a:solidFill>
                <a:highlight>
                  <a:srgbClr val="FFFFFF"/>
                </a:highlight>
                <a:hlinkClick r:id="rId6"/>
              </a:rPr>
              <a:t>Gaekwads</a:t>
            </a:r>
            <a:r>
              <a:rPr lang="en-GB" sz="1700">
                <a:solidFill>
                  <a:srgbClr val="000000"/>
                </a:solidFill>
                <a:highlight>
                  <a:srgbClr val="FFFFFF"/>
                </a:highlight>
              </a:rPr>
              <a:t> of </a:t>
            </a:r>
            <a:r>
              <a:rPr lang="en-GB" sz="1700">
                <a:solidFill>
                  <a:srgbClr val="000000"/>
                </a:solidFill>
                <a:highlight>
                  <a:srgbClr val="FFFFFF"/>
                </a:highlight>
                <a:hlinkClick r:id="rId7"/>
              </a:rPr>
              <a:t>Baroda</a:t>
            </a:r>
          </a:p>
          <a:p>
            <a:pPr indent="-336550" lvl="0" marL="685800" algn="just">
              <a:lnSpc>
                <a:spcPct val="115000"/>
              </a:lnSpc>
              <a:spcBef>
                <a:spcPts val="300"/>
              </a:spcBef>
              <a:spcAft>
                <a:spcPts val="100"/>
              </a:spcAft>
              <a:buClr>
                <a:srgbClr val="000000"/>
              </a:buClr>
              <a:buSzPct val="100000"/>
            </a:pPr>
            <a:r>
              <a:rPr lang="en-GB" sz="1700">
                <a:solidFill>
                  <a:srgbClr val="000000"/>
                </a:solidFill>
                <a:highlight>
                  <a:srgbClr val="FFFFFF"/>
                </a:highlight>
                <a:hlinkClick r:id="rId8"/>
              </a:rPr>
              <a:t>Holkars</a:t>
            </a:r>
            <a:r>
              <a:rPr lang="en-GB" sz="1700">
                <a:solidFill>
                  <a:srgbClr val="000000"/>
                </a:solidFill>
                <a:highlight>
                  <a:srgbClr val="FFFFFF"/>
                </a:highlight>
              </a:rPr>
              <a:t> of Indore</a:t>
            </a:r>
          </a:p>
          <a:p>
            <a:pPr indent="-336550" lvl="0" marL="685800" algn="just">
              <a:lnSpc>
                <a:spcPct val="115000"/>
              </a:lnSpc>
              <a:spcBef>
                <a:spcPts val="300"/>
              </a:spcBef>
              <a:spcAft>
                <a:spcPts val="100"/>
              </a:spcAft>
              <a:buClr>
                <a:srgbClr val="000000"/>
              </a:buClr>
              <a:buSzPct val="100000"/>
            </a:pPr>
            <a:r>
              <a:rPr lang="en-GB" sz="1700">
                <a:solidFill>
                  <a:srgbClr val="000000"/>
                </a:solidFill>
                <a:highlight>
                  <a:srgbClr val="FFFFFF"/>
                </a:highlight>
                <a:hlinkClick r:id="rId9"/>
              </a:rPr>
              <a:t>Scindias</a:t>
            </a:r>
            <a:r>
              <a:rPr lang="en-GB" sz="1700">
                <a:solidFill>
                  <a:srgbClr val="000000"/>
                </a:solidFill>
                <a:highlight>
                  <a:srgbClr val="FFFFFF"/>
                </a:highlight>
              </a:rPr>
              <a:t> of </a:t>
            </a:r>
            <a:r>
              <a:rPr lang="en-GB" sz="1700">
                <a:solidFill>
                  <a:srgbClr val="000000"/>
                </a:solidFill>
                <a:highlight>
                  <a:srgbClr val="FFFFFF"/>
                </a:highlight>
                <a:hlinkClick r:id="rId10"/>
              </a:rPr>
              <a:t>Gwalior</a:t>
            </a:r>
            <a:r>
              <a:rPr lang="en-GB" sz="1700">
                <a:solidFill>
                  <a:srgbClr val="000000"/>
                </a:solidFill>
                <a:highlight>
                  <a:srgbClr val="FFFFFF"/>
                </a:highlight>
              </a:rPr>
              <a:t> (Chambal region) and Ujjain (Malwa Region).</a:t>
            </a:r>
          </a:p>
          <a:p>
            <a:pPr indent="-336550" lvl="0" marL="685800" algn="just">
              <a:lnSpc>
                <a:spcPct val="115000"/>
              </a:lnSpc>
              <a:spcBef>
                <a:spcPts val="300"/>
              </a:spcBef>
              <a:spcAft>
                <a:spcPts val="100"/>
              </a:spcAft>
              <a:buClr>
                <a:srgbClr val="000000"/>
              </a:buClr>
              <a:buSzPct val="100000"/>
            </a:pPr>
            <a:r>
              <a:rPr lang="en-GB" sz="1700">
                <a:solidFill>
                  <a:srgbClr val="000000"/>
                </a:solidFill>
                <a:highlight>
                  <a:srgbClr val="FFFFFF"/>
                </a:highlight>
                <a:hlinkClick r:id="rId11"/>
              </a:rPr>
              <a:t>Bhonsales</a:t>
            </a:r>
            <a:r>
              <a:rPr lang="en-GB" sz="1700">
                <a:solidFill>
                  <a:srgbClr val="000000"/>
                </a:solidFill>
                <a:highlight>
                  <a:srgbClr val="FFFFFF"/>
                </a:highlight>
              </a:rPr>
              <a:t> of </a:t>
            </a:r>
            <a:r>
              <a:rPr lang="en-GB" sz="1700">
                <a:solidFill>
                  <a:srgbClr val="000000"/>
                </a:solidFill>
                <a:highlight>
                  <a:srgbClr val="FFFFFF"/>
                </a:highlight>
                <a:hlinkClick r:id="rId12"/>
              </a:rPr>
              <a:t>Nagpur</a:t>
            </a:r>
            <a:r>
              <a:rPr lang="en-GB" sz="1700">
                <a:solidFill>
                  <a:srgbClr val="000000"/>
                </a:solidFill>
                <a:highlight>
                  <a:srgbClr val="FFFFFF"/>
                </a:highlight>
              </a:rPr>
              <a:t> (no blood relation with Shivaji's or </a:t>
            </a:r>
            <a:r>
              <a:rPr lang="en-GB" sz="1700">
                <a:solidFill>
                  <a:srgbClr val="000000"/>
                </a:solidFill>
                <a:highlight>
                  <a:srgbClr val="FFFFFF"/>
                </a:highlight>
                <a:hlinkClick r:id="rId13"/>
              </a:rPr>
              <a:t>Tarabai</a:t>
            </a:r>
            <a:r>
              <a:rPr lang="en-GB" sz="1700">
                <a:solidFill>
                  <a:srgbClr val="000000"/>
                </a:solidFill>
                <a:highlight>
                  <a:srgbClr val="FFFFFF"/>
                </a:highlight>
              </a:rPr>
              <a:t>'s family)</a:t>
            </a:r>
          </a:p>
          <a:p>
            <a:pPr indent="-336550" lvl="0" marL="685800" algn="just">
              <a:lnSpc>
                <a:spcPct val="115000"/>
              </a:lnSpc>
              <a:spcBef>
                <a:spcPts val="300"/>
              </a:spcBef>
              <a:spcAft>
                <a:spcPts val="100"/>
              </a:spcAft>
              <a:buClr>
                <a:srgbClr val="000000"/>
              </a:buClr>
              <a:buSzPct val="100000"/>
            </a:pPr>
            <a:r>
              <a:rPr lang="en-GB" sz="1700">
                <a:solidFill>
                  <a:srgbClr val="000000"/>
                </a:solidFill>
                <a:highlight>
                  <a:srgbClr val="FFFFFF"/>
                </a:highlight>
                <a:hlinkClick r:id="rId14"/>
              </a:rPr>
              <a:t>Puars</a:t>
            </a:r>
            <a:r>
              <a:rPr lang="en-GB" sz="1700">
                <a:solidFill>
                  <a:srgbClr val="000000"/>
                </a:solidFill>
                <a:highlight>
                  <a:srgbClr val="FFFFFF"/>
                </a:highlight>
              </a:rPr>
              <a:t> (or </a:t>
            </a:r>
            <a:r>
              <a:rPr lang="en-GB" sz="1700">
                <a:solidFill>
                  <a:srgbClr val="000000"/>
                </a:solidFill>
                <a:highlight>
                  <a:srgbClr val="FFFFFF"/>
                </a:highlight>
                <a:hlinkClick r:id="rId15"/>
              </a:rPr>
              <a:t>Pawars</a:t>
            </a:r>
            <a:r>
              <a:rPr lang="en-GB" sz="1700">
                <a:solidFill>
                  <a:srgbClr val="000000"/>
                </a:solidFill>
                <a:highlight>
                  <a:srgbClr val="FFFFFF"/>
                </a:highlight>
              </a:rPr>
              <a:t>) of </a:t>
            </a:r>
            <a:r>
              <a:rPr lang="en-GB" sz="1700">
                <a:solidFill>
                  <a:srgbClr val="000000"/>
                </a:solidFill>
                <a:highlight>
                  <a:srgbClr val="FFFFFF"/>
                </a:highlight>
                <a:hlinkClick r:id="rId16"/>
              </a:rPr>
              <a:t>Dewas</a:t>
            </a:r>
            <a:r>
              <a:rPr lang="en-GB" sz="1700">
                <a:solidFill>
                  <a:srgbClr val="000000"/>
                </a:solidFill>
                <a:highlight>
                  <a:srgbClr val="FFFFFF"/>
                </a:highlight>
              </a:rPr>
              <a:t> &amp; </a:t>
            </a:r>
            <a:r>
              <a:rPr lang="en-GB" sz="1700">
                <a:solidFill>
                  <a:srgbClr val="000000"/>
                </a:solidFill>
                <a:highlight>
                  <a:srgbClr val="FFFFFF"/>
                </a:highlight>
                <a:hlinkClick r:id="rId17"/>
              </a:rPr>
              <a:t>Dhar</a:t>
            </a:r>
          </a:p>
          <a:p>
            <a:pPr indent="-342900" lvl="0" marL="685800" algn="just">
              <a:lnSpc>
                <a:spcPct val="115000"/>
              </a:lnSpc>
              <a:spcBef>
                <a:spcPts val="300"/>
              </a:spcBef>
              <a:spcAft>
                <a:spcPts val="100"/>
              </a:spcAft>
              <a:buClr>
                <a:srgbClr val="000000"/>
              </a:buClr>
              <a:buSzPct val="105882"/>
            </a:pPr>
            <a:r>
              <a:rPr lang="en-GB" sz="1700">
                <a:solidFill>
                  <a:srgbClr val="000000"/>
                </a:solidFill>
                <a:highlight>
                  <a:srgbClr val="FFFFFF"/>
                </a:highlight>
              </a:rPr>
              <a:t>Even in the original kingdom of Shivaji itself, many knights were given semi-autonomous charges of small districts, which led to princely states </a:t>
            </a:r>
            <a:r>
              <a:rPr lang="en-GB" sz="1700">
                <a:solidFill>
                  <a:srgbClr val="000000"/>
                </a:solidFill>
                <a:highlight>
                  <a:srgbClr val="FFFFFF"/>
                </a:highlight>
                <a:hlinkClick r:id="rId18"/>
              </a:rPr>
              <a:t>Sangli</a:t>
            </a:r>
            <a:r>
              <a:rPr lang="en-GB" sz="1700">
                <a:solidFill>
                  <a:srgbClr val="000000"/>
                </a:solidFill>
                <a:highlight>
                  <a:srgbClr val="FFFFFF"/>
                </a:highlight>
              </a:rPr>
              <a:t>, </a:t>
            </a:r>
            <a:r>
              <a:rPr lang="en-GB" sz="1700">
                <a:solidFill>
                  <a:srgbClr val="000000"/>
                </a:solidFill>
                <a:highlight>
                  <a:srgbClr val="FFFFFF"/>
                </a:highlight>
                <a:hlinkClick r:id="rId19"/>
              </a:rPr>
              <a:t>Aundh</a:t>
            </a:r>
            <a:r>
              <a:rPr lang="en-GB" sz="1700">
                <a:solidFill>
                  <a:srgbClr val="000000"/>
                </a:solidFill>
                <a:highlight>
                  <a:srgbClr val="FFFFFF"/>
                </a:highlight>
              </a:rPr>
              <a:t>, </a:t>
            </a:r>
            <a:r>
              <a:rPr lang="en-GB" sz="1700">
                <a:solidFill>
                  <a:srgbClr val="000000"/>
                </a:solidFill>
                <a:highlight>
                  <a:srgbClr val="FFFFFF"/>
                </a:highlight>
                <a:hlinkClick r:id="rId20"/>
              </a:rPr>
              <a:t>Bhor</a:t>
            </a:r>
            <a:r>
              <a:rPr lang="en-GB" sz="1700">
                <a:solidFill>
                  <a:srgbClr val="000000"/>
                </a:solidFill>
                <a:highlight>
                  <a:srgbClr val="FFFFFF"/>
                </a:highlight>
              </a:rPr>
              <a:t>, Bawda, </a:t>
            </a:r>
            <a:r>
              <a:rPr lang="en-GB" sz="1700">
                <a:solidFill>
                  <a:srgbClr val="000000"/>
                </a:solidFill>
                <a:highlight>
                  <a:srgbClr val="FFFFFF"/>
                </a:highlight>
                <a:hlinkClick r:id="rId21"/>
              </a:rPr>
              <a:t>Phaltan</a:t>
            </a:r>
            <a:r>
              <a:rPr lang="en-GB" sz="1700">
                <a:solidFill>
                  <a:srgbClr val="000000"/>
                </a:solidFill>
                <a:highlight>
                  <a:srgbClr val="FFFFFF"/>
                </a:highlight>
              </a:rPr>
              <a:t>, </a:t>
            </a:r>
            <a:r>
              <a:rPr lang="en-GB" sz="1700">
                <a:solidFill>
                  <a:srgbClr val="000000"/>
                </a:solidFill>
                <a:highlight>
                  <a:srgbClr val="FFFFFF"/>
                </a:highlight>
                <a:hlinkClick r:id="rId22"/>
              </a:rPr>
              <a:t>Miraj</a:t>
            </a:r>
            <a:r>
              <a:rPr lang="en-GB" sz="1700">
                <a:solidFill>
                  <a:srgbClr val="000000"/>
                </a:solidFill>
                <a:highlight>
                  <a:srgbClr val="FFFFFF"/>
                </a:highlight>
              </a:rPr>
              <a:t>, etc. </a:t>
            </a:r>
            <a:r>
              <a:rPr lang="en-GB" sz="1700">
                <a:solidFill>
                  <a:srgbClr val="000000"/>
                </a:solidFill>
                <a:highlight>
                  <a:srgbClr val="FFFFFF"/>
                </a:highlight>
                <a:hlinkClick r:id="rId23"/>
              </a:rPr>
              <a:t>Pawars</a:t>
            </a:r>
            <a:r>
              <a:rPr lang="en-GB" sz="1700">
                <a:solidFill>
                  <a:srgbClr val="000000"/>
                </a:solidFill>
                <a:highlight>
                  <a:srgbClr val="FFFFFF"/>
                </a:highlight>
              </a:rPr>
              <a:t> of </a:t>
            </a:r>
            <a:r>
              <a:rPr lang="en-GB" sz="1700">
                <a:solidFill>
                  <a:srgbClr val="000000"/>
                </a:solidFill>
                <a:highlight>
                  <a:srgbClr val="FFFFFF"/>
                </a:highlight>
                <a:hlinkClick r:id="rId24"/>
              </a:rPr>
              <a:t>Udgir</a:t>
            </a:r>
            <a:r>
              <a:rPr lang="en-GB" sz="1700">
                <a:solidFill>
                  <a:srgbClr val="000000"/>
                </a:solidFill>
                <a:highlight>
                  <a:srgbClr val="FFFFFF"/>
                </a:highlight>
              </a:rPr>
              <a:t> were also part of confederacy</a:t>
            </a:r>
            <a:r>
              <a:rPr lang="en-GB">
                <a:solidFill>
                  <a:srgbClr val="000000"/>
                </a:solidFill>
                <a:highlight>
                  <a:srgbClr val="FFFFFF"/>
                </a:highlight>
              </a:rPr>
              <a:t>.</a:t>
            </a:r>
          </a:p>
          <a:p>
            <a:pPr lv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idx="1" type="body"/>
          </p:nvPr>
        </p:nvSpPr>
        <p:spPr>
          <a:xfrm>
            <a:off x="311700" y="2051250"/>
            <a:ext cx="8520600" cy="1498200"/>
          </a:xfrm>
          <a:prstGeom prst="rect">
            <a:avLst/>
          </a:prstGeom>
        </p:spPr>
        <p:txBody>
          <a:bodyPr anchorCtr="0" anchor="ctr" bIns="91425" lIns="91425" rIns="91425" tIns="91425">
            <a:noAutofit/>
          </a:bodyPr>
          <a:lstStyle/>
          <a:p>
            <a:pPr lvl="0" algn="ctr">
              <a:spcBef>
                <a:spcPts val="0"/>
              </a:spcBef>
              <a:buNone/>
            </a:pPr>
            <a:r>
              <a:rPr b="1" lang="en-GB" sz="800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Chhatrapati Shivaji</a:t>
            </a:r>
          </a:p>
        </p:txBody>
      </p:sp>
      <p:sp>
        <p:nvSpPr>
          <p:cNvPr id="61" name="Shape 61"/>
          <p:cNvSpPr txBox="1"/>
          <p:nvPr>
            <p:ph idx="1" type="body"/>
          </p:nvPr>
        </p:nvSpPr>
        <p:spPr>
          <a:xfrm>
            <a:off x="3689650" y="845375"/>
            <a:ext cx="5087700" cy="3227100"/>
          </a:xfrm>
          <a:prstGeom prst="rect">
            <a:avLst/>
          </a:prstGeom>
        </p:spPr>
        <p:txBody>
          <a:bodyPr anchorCtr="0" anchor="t" bIns="91425" lIns="91425" rIns="91425" tIns="91425">
            <a:noAutofit/>
          </a:bodyPr>
          <a:lstStyle/>
          <a:p>
            <a:pPr indent="-228600" lvl="0" marL="457200" rtl="0" algn="just">
              <a:spcBef>
                <a:spcPts val="0"/>
              </a:spcBef>
            </a:pPr>
            <a:r>
              <a:rPr lang="en-GB"/>
              <a:t>Shivaji was born in the hill-fort of Shivneri, near the city of Junnar in Pune district on 6 April 1627 or 19 Feb. 1630</a:t>
            </a:r>
          </a:p>
          <a:p>
            <a:pPr indent="-228600" lvl="0" marL="457200" rtl="0" algn="just">
              <a:spcBef>
                <a:spcPts val="0"/>
              </a:spcBef>
            </a:pPr>
            <a:r>
              <a:rPr lang="en-GB"/>
              <a:t>Shivaji carved out an enclave from the declining Adilshahi sultanate of Bijapur that formed the genesis of the Maratha Empire</a:t>
            </a:r>
          </a:p>
          <a:p>
            <a:pPr indent="-228600" lvl="0" marL="457200" rtl="0" algn="just">
              <a:spcBef>
                <a:spcPts val="0"/>
              </a:spcBef>
            </a:pPr>
            <a:r>
              <a:rPr lang="en-GB"/>
              <a:t>In 1674, he was formally crowned as the Chhatrapati (Monarch) of his realm at Raigad.</a:t>
            </a:r>
          </a:p>
          <a:p>
            <a:pPr indent="-228600" lvl="0" marL="457200" rtl="0" algn="just">
              <a:spcBef>
                <a:spcPts val="0"/>
              </a:spcBef>
            </a:pPr>
            <a:r>
              <a:rPr lang="en-GB"/>
              <a:t>Shivaji established a competent and progressive civil rule and He innovated military tactics, pioneering the guerrilla warfare methods.</a:t>
            </a:r>
          </a:p>
          <a:p>
            <a:pPr lvl="0">
              <a:spcBef>
                <a:spcPts val="0"/>
              </a:spcBef>
              <a:buNone/>
            </a:pPr>
            <a:r>
              <a:t/>
            </a:r>
            <a:endParaRPr/>
          </a:p>
        </p:txBody>
      </p:sp>
      <p:pic>
        <p:nvPicPr>
          <p:cNvPr descr="Shivaji_British_Museum.jpg" id="62" name="Shape 62"/>
          <p:cNvPicPr preferRelativeResize="0"/>
          <p:nvPr/>
        </p:nvPicPr>
        <p:blipFill>
          <a:blip r:embed="rId3">
            <a:alphaModFix/>
          </a:blip>
          <a:stretch>
            <a:fillRect/>
          </a:stretch>
        </p:blipFill>
        <p:spPr>
          <a:xfrm>
            <a:off x="715700" y="1343700"/>
            <a:ext cx="2357175" cy="29517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Combats/Battles of Shivaji</a:t>
            </a:r>
          </a:p>
        </p:txBody>
      </p:sp>
      <p:sp>
        <p:nvSpPr>
          <p:cNvPr id="68" name="Shape 6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gn="just">
              <a:spcBef>
                <a:spcPts val="0"/>
              </a:spcBef>
            </a:pPr>
            <a:r>
              <a:rPr lang="en-GB"/>
              <a:t>In 1645, the 15-year-old Shivaji bribed or persuaded the Bijapuri commander of the Torna Fort, Inayat Khan, to hand over the possession of the fort to him</a:t>
            </a:r>
          </a:p>
          <a:p>
            <a:pPr indent="-228600" lvl="0" marL="457200" rtl="0" algn="just">
              <a:spcBef>
                <a:spcPts val="0"/>
              </a:spcBef>
            </a:pPr>
            <a:r>
              <a:rPr lang="en-GB"/>
              <a:t>In 1659, Adilshah sent Afzal Khan, two met in a hut at the foothills of Pratapgad fort on 10 November 1659. The arrangements had dictated that each come armed only with a sword, and attended by a follower.</a:t>
            </a:r>
          </a:p>
          <a:p>
            <a:pPr indent="-228600" lvl="0" marL="457200" rtl="0" algn="just">
              <a:spcBef>
                <a:spcPts val="0"/>
              </a:spcBef>
            </a:pPr>
            <a:r>
              <a:rPr lang="en-GB"/>
              <a:t>In the ensuing Battle of Pratapgarh fought on 10 November 1659, Shivaji's forces decisively defeated the Bijapur Sultanate's forces. The agile Maratha infantry and cavalry inflicted rapid strikes on Bijapuri units</a:t>
            </a:r>
          </a:p>
          <a:p>
            <a:pPr indent="-228600" lvl="0" marL="457200" algn="just">
              <a:spcBef>
                <a:spcPts val="0"/>
              </a:spcBef>
            </a:pPr>
            <a:r>
              <a:rPr lang="en-GB"/>
              <a:t>This unexpected and unlikely victory made Shivaji a hero of Maratha folklore and a legendary figure among his people.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GB"/>
              <a:t>...Combats/Battles of Shivaji</a:t>
            </a:r>
          </a:p>
          <a:p>
            <a:pPr lvl="0">
              <a:spcBef>
                <a:spcPts val="0"/>
              </a:spcBef>
              <a:buNone/>
            </a:pPr>
            <a:r>
              <a:t/>
            </a:r>
            <a:endParaRPr/>
          </a:p>
        </p:txBody>
      </p:sp>
      <p:sp>
        <p:nvSpPr>
          <p:cNvPr id="74" name="Shape 7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gn="just">
              <a:spcBef>
                <a:spcPts val="0"/>
              </a:spcBef>
            </a:pPr>
            <a:r>
              <a:rPr lang="en-GB"/>
              <a:t>To counter the loss at Pratapgad and to defeat the newly emerging Maratha power, another army, this time numbering over 10,000, was sent against Shivaji, commanded by Bijapur's Abyssinian general Rustam Zaman. With a cavalry force of 5,000 Marathas, Shivaji attacked them near Kolhapur on 28 December 1659. In a swift movement, Shivaji led a full frontal attack at the centre of the enemy forces while two other portions of his cavalry attacked the flanks. This battle lasted for several hours and at the end Bijapuri forces were soundly defeated and Rustamjaman fled the battlefield.</a:t>
            </a:r>
          </a:p>
          <a:p>
            <a:pPr indent="-228600" lvl="0" marL="457200" algn="just">
              <a:spcBef>
                <a:spcPts val="0"/>
              </a:spcBef>
            </a:pPr>
            <a:r>
              <a:rPr lang="en-GB"/>
              <a:t>Siege of Panhala and Battle of Pavan Khind.</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Attack on Shaista Khan</a:t>
            </a:r>
          </a:p>
        </p:txBody>
      </p:sp>
      <p:sp>
        <p:nvSpPr>
          <p:cNvPr id="80" name="Shape 8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gn="just">
              <a:spcBef>
                <a:spcPts val="0"/>
              </a:spcBef>
            </a:pPr>
            <a:r>
              <a:rPr lang="en-GB"/>
              <a:t>Upon the request of Badi Begum of Bijapur, Aurangzeb sent his maternal uncle Shaista Khan, with an army numbering over 150,000 along with a powerful artillery division in January 1660 to attack Shivaji in conjunction with Bijapur's army led by Siddi Jauhar. Shaista Khan, with his better-equipped and -provisioned army of 300,000 seized Pune</a:t>
            </a:r>
          </a:p>
          <a:p>
            <a:pPr indent="-228600" lvl="0" marL="457200" rtl="0" algn="just">
              <a:spcBef>
                <a:spcPts val="0"/>
              </a:spcBef>
            </a:pPr>
            <a:r>
              <a:rPr lang="en-GB"/>
              <a:t>In April 1663, Shivaji launched a surprise attack on Shaista Khan in Pune, They overcame the palace guards, breached the wall, and entered Shaista Khan's quarters, killing those they found there. Shaista Khan escaped, losing his thumb in the melee</a:t>
            </a:r>
          </a:p>
          <a:p>
            <a:pPr lvl="0" algn="just">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88375"/>
            <a:ext cx="8520600" cy="572700"/>
          </a:xfrm>
          <a:prstGeom prst="rect">
            <a:avLst/>
          </a:prstGeom>
        </p:spPr>
        <p:txBody>
          <a:bodyPr anchorCtr="0" anchor="t" bIns="91425" lIns="91425" rIns="91425" tIns="91425">
            <a:noAutofit/>
          </a:bodyPr>
          <a:lstStyle/>
          <a:p>
            <a:pPr lvl="0">
              <a:spcBef>
                <a:spcPts val="0"/>
              </a:spcBef>
              <a:buNone/>
            </a:pPr>
            <a:r>
              <a:rPr lang="en-GB"/>
              <a:t>Arrest in Agra and escape</a:t>
            </a:r>
          </a:p>
        </p:txBody>
      </p:sp>
      <p:sp>
        <p:nvSpPr>
          <p:cNvPr id="86" name="Shape 86"/>
          <p:cNvSpPr txBox="1"/>
          <p:nvPr>
            <p:ph idx="1" type="body"/>
          </p:nvPr>
        </p:nvSpPr>
        <p:spPr>
          <a:xfrm>
            <a:off x="311700" y="390475"/>
            <a:ext cx="8520600" cy="3416400"/>
          </a:xfrm>
          <a:prstGeom prst="rect">
            <a:avLst/>
          </a:prstGeom>
        </p:spPr>
        <p:txBody>
          <a:bodyPr anchorCtr="0" anchor="t" bIns="91425" lIns="91425" rIns="91425" tIns="91425">
            <a:noAutofit/>
          </a:bodyPr>
          <a:lstStyle/>
          <a:p>
            <a:pPr lvl="0" algn="just">
              <a:spcBef>
                <a:spcPts val="0"/>
              </a:spcBef>
              <a:buNone/>
            </a:pPr>
            <a:r>
              <a:rPr lang="en-GB"/>
              <a:t>In 1666, Aurangzeb invited Shivaji to Agra, along with his nine-year-old son Sambhaji. Aurangzeb's plan was to send Shivaji to Kandahar, now in Afghanistan, to consolidate the Mughal empire's northwestern frontier. However, in the court, on 12 May 1666, Aurangzeb made Shivaji stand behind mansabdārs (military commanders) of his court. Shivaji took offence and stormed out of court and was promptly placed under house arrest under the watch of Faulad Khan, Kotwal of Agra.</a:t>
            </a:r>
          </a:p>
          <a:p>
            <a:pPr lvl="0" algn="just">
              <a:spcBef>
                <a:spcPts val="0"/>
              </a:spcBef>
              <a:buClr>
                <a:schemeClr val="dk1"/>
              </a:buClr>
              <a:buSzPct val="61111"/>
              <a:buFont typeface="Arial"/>
              <a:buNone/>
            </a:pPr>
            <a:r>
              <a:rPr lang="en-GB"/>
              <a:t>Shivaji feigned severe illness and requested to send most of his contingent back to the Deccan, thereby ensuring the safety of his army and deceiving Aurangzeb. Thereafter, on his request, he was allowed to send daily shipments of sweets and gifts to saints, fakirs, and temples in Agra as offerings for his health. After several days and weeks of sending out boxes containing sweets, Sambhaji, being a child had no restrictions and was sent out of the prison camp and Shivaji, disguised as labourer carrying sweet basket escaped on 17 August 1666.</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Death and succession</a:t>
            </a:r>
          </a:p>
        </p:txBody>
      </p:sp>
      <p:sp>
        <p:nvSpPr>
          <p:cNvPr id="92" name="Shape 9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gn="just">
              <a:spcBef>
                <a:spcPts val="0"/>
              </a:spcBef>
            </a:pPr>
            <a:r>
              <a:rPr lang="en-GB"/>
              <a:t>The question of Shivaji's heir-apparent was complicated by the misbehaviour of his eldest son Sambhaji, who was irresponsible and "addicted to sensual pleasures." Unable to curb this, Shivaji confined his son to Panhala in 1678</a:t>
            </a:r>
          </a:p>
          <a:p>
            <a:pPr indent="-228600" lvl="0" marL="457200" rtl="0" algn="just">
              <a:spcBef>
                <a:spcPts val="0"/>
              </a:spcBef>
            </a:pPr>
            <a:r>
              <a:rPr lang="en-GB"/>
              <a:t>Sambhaji then returned home, unrepentant, and was again confined to Panhala</a:t>
            </a:r>
          </a:p>
          <a:p>
            <a:pPr indent="-228600" lvl="0" marL="457200" algn="just">
              <a:spcBef>
                <a:spcPts val="0"/>
              </a:spcBef>
            </a:pPr>
            <a:r>
              <a:rPr lang="en-GB"/>
              <a:t>In late March 1680, Shivaji fell ill with fever and dysentery dying around 3–5 April 1680 at the age of 52 on the eve of Hanuman Jayanti. Rumours followed his death, with Muslims opining he had died of a curse from Jan Muhammad of Jalna, and some Marathas whispering that his second wife, Soyarabai, had poisoned him so that his crown might pass to her 10-year-old son Rajaram.</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12175"/>
            <a:ext cx="8520600" cy="572700"/>
          </a:xfrm>
          <a:prstGeom prst="rect">
            <a:avLst/>
          </a:prstGeom>
        </p:spPr>
        <p:txBody>
          <a:bodyPr anchorCtr="0" anchor="t" bIns="91425" lIns="91425" rIns="91425" tIns="91425">
            <a:noAutofit/>
          </a:bodyPr>
          <a:lstStyle/>
          <a:p>
            <a:pPr lvl="0">
              <a:spcBef>
                <a:spcPts val="0"/>
              </a:spcBef>
              <a:buNone/>
            </a:pPr>
            <a:r>
              <a:rPr lang="en-GB"/>
              <a:t>Sambhaji</a:t>
            </a:r>
            <a:r>
              <a:rPr lang="en-GB"/>
              <a:t>...</a:t>
            </a:r>
            <a:r>
              <a:rPr lang="en-GB"/>
              <a:t>.Rajaram...Tarabai</a:t>
            </a:r>
          </a:p>
        </p:txBody>
      </p:sp>
      <p:sp>
        <p:nvSpPr>
          <p:cNvPr id="98" name="Shape 98"/>
          <p:cNvSpPr txBox="1"/>
          <p:nvPr>
            <p:ph idx="1" type="body"/>
          </p:nvPr>
        </p:nvSpPr>
        <p:spPr>
          <a:xfrm>
            <a:off x="3138975" y="466675"/>
            <a:ext cx="5693400" cy="3416400"/>
          </a:xfrm>
          <a:prstGeom prst="rect">
            <a:avLst/>
          </a:prstGeom>
        </p:spPr>
        <p:txBody>
          <a:bodyPr anchorCtr="0" anchor="t" bIns="91425" lIns="91425" rIns="91425" tIns="91425">
            <a:noAutofit/>
          </a:bodyPr>
          <a:lstStyle/>
          <a:p>
            <a:pPr indent="-336550" lvl="0" marL="457200" rtl="0" algn="just">
              <a:spcBef>
                <a:spcPts val="0"/>
              </a:spcBef>
              <a:buSzPct val="100000"/>
            </a:pPr>
            <a:r>
              <a:rPr lang="en-GB" sz="1700"/>
              <a:t>After Shivaji's death, the widowed Soyarabai made plans with various ministers of the administration to crown her son Rajaram rather than her prodigal stepson Sambhaji. On 21 April 1680, ten-year-old Rajaram was installed on the throne. However, Sambhaji took possession of the Raigad Fort after killing the commander, and on 18 June acquired control of Raigad, and formally ascended the throne on 20 July. Rajaram, his wife Janki Bai, and mother Soyrabai were imprisoned, and Soyrabai executed on charges of conspiracy that October.</a:t>
            </a:r>
          </a:p>
          <a:p>
            <a:pPr indent="-336550" lvl="0" marL="457200" algn="just">
              <a:spcBef>
                <a:spcPts val="0"/>
              </a:spcBef>
              <a:buSzPct val="100000"/>
            </a:pPr>
            <a:r>
              <a:rPr lang="en-GB" sz="1700"/>
              <a:t>Soon after Shivaji's death, the Mughals attempted to invade it, but could not subdue the Marathas and it resulted in a war of 27 years from 1681 to 1707 ending in the defeat for the Mughals.</a:t>
            </a:r>
          </a:p>
        </p:txBody>
      </p:sp>
      <p:pic>
        <p:nvPicPr>
          <p:cNvPr descr="Shambhuraje1.jpg" id="99" name="Shape 99"/>
          <p:cNvPicPr preferRelativeResize="0"/>
          <p:nvPr/>
        </p:nvPicPr>
        <p:blipFill>
          <a:blip r:embed="rId3">
            <a:alphaModFix/>
          </a:blip>
          <a:stretch>
            <a:fillRect/>
          </a:stretch>
        </p:blipFill>
        <p:spPr>
          <a:xfrm>
            <a:off x="694775" y="939850"/>
            <a:ext cx="2368000" cy="32353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Shahu</a:t>
            </a:r>
          </a:p>
        </p:txBody>
      </p:sp>
      <p:sp>
        <p:nvSpPr>
          <p:cNvPr id="105" name="Shape 105"/>
          <p:cNvSpPr txBox="1"/>
          <p:nvPr>
            <p:ph idx="1" type="body"/>
          </p:nvPr>
        </p:nvSpPr>
        <p:spPr>
          <a:xfrm>
            <a:off x="3821825" y="1000075"/>
            <a:ext cx="5010600" cy="3416400"/>
          </a:xfrm>
          <a:prstGeom prst="rect">
            <a:avLst/>
          </a:prstGeom>
        </p:spPr>
        <p:txBody>
          <a:bodyPr anchorCtr="0" anchor="t" bIns="91425" lIns="91425" rIns="91425" tIns="91425">
            <a:noAutofit/>
          </a:bodyPr>
          <a:lstStyle/>
          <a:p>
            <a:pPr indent="-228600" lvl="0" marL="457200" rtl="0" algn="just">
              <a:spcBef>
                <a:spcPts val="0"/>
              </a:spcBef>
            </a:pPr>
            <a:r>
              <a:rPr lang="en-GB"/>
              <a:t>Shahu, a grandson of Shivaji was kept prisoner by Aurangzeb during the War of 27 years. After the latter's death, his successor released Shahu. After a brief power struggle over succession with his aunt Tarabai, Shahu ruled the Maratha Empire from 1707 to 1749</a:t>
            </a:r>
          </a:p>
          <a:p>
            <a:pPr indent="-228600" lvl="0" marL="457200" rtl="0" algn="just">
              <a:spcBef>
                <a:spcPts val="0"/>
              </a:spcBef>
            </a:pPr>
            <a:r>
              <a:rPr lang="en-GB"/>
              <a:t>During this period, he appointed Balaji Vishwanath Bhat as Peshwas</a:t>
            </a:r>
          </a:p>
          <a:p>
            <a:pPr indent="-228600" lvl="0" marL="457200" algn="just">
              <a:spcBef>
                <a:spcPts val="0"/>
              </a:spcBef>
            </a:pPr>
            <a:r>
              <a:rPr lang="en-GB"/>
              <a:t>After the death of the Mughal Emperor Aurangzeb, the empire expanded greatly under the rule of the Peshwas. </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