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l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chartsbin.com/embed/198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Emergency</a:t>
            </a:r>
          </a:p>
        </p:txBody>
      </p:sp>
      <p:sp>
        <p:nvSpPr>
          <p:cNvPr id="31" name="Shape 31"/>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32" name="Shape 32"/>
          <p:cNvPicPr preferRelativeResize="0"/>
          <p:nvPr/>
        </p:nvPicPr>
        <p:blipFill>
          <a:blip r:embed="rId3">
            <a:alphaModFix/>
          </a:blip>
          <a:stretch>
            <a:fillRect/>
          </a:stretch>
        </p:blipFill>
        <p:spPr>
          <a:xfrm>
            <a:off x="457200" y="1196750"/>
            <a:ext cx="8229599" cy="37943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ctrTitle"/>
          </p:nvPr>
        </p:nvSpPr>
        <p:spPr>
          <a:xfrm>
            <a:off x="685800" y="441767"/>
            <a:ext cx="7772400" cy="1159799"/>
          </a:xfrm>
          <a:prstGeom prst="rect">
            <a:avLst/>
          </a:prstGeom>
        </p:spPr>
        <p:txBody>
          <a:bodyPr anchorCtr="0" anchor="b" bIns="91425" lIns="91425" rIns="91425" tIns="91425">
            <a:noAutofit/>
          </a:bodyPr>
          <a:lstStyle/>
          <a:p>
            <a:pPr lvl="0" rtl="0">
              <a:spcBef>
                <a:spcPts val="0"/>
              </a:spcBef>
              <a:buNone/>
            </a:pPr>
            <a:r>
              <a:rPr lang="en" sz="6000"/>
              <a:t>112</a:t>
            </a:r>
          </a:p>
        </p:txBody>
      </p:sp>
      <p:sp>
        <p:nvSpPr>
          <p:cNvPr id="38" name="Shape 38"/>
          <p:cNvSpPr txBox="1"/>
          <p:nvPr>
            <p:ph idx="1" type="subTitle"/>
          </p:nvPr>
        </p:nvSpPr>
        <p:spPr>
          <a:xfrm>
            <a:off x="685800" y="2840053"/>
            <a:ext cx="7772400" cy="784799"/>
          </a:xfrm>
          <a:prstGeom prst="rect">
            <a:avLst/>
          </a:prstGeom>
          <a:noFill/>
        </p:spPr>
        <p:txBody>
          <a:bodyPr anchorCtr="0" anchor="t" bIns="91425" lIns="91425" rIns="91425" tIns="91425">
            <a:noAutofit/>
          </a:bodyPr>
          <a:lstStyle/>
          <a:p>
            <a:pPr lvl="0" rtl="0">
              <a:spcBef>
                <a:spcPts val="0"/>
              </a:spcBef>
              <a:buNone/>
            </a:pPr>
            <a:r>
              <a:t/>
            </a:r>
            <a:endParaRPr sz="1200">
              <a:solidFill>
                <a:srgbClr val="2E2E2E"/>
              </a:solidFill>
            </a:endParaRPr>
          </a:p>
        </p:txBody>
      </p:sp>
      <p:sp>
        <p:nvSpPr>
          <p:cNvPr id="39" name="Shape 39"/>
          <p:cNvSpPr txBox="1"/>
          <p:nvPr>
            <p:ph idx="2" type="ctrTitle"/>
          </p:nvPr>
        </p:nvSpPr>
        <p:spPr>
          <a:xfrm>
            <a:off x="774050" y="1852399"/>
            <a:ext cx="7772400" cy="2611200"/>
          </a:xfrm>
          <a:prstGeom prst="rect">
            <a:avLst/>
          </a:prstGeom>
        </p:spPr>
        <p:txBody>
          <a:bodyPr anchorCtr="0" anchor="b" bIns="91425" lIns="91425" rIns="91425" tIns="91425">
            <a:noAutofit/>
          </a:bodyPr>
          <a:lstStyle/>
          <a:p>
            <a:pPr rtl="0" algn="l">
              <a:spcBef>
                <a:spcPts val="0"/>
              </a:spcBef>
              <a:buNone/>
            </a:pPr>
            <a:r>
              <a:t/>
            </a:r>
            <a:endParaRPr sz="2400"/>
          </a:p>
          <a:p>
            <a:pPr rtl="0" algn="l">
              <a:spcBef>
                <a:spcPts val="0"/>
              </a:spcBef>
              <a:buNone/>
            </a:pPr>
            <a:r>
              <a:t/>
            </a:r>
            <a:endParaRPr sz="2400"/>
          </a:p>
          <a:p>
            <a:pPr rtl="0" algn="l">
              <a:spcBef>
                <a:spcPts val="0"/>
              </a:spcBef>
              <a:buNone/>
            </a:pPr>
            <a:r>
              <a:t/>
            </a:r>
            <a:endParaRPr sz="2400"/>
          </a:p>
          <a:p>
            <a:pPr rtl="0" algn="l">
              <a:spcBef>
                <a:spcPts val="0"/>
              </a:spcBef>
              <a:buNone/>
            </a:pPr>
            <a:r>
              <a:t/>
            </a:r>
            <a:endParaRPr sz="2400"/>
          </a:p>
          <a:p>
            <a:pPr rtl="0" algn="l">
              <a:spcBef>
                <a:spcPts val="0"/>
              </a:spcBef>
              <a:buNone/>
            </a:pPr>
            <a:r>
              <a:rPr lang="en" sz="2400"/>
              <a:t>Public Safety Answering Point (PSAP)</a:t>
            </a:r>
          </a:p>
          <a:p>
            <a:pPr rtl="0">
              <a:spcBef>
                <a:spcPts val="0"/>
              </a:spcBef>
              <a:buNone/>
            </a:pPr>
            <a:r>
              <a:t/>
            </a:r>
            <a:endParaRPr sz="1400"/>
          </a:p>
          <a:p>
            <a:pPr indent="-317500" lvl="0" marL="457200" rtl="0" algn="l">
              <a:spcBef>
                <a:spcPts val="0"/>
              </a:spcBef>
              <a:buSzPct val="100000"/>
              <a:buChar char="●"/>
            </a:pPr>
            <a:r>
              <a:rPr lang="en" sz="1400"/>
              <a:t>Response management system</a:t>
            </a:r>
          </a:p>
          <a:p>
            <a:pPr indent="-317500" lvl="0" marL="457200" rtl="0" algn="l">
              <a:spcBef>
                <a:spcPts val="0"/>
              </a:spcBef>
              <a:buSzPct val="100000"/>
              <a:buChar char="●"/>
            </a:pPr>
            <a:r>
              <a:rPr lang="en" sz="1400"/>
              <a:t>Dispatch of emergency service</a:t>
            </a:r>
          </a:p>
          <a:p>
            <a:pPr indent="-317500" lvl="0" marL="457200" rtl="0" algn="l">
              <a:spcBef>
                <a:spcPts val="0"/>
              </a:spcBef>
              <a:buSzPct val="100000"/>
              <a:buChar char="●"/>
            </a:pPr>
            <a:r>
              <a:rPr lang="en" sz="1400"/>
              <a:t>Automatically direct incoming calls to a free call taker</a:t>
            </a:r>
          </a:p>
          <a:p>
            <a:pPr indent="-317500" lvl="0" marL="457200" rtl="0" algn="l">
              <a:spcBef>
                <a:spcPts val="0"/>
              </a:spcBef>
              <a:buSzPct val="100000"/>
              <a:buChar char="●"/>
            </a:pPr>
            <a:r>
              <a:rPr lang="en" sz="1400"/>
              <a:t>Location tracking system having an interface to plot incoming location information on a map showing all nearby landmarks and resources and display on a monitor.</a:t>
            </a:r>
          </a:p>
          <a:p>
            <a:pPr indent="-381000" lvl="0" marL="457200" rtl="0">
              <a:spcBef>
                <a:spcPts val="0"/>
              </a:spcBef>
              <a:buChar char="●"/>
            </a:pPr>
            <a:r>
              <a:t/>
            </a:r>
            <a:endParaRPr sz="24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idx="1" type="subTitle"/>
          </p:nvPr>
        </p:nvSpPr>
        <p:spPr>
          <a:xfrm>
            <a:off x="570350" y="1916525"/>
            <a:ext cx="7772400" cy="2585699"/>
          </a:xfrm>
          <a:prstGeom prst="rect">
            <a:avLst/>
          </a:prstGeom>
        </p:spPr>
        <p:txBody>
          <a:bodyPr anchorCtr="0" anchor="t" bIns="91425" lIns="91425" rIns="91425" tIns="91425">
            <a:noAutofit/>
          </a:bodyPr>
          <a:lstStyle/>
          <a:p>
            <a:pPr indent="-228600" lvl="0" marL="457200" rtl="0" algn="l">
              <a:spcBef>
                <a:spcPts val="0"/>
              </a:spcBef>
              <a:buChar char="❖"/>
            </a:pPr>
            <a:r>
              <a:rPr lang="en" sz="2400"/>
              <a:t>102</a:t>
            </a:r>
            <a:r>
              <a:rPr lang="en" sz="1400"/>
              <a:t> - Ambulance	</a:t>
            </a:r>
          </a:p>
          <a:p>
            <a:pPr indent="-228600" lvl="0" marL="457200" rtl="0" algn="l">
              <a:spcBef>
                <a:spcPts val="0"/>
              </a:spcBef>
              <a:buChar char="❖"/>
            </a:pPr>
            <a:r>
              <a:rPr lang="en" sz="2400"/>
              <a:t>108 </a:t>
            </a:r>
            <a:r>
              <a:rPr lang="en" sz="1400"/>
              <a:t>- Emergency response service for medical, police and fire emergencies. Available in Andhra Pradesh, Gujarat, Uttarakhand, Goa, Tamil Nadu, Rajasthan, Karnataka, Assam, Meghalaya, Madhya Pradesh and Uttar Pradesh	</a:t>
            </a:r>
          </a:p>
          <a:p>
            <a:pPr indent="-228600" lvl="0" marL="457200" rtl="0" algn="l">
              <a:spcBef>
                <a:spcPts val="0"/>
              </a:spcBef>
              <a:buChar char="❖"/>
            </a:pPr>
            <a:r>
              <a:rPr lang="en" sz="2400"/>
              <a:t>100 </a:t>
            </a:r>
            <a:r>
              <a:rPr lang="en" sz="1400"/>
              <a:t>- Local police</a:t>
            </a:r>
          </a:p>
          <a:p>
            <a:pPr indent="-228600" lvl="0" marL="457200" rtl="0" algn="l">
              <a:spcBef>
                <a:spcPts val="0"/>
              </a:spcBef>
              <a:buChar char="❖"/>
            </a:pPr>
            <a:r>
              <a:rPr lang="en" sz="2400"/>
              <a:t>101 </a:t>
            </a:r>
            <a:r>
              <a:rPr lang="en" sz="1400"/>
              <a:t>- Fire service</a:t>
            </a:r>
          </a:p>
          <a:p>
            <a:pPr lvl="0" rtl="0" algn="l">
              <a:spcBef>
                <a:spcPts val="0"/>
              </a:spcBef>
              <a:buNone/>
            </a:pPr>
            <a:r>
              <a:t/>
            </a:r>
            <a:endParaRPr/>
          </a:p>
          <a:p>
            <a:pPr lvl="0" rtl="0" algn="l">
              <a:spcBef>
                <a:spcPts val="0"/>
              </a:spcBef>
              <a:buNone/>
            </a:pPr>
            <a:r>
              <a:t/>
            </a:r>
            <a:endParaRPr/>
          </a:p>
          <a:p>
            <a:pPr indent="-228600" lvl="0" marL="457200">
              <a:spcBef>
                <a:spcPts val="0"/>
              </a:spcBef>
              <a:buChar char="❖"/>
            </a:pPr>
            <a:r>
              <a:t/>
            </a:r>
            <a:endParaRPr/>
          </a:p>
        </p:txBody>
      </p:sp>
      <p:sp>
        <p:nvSpPr>
          <p:cNvPr id="45" name="Shape 45"/>
          <p:cNvSpPr txBox="1"/>
          <p:nvPr>
            <p:ph type="ctrTitle"/>
          </p:nvPr>
        </p:nvSpPr>
        <p:spPr>
          <a:xfrm>
            <a:off x="685800" y="210892"/>
            <a:ext cx="7772400" cy="1159799"/>
          </a:xfrm>
          <a:prstGeom prst="rect">
            <a:avLst/>
          </a:prstGeom>
        </p:spPr>
        <p:txBody>
          <a:bodyPr anchorCtr="0" anchor="b" bIns="91425" lIns="91425" rIns="91425" tIns="91425">
            <a:noAutofit/>
          </a:bodyPr>
          <a:lstStyle/>
          <a:p>
            <a:pPr algn="l">
              <a:spcBef>
                <a:spcPts val="0"/>
              </a:spcBef>
              <a:buNone/>
            </a:pPr>
            <a:r>
              <a:rPr lang="en"/>
              <a:t>Now?</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rPr lang="en" u="sng">
                <a:solidFill>
                  <a:schemeClr val="hlink"/>
                </a:solidFill>
                <a:hlinkClick r:id="rId3"/>
              </a:rPr>
              <a:t>http://chartsbin.com/embed/1983</a:t>
            </a:r>
          </a:p>
        </p:txBody>
      </p:sp>
      <p:sp>
        <p:nvSpPr>
          <p:cNvPr id="51" name="Shape 51"/>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
              <a:t>International Numbers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nvSpPr>
        <p:spPr>
          <a:xfrm>
            <a:off x="0" y="782425"/>
            <a:ext cx="9081300" cy="3745499"/>
          </a:xfrm>
          <a:prstGeom prst="rect">
            <a:avLst/>
          </a:prstGeom>
          <a:noFill/>
          <a:ln>
            <a:noFill/>
          </a:ln>
        </p:spPr>
        <p:txBody>
          <a:bodyPr anchorCtr="0" anchor="ctr" bIns="91425" lIns="91425" rIns="91425" tIns="91425">
            <a:noAutofit/>
          </a:bodyPr>
          <a:lstStyle/>
          <a:p>
            <a:pPr rtl="0">
              <a:spcBef>
                <a:spcPts val="0"/>
              </a:spcBef>
              <a:buNone/>
            </a:pPr>
            <a:r>
              <a:rPr lang="en" sz="3600">
                <a:solidFill>
                  <a:srgbClr val="FFFFFF"/>
                </a:solidFill>
              </a:rPr>
              <a:t>Call without sim card?</a:t>
            </a:r>
          </a:p>
          <a:p>
            <a:pPr rtl="0">
              <a:spcBef>
                <a:spcPts val="0"/>
              </a:spcBef>
              <a:buNone/>
            </a:pPr>
            <a:r>
              <a:t/>
            </a:r>
            <a:endParaRPr sz="2400">
              <a:solidFill>
                <a:srgbClr val="FFFFFF"/>
              </a:solidFill>
            </a:endParaRPr>
          </a:p>
          <a:p>
            <a:pPr lvl="0" rtl="0">
              <a:spcBef>
                <a:spcPts val="0"/>
              </a:spcBef>
              <a:buNone/>
            </a:pPr>
            <a:r>
              <a:rPr lang="en" sz="2400">
                <a:solidFill>
                  <a:srgbClr val="FFFFFF"/>
                </a:solidFill>
              </a:rPr>
              <a:t>Technically you can access the cell networks without sim card. Obviously you can not make any personal calls as these will be blocked by the providers, but they very well allow few numbers to go through. 100 or 108 (108 is used in most of the states) both of which are emergency numbers and have special permissions to access any network anytime and anywhere.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idx="1" type="subTitle"/>
          </p:nvPr>
        </p:nvSpPr>
        <p:spPr>
          <a:xfrm>
            <a:off x="942350" y="1313678"/>
            <a:ext cx="7772400" cy="784799"/>
          </a:xfrm>
          <a:prstGeom prst="rect">
            <a:avLst/>
          </a:prstGeom>
        </p:spPr>
        <p:txBody>
          <a:bodyPr anchorCtr="0" anchor="t" bIns="91425" lIns="91425" rIns="91425" tIns="91425">
            <a:noAutofit/>
          </a:bodyPr>
          <a:lstStyle/>
          <a:p>
            <a:pPr lvl="0" rtl="0">
              <a:spcBef>
                <a:spcPts val="0"/>
              </a:spcBef>
              <a:buClr>
                <a:schemeClr val="dk1"/>
              </a:buClr>
              <a:buSzPct val="68750"/>
              <a:buFont typeface="Arial"/>
              <a:buNone/>
            </a:pPr>
            <a:r>
              <a:rPr lang="en" sz="1600"/>
              <a:t>We do have a logic here, sim card do not carry necessary parts to make a call, right…. it just have carrier information and your phone number. Sim card only holds the information that phone uses to authenticate to the network, it checks if the user is authorized/registered with them and If he has the credits…only then user is allowed to make calls. But for emergency calls, the network directly redirects the call to emergency help desk without checking your identity.</a:t>
            </a:r>
          </a:p>
          <a:p>
            <a:pPr lvl="0" rtl="0">
              <a:spcBef>
                <a:spcPts val="0"/>
              </a:spcBef>
              <a:buClr>
                <a:schemeClr val="dk1"/>
              </a:buClr>
              <a:buSzPct val="68750"/>
              <a:buFont typeface="Arial"/>
              <a:buNone/>
            </a:pPr>
            <a:r>
              <a:rPr lang="en" sz="1600"/>
              <a:t>Most of the countries have single emergency number to dial in. Soon, India is too going to have a common emergency response number, says recent reports. The Telecom Regulatory Authority of India (TRAI) is planning to bring a consultation paper soon to kick-start the process of having a single emergency helpline where a call centre will receive all distress calls and then accordingly alert departments or agencies concerned depending upon the type of emergency.</a:t>
            </a:r>
          </a:p>
          <a:p>
            <a:pPr rtl="0">
              <a:spcBef>
                <a:spcPts val="0"/>
              </a:spcBef>
              <a:buNone/>
            </a:pPr>
            <a:r>
              <a:t/>
            </a:r>
            <a:endParaRPr sz="1600"/>
          </a:p>
          <a:p>
            <a:pPr>
              <a:spcBef>
                <a:spcPts val="0"/>
              </a:spcBef>
              <a:buNone/>
            </a:pPr>
            <a:r>
              <a:t/>
            </a:r>
            <a:endParaRPr sz="1600"/>
          </a:p>
        </p:txBody>
      </p:sp>
      <p:sp>
        <p:nvSpPr>
          <p:cNvPr id="62" name="Shape 62"/>
          <p:cNvSpPr txBox="1"/>
          <p:nvPr>
            <p:ph type="ctrTitle"/>
          </p:nvPr>
        </p:nvSpPr>
        <p:spPr>
          <a:xfrm>
            <a:off x="801225" y="595724"/>
            <a:ext cx="7772400" cy="1110299"/>
          </a:xfrm>
          <a:prstGeom prst="rect">
            <a:avLst/>
          </a:prstGeom>
        </p:spPr>
        <p:txBody>
          <a:bodyPr anchorCtr="0" anchor="b" bIns="91425" lIns="91425" rIns="91425" tIns="91425">
            <a:noAutofit/>
          </a:bodyPr>
          <a:lstStyle/>
          <a:p>
            <a:pPr lvl="0" rtl="0">
              <a:spcBef>
                <a:spcPts val="0"/>
              </a:spcBef>
              <a:buNone/>
            </a:pPr>
            <a:r>
              <a:t/>
            </a:r>
            <a:endParaRPr b="0" sz="3000">
              <a:solidFill>
                <a:schemeClr val="lt2"/>
              </a:solidFill>
            </a:endParaRPr>
          </a:p>
          <a:p>
            <a:pPr lvl="0" rtl="0">
              <a:spcBef>
                <a:spcPts val="0"/>
              </a:spcBef>
              <a:buNone/>
            </a:pPr>
            <a:r>
              <a:t/>
            </a:r>
            <a:endParaRPr b="0" sz="3000">
              <a:solidFill>
                <a:schemeClr val="lt2"/>
              </a:solidFill>
            </a:endParaRPr>
          </a:p>
          <a:p>
            <a:pPr lvl="0" rtl="0">
              <a:spcBef>
                <a:spcPts val="0"/>
              </a:spcBef>
              <a:buNone/>
            </a:pPr>
            <a:r>
              <a:t/>
            </a:r>
            <a:endParaRPr b="0" sz="3000">
              <a:solidFill>
                <a:schemeClr val="lt2"/>
              </a:solidFill>
            </a:endParaRPr>
          </a:p>
          <a:p>
            <a:pPr lvl="0" rtl="0">
              <a:spcBef>
                <a:spcPts val="0"/>
              </a:spcBef>
              <a:buClr>
                <a:schemeClr val="dk1"/>
              </a:buClr>
              <a:buSzPct val="36666"/>
              <a:buFont typeface="Arial"/>
              <a:buNone/>
            </a:pPr>
            <a:r>
              <a:rPr b="0" lang="en" sz="3000">
                <a:solidFill>
                  <a:schemeClr val="lt2"/>
                </a:solidFill>
              </a:rPr>
              <a:t>How does Emergency Calls without SIM card work?</a:t>
            </a:r>
          </a:p>
          <a:p>
            <a:pPr>
              <a:spcBef>
                <a:spcPts val="0"/>
              </a:spcBef>
              <a:buNone/>
            </a:pPr>
            <a:r>
              <a:t/>
            </a:r>
            <a:endParaRPr b="0" sz="3000">
              <a:solidFill>
                <a:schemeClr val="lt2"/>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Thank you.</a:t>
            </a:r>
          </a:p>
        </p:txBody>
      </p:sp>
      <p:sp>
        <p:nvSpPr>
          <p:cNvPr id="68" name="Shape 6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All the helpline numbers …</a:t>
            </a:r>
          </a:p>
          <a:p>
            <a:pPr rtl="0">
              <a:spcBef>
                <a:spcPts val="0"/>
              </a:spcBef>
              <a:buNone/>
            </a:pPr>
            <a:r>
              <a:t/>
            </a:r>
            <a:endParaRPr/>
          </a:p>
          <a:p>
            <a:pPr>
              <a:spcBef>
                <a:spcPts val="0"/>
              </a:spcBef>
              <a:buNone/>
            </a:pPr>
            <a:r>
              <a:rPr lang="en"/>
              <a:t>http://www.nhp.gov.in/emergency-phone-numbers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