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75" r:id="rId3"/>
    <p:sldId id="282" r:id="rId4"/>
    <p:sldId id="276" r:id="rId5"/>
    <p:sldId id="283" r:id="rId6"/>
    <p:sldId id="277" r:id="rId7"/>
    <p:sldId id="284" r:id="rId8"/>
    <p:sldId id="278" r:id="rId9"/>
    <p:sldId id="285" r:id="rId10"/>
    <p:sldId id="279" r:id="rId11"/>
    <p:sldId id="286" r:id="rId12"/>
    <p:sldId id="280" r:id="rId13"/>
    <p:sldId id="287" r:id="rId14"/>
    <p:sldId id="288" r:id="rId15"/>
    <p:sldId id="289" r:id="rId16"/>
    <p:sldId id="290" r:id="rId17"/>
    <p:sldId id="281" r:id="rId18"/>
    <p:sldId id="272" r:id="rId19"/>
    <p:sldId id="260" r:id="rId20"/>
    <p:sldId id="269" r:id="rId21"/>
    <p:sldId id="267" r:id="rId22"/>
    <p:sldId id="268" r:id="rId23"/>
    <p:sldId id="273" r:id="rId24"/>
    <p:sldId id="270" r:id="rId25"/>
    <p:sldId id="271" r:id="rId26"/>
    <p:sldId id="264" r:id="rId27"/>
    <p:sldId id="263" r:id="rId28"/>
    <p:sldId id="261" r:id="rId29"/>
    <p:sldId id="257" r:id="rId30"/>
    <p:sldId id="258" r:id="rId31"/>
    <p:sldId id="262" r:id="rId32"/>
    <p:sldId id="265" r:id="rId33"/>
    <p:sldId id="274" r:id="rId34"/>
    <p:sldId id="259" r:id="rId35"/>
    <p:sldId id="26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DDE09-39DC-B647-8109-A9668E8EEA9A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F4EEF-B7B1-7E46-A222-254F4B54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Noakhali</a:t>
            </a:r>
            <a:r>
              <a:rPr lang="en-US" dirty="0" smtClean="0"/>
              <a:t> (5000 killed, Hundreds of raped,</a:t>
            </a:r>
            <a:r>
              <a:rPr lang="en-US" baseline="0" dirty="0" smtClean="0"/>
              <a:t> Forcibly converted to Islam, 50,000 – 75,000 in relief camps </a:t>
            </a:r>
            <a:r>
              <a:rPr lang="en-US" baseline="0" dirty="0" err="1" smtClean="0"/>
              <a:t>Comilla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Chandpur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Agartala</a:t>
            </a:r>
            <a:r>
              <a:rPr lang="en-US" baseline="0" dirty="0" smtClean="0"/>
              <a:t>, 50,000 remained marooned.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F4EEF-B7B1-7E46-A222-254F4B54FD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F4EEF-B7B1-7E46-A222-254F4B54FD3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5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0C4C-D17C-CA47-83C3-A2D7B4F6AC40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B053-23D9-B642-BD80-19DA9E13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8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0C4C-D17C-CA47-83C3-A2D7B4F6AC40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B053-23D9-B642-BD80-19DA9E13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6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0C4C-D17C-CA47-83C3-A2D7B4F6AC40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B053-23D9-B642-BD80-19DA9E13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8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0C4C-D17C-CA47-83C3-A2D7B4F6AC40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B053-23D9-B642-BD80-19DA9E13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5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0C4C-D17C-CA47-83C3-A2D7B4F6AC40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B053-23D9-B642-BD80-19DA9E13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8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0C4C-D17C-CA47-83C3-A2D7B4F6AC40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B053-23D9-B642-BD80-19DA9E13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0C4C-D17C-CA47-83C3-A2D7B4F6AC40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B053-23D9-B642-BD80-19DA9E13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1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0C4C-D17C-CA47-83C3-A2D7B4F6AC40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B053-23D9-B642-BD80-19DA9E13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8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0C4C-D17C-CA47-83C3-A2D7B4F6AC40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B053-23D9-B642-BD80-19DA9E13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4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0C4C-D17C-CA47-83C3-A2D7B4F6AC40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B053-23D9-B642-BD80-19DA9E13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7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0C4C-D17C-CA47-83C3-A2D7B4F6AC40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B053-23D9-B642-BD80-19DA9E13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7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0C4C-D17C-CA47-83C3-A2D7B4F6AC40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FB053-23D9-B642-BD80-19DA9E13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3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hyperlink" Target="https://www.youtube.com/watch?v=I9iNVh582sw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llpaper.jpg"/>
          <p:cNvPicPr>
            <a:picLocks noChangeAspect="1"/>
          </p:cNvPicPr>
          <p:nvPr/>
        </p:nvPicPr>
        <p:blipFill>
          <a:blip r:embed="rId2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BENGAL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 true story…</a:t>
            </a:r>
            <a:endParaRPr 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54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Bengal</a:t>
            </a:r>
            <a:br>
              <a:rPr lang="en-US" dirty="0" smtClean="0"/>
            </a:br>
            <a:r>
              <a:rPr lang="en-US" dirty="0" smtClean="0"/>
              <a:t>1955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</a:t>
            </a:r>
            <a:endParaRPr lang="en-US" dirty="0"/>
          </a:p>
        </p:txBody>
      </p:sp>
      <p:pic>
        <p:nvPicPr>
          <p:cNvPr id="4" name="Picture 3" descr="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1" y="393050"/>
            <a:ext cx="5880898" cy="470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Bengal (after 1947)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Massive population transfer.</a:t>
            </a:r>
          </a:p>
          <a:p>
            <a:r>
              <a:rPr lang="en-US" dirty="0" smtClean="0"/>
              <a:t>Gradual movement (different from Punjab).</a:t>
            </a:r>
          </a:p>
          <a:p>
            <a:r>
              <a:rPr lang="en-US" dirty="0" smtClean="0"/>
              <a:t>Economically stronger population moved quicker. Poorer being large in number stayed due to uncertainty of future.</a:t>
            </a:r>
          </a:p>
          <a:p>
            <a:r>
              <a:rPr lang="en-US" dirty="0" smtClean="0"/>
              <a:t>Communal riots started to rise from 1950.</a:t>
            </a:r>
          </a:p>
          <a:p>
            <a:r>
              <a:rPr lang="en-US" dirty="0" smtClean="0"/>
              <a:t>Further population transfer started.</a:t>
            </a:r>
          </a:p>
          <a:p>
            <a:r>
              <a:rPr lang="en-US" dirty="0" smtClean="0"/>
              <a:t>Nehru-</a:t>
            </a:r>
            <a:r>
              <a:rPr lang="en-US" dirty="0" err="1" smtClean="0"/>
              <a:t>Liaqat</a:t>
            </a:r>
            <a:r>
              <a:rPr lang="en-US" dirty="0" smtClean="0"/>
              <a:t> pact, 1950. Indian government stopped migration, and signed a bilateral treaty which confirmed minority rights to population who wanted to migrate. Both countries violated.</a:t>
            </a:r>
          </a:p>
          <a:p>
            <a:r>
              <a:rPr lang="en-US" dirty="0" smtClean="0"/>
              <a:t>Economically, North-East was cut-off from India. No Railway link, Chittagong Port. Trade stopped.</a:t>
            </a:r>
          </a:p>
          <a:p>
            <a:r>
              <a:rPr lang="en-US" dirty="0" smtClean="0"/>
              <a:t>India connected Assam by meter gauge in 1950. Nearest port was Kolkata port.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9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Bengal</a:t>
            </a:r>
            <a:br>
              <a:rPr lang="en-US" dirty="0" smtClean="0"/>
            </a:br>
            <a:r>
              <a:rPr lang="en-US" dirty="0" smtClean="0"/>
              <a:t>1971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</a:t>
            </a:r>
            <a:endParaRPr lang="en-US" dirty="0"/>
          </a:p>
        </p:txBody>
      </p:sp>
      <p:pic>
        <p:nvPicPr>
          <p:cNvPr id="4" name="Picture 3" descr="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55" y="489503"/>
            <a:ext cx="5856429" cy="45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3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Bengal (1971)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Agitation is East Bengal to make Bangla an official language in Pakistan.</a:t>
            </a:r>
          </a:p>
          <a:p>
            <a:r>
              <a:rPr lang="en-US" dirty="0" err="1" smtClean="0"/>
              <a:t>Awami</a:t>
            </a:r>
            <a:r>
              <a:rPr lang="en-US" dirty="0" smtClean="0"/>
              <a:t> League formed (1949) as a voice of Bengali’s, which broke out of Muslim League.</a:t>
            </a:r>
          </a:p>
          <a:p>
            <a:r>
              <a:rPr lang="en-US" dirty="0" smtClean="0"/>
              <a:t>Started Bengali Language Movement (1952). Turning point for creation of Bangladesh.</a:t>
            </a:r>
          </a:p>
          <a:p>
            <a:r>
              <a:rPr lang="en-US" dirty="0" err="1" smtClean="0"/>
              <a:t>Awami</a:t>
            </a:r>
            <a:r>
              <a:rPr lang="en-US" dirty="0" smtClean="0"/>
              <a:t> League was a secular group/party.</a:t>
            </a:r>
          </a:p>
          <a:p>
            <a:r>
              <a:rPr lang="en-US" dirty="0" smtClean="0"/>
              <a:t>1954 elections, and rise of </a:t>
            </a:r>
            <a:r>
              <a:rPr lang="en-US" dirty="0" err="1" smtClean="0"/>
              <a:t>Awami</a:t>
            </a:r>
            <a:r>
              <a:rPr lang="en-US" dirty="0" smtClean="0"/>
              <a:t> League in forefront.</a:t>
            </a:r>
          </a:p>
          <a:p>
            <a:r>
              <a:rPr lang="en-US" dirty="0" smtClean="0"/>
              <a:t>Within few month dismissed by constitution of Pakistan.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53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Bengal (1971)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Awami</a:t>
            </a:r>
            <a:r>
              <a:rPr lang="en-US" dirty="0" smtClean="0"/>
              <a:t> League came back to power in 1956 and started deepening relationship with UN.</a:t>
            </a:r>
          </a:p>
          <a:p>
            <a:r>
              <a:rPr lang="en-US" dirty="0" err="1" smtClean="0"/>
              <a:t>Ayub</a:t>
            </a:r>
            <a:r>
              <a:rPr lang="en-US" dirty="0" smtClean="0"/>
              <a:t> Khan and his martial law (1958).</a:t>
            </a:r>
          </a:p>
          <a:p>
            <a:pPr lvl="1"/>
            <a:r>
              <a:rPr lang="en-US" dirty="0" smtClean="0"/>
              <a:t>Banned current </a:t>
            </a:r>
            <a:r>
              <a:rPr lang="en-US" dirty="0" err="1" smtClean="0"/>
              <a:t>Awami</a:t>
            </a:r>
            <a:r>
              <a:rPr lang="en-US" dirty="0" smtClean="0"/>
              <a:t> League leader.</a:t>
            </a:r>
          </a:p>
          <a:p>
            <a:pPr lvl="1"/>
            <a:r>
              <a:rPr lang="en-US" dirty="0" smtClean="0"/>
              <a:t>Banned all major political parties.</a:t>
            </a:r>
          </a:p>
          <a:p>
            <a:pPr lvl="1"/>
            <a:r>
              <a:rPr lang="en-US" dirty="0" smtClean="0"/>
              <a:t>Top leadership of </a:t>
            </a:r>
            <a:r>
              <a:rPr lang="en-US" dirty="0" err="1" smtClean="0"/>
              <a:t>Awami</a:t>
            </a:r>
            <a:r>
              <a:rPr lang="en-US" dirty="0" smtClean="0"/>
              <a:t> League was arrested.</a:t>
            </a:r>
          </a:p>
          <a:p>
            <a:pPr lvl="1"/>
            <a:r>
              <a:rPr lang="en-US" dirty="0" smtClean="0"/>
              <a:t>Military rule.</a:t>
            </a:r>
          </a:p>
          <a:p>
            <a:pPr lvl="1"/>
            <a:r>
              <a:rPr lang="en-US" dirty="0" err="1" smtClean="0"/>
              <a:t>Huseyn</a:t>
            </a:r>
            <a:r>
              <a:rPr lang="en-US" dirty="0" smtClean="0"/>
              <a:t> </a:t>
            </a:r>
            <a:r>
              <a:rPr lang="en-US" dirty="0" err="1" smtClean="0"/>
              <a:t>Shaheed</a:t>
            </a:r>
            <a:r>
              <a:rPr lang="en-US" dirty="0" smtClean="0"/>
              <a:t> </a:t>
            </a:r>
            <a:r>
              <a:rPr lang="en-US" dirty="0" err="1" smtClean="0"/>
              <a:t>Suhrawardy</a:t>
            </a:r>
            <a:r>
              <a:rPr lang="en-US" dirty="0" smtClean="0"/>
              <a:t>, prominent </a:t>
            </a:r>
            <a:r>
              <a:rPr lang="en-US" dirty="0" err="1" smtClean="0"/>
              <a:t>Awami</a:t>
            </a:r>
            <a:r>
              <a:rPr lang="en-US" dirty="0" smtClean="0"/>
              <a:t> leader was found dead in Lebanon mysteriously.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39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Bengal (1971)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Start of Six-point movement (1960-66).</a:t>
            </a:r>
          </a:p>
          <a:p>
            <a:r>
              <a:rPr lang="en-US" dirty="0" err="1" smtClean="0"/>
              <a:t>Awami</a:t>
            </a:r>
            <a:r>
              <a:rPr lang="en-US" dirty="0" smtClean="0"/>
              <a:t> League came back to power in 1970.</a:t>
            </a:r>
          </a:p>
          <a:p>
            <a:r>
              <a:rPr lang="en-US" dirty="0" smtClean="0"/>
              <a:t>Operation Searchlight.</a:t>
            </a:r>
          </a:p>
          <a:p>
            <a:pPr lvl="1"/>
            <a:r>
              <a:rPr lang="en-US" dirty="0" smtClean="0"/>
              <a:t>Planned military operation by Pakistan Army.</a:t>
            </a:r>
          </a:p>
          <a:p>
            <a:pPr lvl="1"/>
            <a:r>
              <a:rPr lang="en-US" dirty="0" smtClean="0"/>
              <a:t>World’s one of the largest violation of Human Rights.</a:t>
            </a:r>
          </a:p>
          <a:p>
            <a:pPr lvl="1"/>
            <a:r>
              <a:rPr lang="nl-NL" dirty="0" err="1" smtClean="0"/>
              <a:t>Around</a:t>
            </a:r>
            <a:r>
              <a:rPr lang="nl-NL" dirty="0" smtClean="0"/>
              <a:t> 58,000 </a:t>
            </a:r>
            <a:r>
              <a:rPr lang="en-US" dirty="0" smtClean="0"/>
              <a:t>–</a:t>
            </a:r>
            <a:r>
              <a:rPr lang="nl-NL" dirty="0" smtClean="0"/>
              <a:t> 3 </a:t>
            </a:r>
            <a:r>
              <a:rPr lang="nl-NL" dirty="0" err="1" smtClean="0"/>
              <a:t>million</a:t>
            </a:r>
            <a:r>
              <a:rPr lang="nl-NL" dirty="0" smtClean="0"/>
              <a:t> </a:t>
            </a:r>
            <a:r>
              <a:rPr lang="nl-NL" dirty="0" err="1" smtClean="0"/>
              <a:t>killed</a:t>
            </a:r>
            <a:r>
              <a:rPr lang="nl-NL" dirty="0" smtClean="0"/>
              <a:t>. 10 </a:t>
            </a:r>
            <a:r>
              <a:rPr lang="nl-NL" dirty="0" err="1"/>
              <a:t>million</a:t>
            </a:r>
            <a:r>
              <a:rPr lang="nl-NL" dirty="0"/>
              <a:t> </a:t>
            </a:r>
            <a:r>
              <a:rPr lang="nl-NL" dirty="0" err="1" smtClean="0"/>
              <a:t>refugees</a:t>
            </a:r>
            <a:r>
              <a:rPr lang="nl-NL" dirty="0" smtClean="0"/>
              <a:t> </a:t>
            </a:r>
            <a:r>
              <a:rPr lang="nl-NL" dirty="0" err="1" smtClean="0"/>
              <a:t>fled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India. </a:t>
            </a:r>
            <a:r>
              <a:rPr lang="nl-NL" dirty="0" err="1" smtClean="0"/>
              <a:t>And</a:t>
            </a:r>
            <a:r>
              <a:rPr lang="nl-NL" dirty="0" smtClean="0"/>
              <a:t>, </a:t>
            </a:r>
            <a:r>
              <a:rPr lang="en-US" dirty="0" smtClean="0"/>
              <a:t>200,000 - 400,000 raped, also called as genocidal rape.</a:t>
            </a:r>
          </a:p>
          <a:p>
            <a:pPr lvl="1"/>
            <a:r>
              <a:rPr lang="en-US" dirty="0" smtClean="0"/>
              <a:t>Mass destruction and human loss.</a:t>
            </a:r>
          </a:p>
          <a:p>
            <a:pPr lvl="1"/>
            <a:r>
              <a:rPr lang="en-US" dirty="0" smtClean="0"/>
              <a:t>Incident of Dhaka University massacre.</a:t>
            </a:r>
          </a:p>
          <a:p>
            <a:r>
              <a:rPr lang="en-US" dirty="0" smtClean="0"/>
              <a:t>Start of </a:t>
            </a:r>
            <a:r>
              <a:rPr lang="en-US" dirty="0" err="1" smtClean="0"/>
              <a:t>Mukti</a:t>
            </a:r>
            <a:r>
              <a:rPr lang="en-US" dirty="0" smtClean="0"/>
              <a:t> </a:t>
            </a:r>
            <a:r>
              <a:rPr lang="en-US" dirty="0" err="1" smtClean="0"/>
              <a:t>Bahini</a:t>
            </a:r>
            <a:r>
              <a:rPr lang="en-US" dirty="0" smtClean="0"/>
              <a:t>, Bengal’s own army supported by </a:t>
            </a:r>
            <a:r>
              <a:rPr lang="en-US" dirty="0" err="1" smtClean="0"/>
              <a:t>Awami</a:t>
            </a:r>
            <a:r>
              <a:rPr lang="en-US" dirty="0" smtClean="0"/>
              <a:t> League.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Bengal (1971)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Bangladesh Liberation War</a:t>
            </a:r>
          </a:p>
          <a:p>
            <a:pPr lvl="1"/>
            <a:r>
              <a:rPr lang="en-US" dirty="0" smtClean="0"/>
              <a:t>Start of massive guerilla war by </a:t>
            </a:r>
            <a:r>
              <a:rPr lang="en-US" dirty="0" err="1" smtClean="0"/>
              <a:t>Mukti</a:t>
            </a:r>
            <a:r>
              <a:rPr lang="en-US" dirty="0" smtClean="0"/>
              <a:t> </a:t>
            </a:r>
            <a:r>
              <a:rPr lang="en-US" dirty="0" err="1" smtClean="0"/>
              <a:t>Bahini</a:t>
            </a:r>
            <a:r>
              <a:rPr lang="en-US" dirty="0" smtClean="0"/>
              <a:t> against Pakistani Army.</a:t>
            </a:r>
          </a:p>
          <a:p>
            <a:pPr lvl="1"/>
            <a:r>
              <a:rPr lang="en-US" dirty="0" smtClean="0"/>
              <a:t>Economic &amp; military aid by India (under the leadership of Indira Gandhi).</a:t>
            </a:r>
          </a:p>
          <a:p>
            <a:pPr lvl="1"/>
            <a:r>
              <a:rPr lang="en-US" dirty="0" smtClean="0"/>
              <a:t>Became a International Event, with US (Richard Nixon) supporting Military of Pakistan.</a:t>
            </a:r>
          </a:p>
          <a:p>
            <a:pPr lvl="1"/>
            <a:r>
              <a:rPr lang="en-US" dirty="0" smtClean="0"/>
              <a:t>Pakistan launched air-strike on India (called as Operation </a:t>
            </a:r>
            <a:r>
              <a:rPr lang="en-US" dirty="0" err="1" smtClean="0"/>
              <a:t>Chengiz</a:t>
            </a:r>
            <a:r>
              <a:rPr lang="en-US" dirty="0" smtClean="0"/>
              <a:t> Khan)</a:t>
            </a:r>
          </a:p>
          <a:p>
            <a:pPr lvl="1"/>
            <a:r>
              <a:rPr lang="en-US" dirty="0" smtClean="0"/>
              <a:t>India formally joins the War (3</a:t>
            </a:r>
            <a:r>
              <a:rPr lang="en-US" baseline="30000" dirty="0" smtClean="0"/>
              <a:t>rd</a:t>
            </a:r>
            <a:r>
              <a:rPr lang="en-US" dirty="0" smtClean="0"/>
              <a:t> December, 1971)</a:t>
            </a:r>
          </a:p>
          <a:p>
            <a:pPr lvl="1"/>
            <a:r>
              <a:rPr lang="en-US" dirty="0" smtClean="0"/>
              <a:t>Bhutan recognizes Bangladesh as new country while the was going on.</a:t>
            </a:r>
          </a:p>
          <a:p>
            <a:pPr lvl="1"/>
            <a:r>
              <a:rPr lang="en-US" dirty="0" smtClean="0"/>
              <a:t>Pakistan surrenders on 16</a:t>
            </a:r>
            <a:r>
              <a:rPr lang="en-US" baseline="30000" dirty="0" smtClean="0"/>
              <a:t>th</a:t>
            </a:r>
            <a:r>
              <a:rPr lang="en-US" dirty="0" smtClean="0"/>
              <a:t> December, 1971.</a:t>
            </a:r>
          </a:p>
          <a:p>
            <a:pPr lvl="1"/>
            <a:r>
              <a:rPr lang="en-US" dirty="0" smtClean="0"/>
              <a:t>Bangladesh formed.</a:t>
            </a:r>
          </a:p>
        </p:txBody>
      </p:sp>
    </p:spTree>
    <p:extLst>
      <p:ext uri="{BB962C8B-B14F-4D97-AF65-F5344CB8AC3E}">
        <p14:creationId xmlns:p14="http://schemas.microsoft.com/office/powerpoint/2010/main" val="6490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Bengal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</a:t>
            </a:r>
            <a:endParaRPr lang="en-US" dirty="0"/>
          </a:p>
        </p:txBody>
      </p:sp>
      <p:pic>
        <p:nvPicPr>
          <p:cNvPr id="4" name="Picture 3" descr="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38" y="455622"/>
            <a:ext cx="60325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49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Jagadish</a:t>
            </a:r>
            <a:r>
              <a:rPr lang="sv-SE" dirty="0" smtClean="0"/>
              <a:t> Chandra </a:t>
            </a:r>
            <a:r>
              <a:rPr lang="sv-SE" dirty="0" err="1" smtClean="0"/>
              <a:t>Bose</a:t>
            </a:r>
            <a:r>
              <a:rPr lang="sv-SE" dirty="0" smtClean="0"/>
              <a:t> (1858 - 1937)</a:t>
            </a:r>
            <a:endParaRPr lang="en-US" dirty="0"/>
          </a:p>
        </p:txBody>
      </p:sp>
      <p:pic>
        <p:nvPicPr>
          <p:cNvPr id="5" name="Picture Placeholder 4" descr="jagadish_chandra_bose.jp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6" b="33526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1181415"/>
          </a:xfrm>
        </p:spPr>
        <p:txBody>
          <a:bodyPr>
            <a:normAutofit/>
          </a:bodyPr>
          <a:lstStyle/>
          <a:p>
            <a:r>
              <a:rPr lang="en-US" dirty="0" smtClean="0"/>
              <a:t>- Bengali polymath who was physicist, biologist, botanist, archaeologist, as well as an early writer of science fiction.</a:t>
            </a:r>
          </a:p>
          <a:p>
            <a:r>
              <a:rPr lang="en-US" dirty="0" smtClean="0"/>
              <a:t>- Known for his contribution in Radio, Microwave optics, </a:t>
            </a:r>
            <a:r>
              <a:rPr lang="en-US" dirty="0" err="1" smtClean="0"/>
              <a:t>crescograph</a:t>
            </a:r>
            <a:r>
              <a:rPr lang="en-US" dirty="0" smtClean="0"/>
              <a:t>  &amp; Plant Science.</a:t>
            </a:r>
          </a:p>
        </p:txBody>
      </p:sp>
    </p:spTree>
    <p:extLst>
      <p:ext uri="{BB962C8B-B14F-4D97-AF65-F5344CB8AC3E}">
        <p14:creationId xmlns:p14="http://schemas.microsoft.com/office/powerpoint/2010/main" val="37608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Rabindranath Thakur (1861 - 1941)</a:t>
            </a:r>
            <a:br>
              <a:rPr lang="en-US" dirty="0" smtClean="0"/>
            </a:br>
            <a:r>
              <a:rPr lang="en-US" dirty="0" smtClean="0"/>
              <a:t>a.k.a.: Rabindranath Tagore, </a:t>
            </a:r>
            <a:r>
              <a:rPr lang="en-US" dirty="0" err="1" smtClean="0"/>
              <a:t>Gurudeva</a:t>
            </a:r>
            <a:endParaRPr lang="en-US" dirty="0"/>
          </a:p>
        </p:txBody>
      </p:sp>
      <p:pic>
        <p:nvPicPr>
          <p:cNvPr id="5" name="Picture Placeholder 4" descr="rabindranath_tagore.jp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7" b="27895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13401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- Bengali polymath who reshaped Bengali Literature and Music, as well as Indian art with Contextual Modernism.</a:t>
            </a:r>
          </a:p>
          <a:p>
            <a:r>
              <a:rPr lang="en-US" dirty="0" smtClean="0"/>
              <a:t>- First Asian to Win of Nobel Prize in Literature, 1913.</a:t>
            </a:r>
          </a:p>
          <a:p>
            <a:r>
              <a:rPr lang="en-US" dirty="0" smtClean="0"/>
              <a:t>- Composer of Jana </a:t>
            </a:r>
            <a:r>
              <a:rPr lang="en-US" dirty="0" err="1" smtClean="0"/>
              <a:t>Gana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(Indian National Anthem), Amar </a:t>
            </a:r>
            <a:r>
              <a:rPr lang="en-US" dirty="0" err="1" smtClean="0"/>
              <a:t>Shonar</a:t>
            </a:r>
            <a:r>
              <a:rPr lang="en-US" dirty="0" smtClean="0"/>
              <a:t> Bangla (Bangladeshi National Anthem),  Sri Lanka </a:t>
            </a:r>
            <a:r>
              <a:rPr lang="en-US" dirty="0" err="1" smtClean="0"/>
              <a:t>Matha</a:t>
            </a:r>
            <a:r>
              <a:rPr lang="en-US" dirty="0" smtClean="0"/>
              <a:t> [Translated] (Sri </a:t>
            </a:r>
            <a:r>
              <a:rPr lang="en-US" dirty="0"/>
              <a:t>L</a:t>
            </a:r>
            <a:r>
              <a:rPr lang="en-US" dirty="0" smtClean="0"/>
              <a:t>ankan National Anthem)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0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Bengal</a:t>
            </a:r>
            <a:br>
              <a:rPr lang="en-US" dirty="0" smtClean="0"/>
            </a:br>
            <a:r>
              <a:rPr lang="en-US" dirty="0" smtClean="0"/>
              <a:t>1886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</a:t>
            </a:r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787" y="867944"/>
            <a:ext cx="5269926" cy="49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22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Narendra</a:t>
            </a:r>
            <a:r>
              <a:rPr lang="sv-SE" dirty="0" smtClean="0"/>
              <a:t> </a:t>
            </a:r>
            <a:r>
              <a:rPr lang="sv-SE" dirty="0" err="1" smtClean="0"/>
              <a:t>Nath</a:t>
            </a:r>
            <a:r>
              <a:rPr lang="sv-SE" dirty="0" smtClean="0"/>
              <a:t> </a:t>
            </a:r>
            <a:r>
              <a:rPr lang="sv-SE" dirty="0" err="1" smtClean="0"/>
              <a:t>Datta</a:t>
            </a:r>
            <a:r>
              <a:rPr lang="sv-SE" dirty="0" smtClean="0"/>
              <a:t> (1863 - 1902)</a:t>
            </a:r>
            <a:br>
              <a:rPr lang="sv-SE" dirty="0" smtClean="0"/>
            </a:br>
            <a:r>
              <a:rPr lang="sv-SE" dirty="0" err="1" smtClean="0"/>
              <a:t>a.k.a</a:t>
            </a:r>
            <a:r>
              <a:rPr lang="sv-SE" dirty="0" smtClean="0"/>
              <a:t>. </a:t>
            </a:r>
            <a:r>
              <a:rPr lang="sv-SE" dirty="0" err="1" smtClean="0"/>
              <a:t>Swami</a:t>
            </a:r>
            <a:r>
              <a:rPr lang="sv-SE" dirty="0" smtClean="0"/>
              <a:t> </a:t>
            </a:r>
            <a:r>
              <a:rPr lang="sv-SE" dirty="0" err="1" smtClean="0"/>
              <a:t>Vivekananda</a:t>
            </a:r>
            <a:endParaRPr lang="en-US" dirty="0"/>
          </a:p>
        </p:txBody>
      </p:sp>
      <p:pic>
        <p:nvPicPr>
          <p:cNvPr id="5" name="Picture Placeholder 4" descr="swami_vivekananda.jp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4" b="32157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 Introduced Indian philosophies of Vedanta and Yoga to the World.</a:t>
            </a:r>
          </a:p>
          <a:p>
            <a:r>
              <a:rPr lang="en-US" dirty="0" smtClean="0"/>
              <a:t>- Credited for bringing Hinduism to the status of worlds major religions.</a:t>
            </a:r>
          </a:p>
          <a:p>
            <a:r>
              <a:rPr lang="en-US" dirty="0" smtClean="0"/>
              <a:t>- Founder of Ramakrishna Mission &amp; Math.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1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Sarojini</a:t>
            </a:r>
            <a:r>
              <a:rPr lang="tr-TR" dirty="0" smtClean="0"/>
              <a:t> </a:t>
            </a:r>
            <a:r>
              <a:rPr lang="tr-TR" dirty="0" err="1" smtClean="0"/>
              <a:t>Chattopadhyay</a:t>
            </a:r>
            <a:r>
              <a:rPr lang="tr-TR" dirty="0" smtClean="0"/>
              <a:t> (1879 - 1949)</a:t>
            </a:r>
            <a:br>
              <a:rPr lang="tr-TR" dirty="0" smtClean="0"/>
            </a:br>
            <a:r>
              <a:rPr lang="tr-TR" dirty="0" err="1" smtClean="0"/>
              <a:t>a.k.a</a:t>
            </a:r>
            <a:r>
              <a:rPr lang="tr-TR" dirty="0" smtClean="0"/>
              <a:t>. </a:t>
            </a:r>
            <a:r>
              <a:rPr lang="tr-TR" dirty="0" err="1" smtClean="0"/>
              <a:t>Sarojini</a:t>
            </a:r>
            <a:r>
              <a:rPr lang="tr-TR" dirty="0" smtClean="0"/>
              <a:t> </a:t>
            </a:r>
            <a:r>
              <a:rPr lang="tr-TR" dirty="0" err="1" smtClean="0"/>
              <a:t>Naidu</a:t>
            </a:r>
            <a:r>
              <a:rPr lang="tr-TR" dirty="0" smtClean="0"/>
              <a:t>,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Nightingale</a:t>
            </a:r>
            <a:r>
              <a:rPr lang="tr-TR" dirty="0" smtClean="0"/>
              <a:t> of India</a:t>
            </a:r>
            <a:endParaRPr lang="en-US" dirty="0"/>
          </a:p>
        </p:txBody>
      </p:sp>
      <p:pic>
        <p:nvPicPr>
          <p:cNvPr id="5" name="Picture Placeholder 4" descr="sarojini_naidu.jp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4" b="27522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 First woman governor of a state.</a:t>
            </a:r>
          </a:p>
          <a:p>
            <a:r>
              <a:rPr lang="en-US" dirty="0" smtClean="0"/>
              <a:t>- Notable poet.</a:t>
            </a:r>
          </a:p>
          <a:p>
            <a:r>
              <a:rPr lang="en-US" dirty="0" smtClean="0"/>
              <a:t>- Notable politician.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4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Mukunda Lal Ghosh (1893 - 1952)</a:t>
            </a:r>
            <a:br>
              <a:rPr lang="ro-RO" dirty="0" smtClean="0"/>
            </a:br>
            <a:r>
              <a:rPr lang="ro-RO" dirty="0" smtClean="0"/>
              <a:t>a.k.a. Paramahansa Yogananda</a:t>
            </a:r>
            <a:endParaRPr lang="en-US" dirty="0"/>
          </a:p>
        </p:txBody>
      </p:sp>
      <p:pic>
        <p:nvPicPr>
          <p:cNvPr id="5" name="Picture Placeholder 4" descr="Paramahansa_Yogananda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4" b="2200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- Who introduced to the World, Meditation &amp; </a:t>
            </a:r>
            <a:r>
              <a:rPr lang="en-US" dirty="0" err="1" smtClean="0"/>
              <a:t>Kriya</a:t>
            </a:r>
            <a:r>
              <a:rPr lang="en-US" dirty="0" smtClean="0"/>
              <a:t> Yoga</a:t>
            </a:r>
          </a:p>
          <a:p>
            <a:r>
              <a:rPr lang="en-US" dirty="0" smtClean="0"/>
              <a:t>- Writer of “Autobiography of a Yogi”, the book that changed millions of life including notably Steve Jobs, Co-Founder of Apple Inc.,.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Satyendra</a:t>
            </a:r>
            <a:r>
              <a:rPr lang="sv-SE" dirty="0" smtClean="0"/>
              <a:t> </a:t>
            </a:r>
            <a:r>
              <a:rPr lang="sv-SE" dirty="0" err="1" smtClean="0"/>
              <a:t>Nath</a:t>
            </a:r>
            <a:r>
              <a:rPr lang="sv-SE" dirty="0" smtClean="0"/>
              <a:t> </a:t>
            </a:r>
            <a:r>
              <a:rPr lang="sv-SE" dirty="0" err="1" smtClean="0"/>
              <a:t>Bose</a:t>
            </a:r>
            <a:r>
              <a:rPr lang="sv-SE" dirty="0" smtClean="0"/>
              <a:t> (1894 - 1974)</a:t>
            </a:r>
            <a:endParaRPr lang="en-US" dirty="0"/>
          </a:p>
        </p:txBody>
      </p:sp>
      <p:pic>
        <p:nvPicPr>
          <p:cNvPr id="5" name="Picture Placeholder 4" descr="satyendra_nath_bose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1366633"/>
          </a:xfrm>
        </p:spPr>
        <p:txBody>
          <a:bodyPr>
            <a:normAutofit/>
          </a:bodyPr>
          <a:lstStyle/>
          <a:p>
            <a:r>
              <a:rPr lang="en-US" dirty="0" smtClean="0"/>
              <a:t>- Physicist &amp; Mathematician.</a:t>
            </a:r>
          </a:p>
          <a:p>
            <a:r>
              <a:rPr lang="en-US" dirty="0" smtClean="0"/>
              <a:t>- Known for Quantum Mechanics which provided foundation for Bose-Einstein statistics and theory of Bose-Einstein Condensate.</a:t>
            </a:r>
          </a:p>
          <a:p>
            <a:r>
              <a:rPr lang="en-US" dirty="0" smtClean="0"/>
              <a:t>- The class of particles that obey Bose-Einstein statistics is called bosons named after Bose.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5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Subhas</a:t>
            </a:r>
            <a:r>
              <a:rPr lang="en-US" dirty="0" smtClean="0"/>
              <a:t> Chandra Bose (1897 - 1945)</a:t>
            </a:r>
            <a:br>
              <a:rPr lang="en-US" dirty="0" smtClean="0"/>
            </a:br>
            <a:r>
              <a:rPr lang="en-US" dirty="0" smtClean="0"/>
              <a:t>a.k.a. </a:t>
            </a:r>
            <a:r>
              <a:rPr lang="en-US" dirty="0" err="1" smtClean="0"/>
              <a:t>Netaji</a:t>
            </a:r>
            <a:endParaRPr lang="en-US" dirty="0"/>
          </a:p>
        </p:txBody>
      </p:sp>
      <p:pic>
        <p:nvPicPr>
          <p:cNvPr id="5" name="Picture Placeholder 4" descr="subhash_chandra_bose.jp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5" b="36167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Prominent figure Indian Independence Movement.</a:t>
            </a:r>
          </a:p>
          <a:p>
            <a:r>
              <a:rPr lang="en-US" dirty="0" smtClean="0"/>
              <a:t>Founder of Indian National Army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7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Shyama Prasad Mukherjee (1901 - 1953)</a:t>
            </a:r>
            <a:endParaRPr lang="en-US" dirty="0"/>
          </a:p>
        </p:txBody>
      </p:sp>
      <p:pic>
        <p:nvPicPr>
          <p:cNvPr id="5" name="Picture Placeholder 4" descr="shyama_prasad_kukherjee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25" b="2512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Founder of </a:t>
            </a:r>
            <a:r>
              <a:rPr lang="en-US" dirty="0" err="1" smtClean="0"/>
              <a:t>Bharatiya</a:t>
            </a:r>
            <a:r>
              <a:rPr lang="en-US" dirty="0" smtClean="0"/>
              <a:t> Jana </a:t>
            </a:r>
            <a:r>
              <a:rPr lang="en-US" dirty="0" err="1" smtClean="0"/>
              <a:t>Sangh</a:t>
            </a:r>
            <a:r>
              <a:rPr lang="en-US" dirty="0" smtClean="0"/>
              <a:t> (which later evolved as </a:t>
            </a:r>
            <a:r>
              <a:rPr lang="en-US" dirty="0" err="1" smtClean="0"/>
              <a:t>Bharatiya</a:t>
            </a:r>
            <a:r>
              <a:rPr lang="en-US" dirty="0" smtClean="0"/>
              <a:t> </a:t>
            </a:r>
            <a:r>
              <a:rPr lang="en-US" dirty="0" err="1" smtClean="0"/>
              <a:t>Janta</a:t>
            </a:r>
            <a:r>
              <a:rPr lang="en-US" dirty="0" smtClean="0"/>
              <a:t> Party).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5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Protul Chandra Sorcar (1913 - 1971)</a:t>
            </a:r>
            <a:br>
              <a:rPr lang="ro-RO" dirty="0" smtClean="0"/>
            </a:br>
            <a:r>
              <a:rPr lang="ro-RO" dirty="0" smtClean="0"/>
              <a:t>a.k.a. P. C. Sorcar</a:t>
            </a:r>
            <a:endParaRPr lang="en-US" dirty="0"/>
          </a:p>
        </p:txBody>
      </p:sp>
      <p:pic>
        <p:nvPicPr>
          <p:cNvPr id="5" name="Picture Placeholder 4" descr="pc_sorcar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6" b="1422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International Magician known for his </a:t>
            </a:r>
            <a:r>
              <a:rPr lang="en-US" dirty="0" err="1" smtClean="0"/>
              <a:t>Indrajal</a:t>
            </a:r>
            <a:r>
              <a:rPr lang="en-US" dirty="0" smtClean="0"/>
              <a:t> shows performed in Japan and several other countries.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8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Prabodh</a:t>
            </a:r>
            <a:r>
              <a:rPr lang="sv-SE" dirty="0" smtClean="0"/>
              <a:t> Chandra </a:t>
            </a:r>
            <a:r>
              <a:rPr lang="sv-SE" dirty="0" err="1" smtClean="0"/>
              <a:t>Dey</a:t>
            </a:r>
            <a:r>
              <a:rPr lang="sv-SE" dirty="0" smtClean="0"/>
              <a:t> (1919 - 2013)</a:t>
            </a:r>
            <a:br>
              <a:rPr lang="sv-SE" dirty="0" smtClean="0"/>
            </a:br>
            <a:r>
              <a:rPr lang="sv-SE" dirty="0" err="1" smtClean="0"/>
              <a:t>a.k.a</a:t>
            </a:r>
            <a:r>
              <a:rPr lang="sv-SE" dirty="0" smtClean="0"/>
              <a:t>. Manna </a:t>
            </a:r>
            <a:r>
              <a:rPr lang="sv-SE" dirty="0" err="1" smtClean="0"/>
              <a:t>Dey</a:t>
            </a:r>
            <a:endParaRPr lang="en-US" dirty="0"/>
          </a:p>
        </p:txBody>
      </p:sp>
      <p:pic>
        <p:nvPicPr>
          <p:cNvPr id="5" name="Picture Placeholder 4" descr="manna_dey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" r="55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Recorded over 4000 songs.</a:t>
            </a:r>
          </a:p>
          <a:p>
            <a:r>
              <a:rPr lang="en-US" dirty="0" smtClean="0"/>
              <a:t>Padma </a:t>
            </a:r>
            <a:r>
              <a:rPr lang="en-US" dirty="0" err="1" smtClean="0"/>
              <a:t>Shri</a:t>
            </a:r>
            <a:r>
              <a:rPr lang="en-US" dirty="0" smtClean="0"/>
              <a:t>, Padma </a:t>
            </a:r>
            <a:r>
              <a:rPr lang="en-US" dirty="0" err="1" smtClean="0"/>
              <a:t>Bhushan</a:t>
            </a:r>
            <a:r>
              <a:rPr lang="en-US" dirty="0" smtClean="0"/>
              <a:t> &amp; </a:t>
            </a:r>
            <a:r>
              <a:rPr lang="en-US" dirty="0" err="1" smtClean="0"/>
              <a:t>Dadasahab</a:t>
            </a:r>
            <a:r>
              <a:rPr lang="en-US" dirty="0" smtClean="0"/>
              <a:t> </a:t>
            </a:r>
            <a:r>
              <a:rPr lang="en-US" dirty="0" err="1" smtClean="0"/>
              <a:t>Phalke</a:t>
            </a:r>
            <a:r>
              <a:rPr lang="en-US" dirty="0" smtClean="0"/>
              <a:t> Award.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3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Robindro</a:t>
            </a:r>
            <a:r>
              <a:rPr lang="pl-PL" dirty="0" smtClean="0"/>
              <a:t> </a:t>
            </a:r>
            <a:r>
              <a:rPr lang="pl-PL" dirty="0" err="1" smtClean="0"/>
              <a:t>Shaunkor</a:t>
            </a:r>
            <a:r>
              <a:rPr lang="pl-PL" dirty="0" smtClean="0"/>
              <a:t> </a:t>
            </a:r>
            <a:r>
              <a:rPr lang="pl-PL" dirty="0" err="1" smtClean="0"/>
              <a:t>Chowdhury</a:t>
            </a:r>
            <a:r>
              <a:rPr lang="pl-PL" dirty="0" smtClean="0"/>
              <a:t> (1920 - 2012)</a:t>
            </a:r>
            <a:br>
              <a:rPr lang="pl-PL" dirty="0" smtClean="0"/>
            </a:br>
            <a:r>
              <a:rPr lang="pl-PL" dirty="0" err="1" smtClean="0"/>
              <a:t>a.k.a</a:t>
            </a:r>
            <a:r>
              <a:rPr lang="pl-PL" dirty="0" smtClean="0"/>
              <a:t>. Pandit </a:t>
            </a:r>
            <a:r>
              <a:rPr lang="pl-PL" dirty="0" err="1" smtClean="0"/>
              <a:t>Ravi</a:t>
            </a:r>
            <a:r>
              <a:rPr lang="pl-PL" dirty="0" smtClean="0"/>
              <a:t> </a:t>
            </a:r>
            <a:r>
              <a:rPr lang="pl-PL" dirty="0" err="1" smtClean="0"/>
              <a:t>Shankar</a:t>
            </a:r>
            <a:endParaRPr lang="en-US" dirty="0"/>
          </a:p>
        </p:txBody>
      </p:sp>
      <p:pic>
        <p:nvPicPr>
          <p:cNvPr id="5" name="Picture Placeholder 4" descr="ravi_shankar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r="263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1313714"/>
          </a:xfrm>
        </p:spPr>
        <p:txBody>
          <a:bodyPr>
            <a:normAutofit/>
          </a:bodyPr>
          <a:lstStyle/>
          <a:p>
            <a:r>
              <a:rPr lang="en-US" dirty="0" smtClean="0"/>
              <a:t>- Composer of Hindustani Classical Music.</a:t>
            </a:r>
          </a:p>
          <a:p>
            <a:r>
              <a:rPr lang="en-US" dirty="0" smtClean="0"/>
              <a:t>- Associated with noted violinist </a:t>
            </a:r>
            <a:r>
              <a:rPr lang="en-US" dirty="0" err="1" smtClean="0"/>
              <a:t>Yehudi</a:t>
            </a:r>
            <a:r>
              <a:rPr lang="en-US" dirty="0" smtClean="0"/>
              <a:t> Menuhin &amp; Beatles guitarist George Harrison for world tour promoting Indian Classical Music.</a:t>
            </a:r>
          </a:p>
          <a:p>
            <a:r>
              <a:rPr lang="en-US" dirty="0" smtClean="0"/>
              <a:t>- Awarded Bharat </a:t>
            </a:r>
            <a:r>
              <a:rPr lang="en-US" dirty="0" err="1" smtClean="0"/>
              <a:t>Ratna</a:t>
            </a:r>
            <a:r>
              <a:rPr lang="en-US" dirty="0"/>
              <a:t> </a:t>
            </a:r>
            <a:r>
              <a:rPr lang="en-US" dirty="0" smtClean="0"/>
              <a:t>&amp; 3 time Grammy.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Anoushka</a:t>
            </a:r>
            <a:r>
              <a:rPr lang="en-US" dirty="0" smtClean="0"/>
              <a:t> Shankar and </a:t>
            </a:r>
            <a:r>
              <a:rPr lang="en-US" dirty="0" err="1" smtClean="0"/>
              <a:t>Geetali</a:t>
            </a:r>
            <a:r>
              <a:rPr lang="en-US" dirty="0" smtClean="0"/>
              <a:t> Shankar (Norah Jones) are children.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8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Satyajit</a:t>
            </a:r>
            <a:r>
              <a:rPr lang="en-US" dirty="0" smtClean="0"/>
              <a:t> Ray (1921 - 1992)</a:t>
            </a:r>
            <a:endParaRPr lang="en-US" dirty="0"/>
          </a:p>
        </p:txBody>
      </p:sp>
      <p:pic>
        <p:nvPicPr>
          <p:cNvPr id="5" name="Picture Placeholder 4" descr="satyajit_ray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72" b="2287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Winner of 32 Indian National Awards, Only Indian to win the Oscar while not being associated with Hollywood, and Bharat </a:t>
            </a:r>
            <a:r>
              <a:rPr lang="en-US" dirty="0" err="1" smtClean="0"/>
              <a:t>Ratna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959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Bengal (Early Period)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Bengal Renaissance</a:t>
            </a:r>
          </a:p>
          <a:p>
            <a:pPr lvl="1"/>
            <a:r>
              <a:rPr lang="en-US" dirty="0" smtClean="0"/>
              <a:t>Started by Raja Ram Mohan Roy</a:t>
            </a:r>
          </a:p>
          <a:p>
            <a:pPr lvl="1"/>
            <a:r>
              <a:rPr lang="en-US" dirty="0" smtClean="0"/>
              <a:t>Ended with Rabindranath Tagore</a:t>
            </a:r>
          </a:p>
          <a:p>
            <a:r>
              <a:rPr lang="en-US" dirty="0" smtClean="0"/>
              <a:t>East India Company</a:t>
            </a:r>
          </a:p>
          <a:p>
            <a:pPr lvl="1"/>
            <a:r>
              <a:rPr lang="en-US" dirty="0" smtClean="0"/>
              <a:t>First direct control.</a:t>
            </a:r>
          </a:p>
          <a:p>
            <a:r>
              <a:rPr lang="en-US" dirty="0" err="1" smtClean="0"/>
              <a:t>Zamindari</a:t>
            </a:r>
            <a:r>
              <a:rPr lang="en-US" dirty="0" smtClean="0"/>
              <a:t> System.</a:t>
            </a:r>
          </a:p>
          <a:p>
            <a:r>
              <a:rPr lang="en-US" dirty="0" err="1" smtClean="0"/>
              <a:t>Brahmo</a:t>
            </a:r>
            <a:r>
              <a:rPr lang="en-US" dirty="0" smtClean="0"/>
              <a:t> </a:t>
            </a:r>
            <a:r>
              <a:rPr lang="en-US" dirty="0" err="1" smtClean="0"/>
              <a:t>Samaj</a:t>
            </a:r>
            <a:r>
              <a:rPr lang="en-US" dirty="0" smtClean="0"/>
              <a:t>.</a:t>
            </a:r>
          </a:p>
          <a:p>
            <a:r>
              <a:rPr lang="en-US" dirty="0" smtClean="0"/>
              <a:t>Kolkata, largest city in India, </a:t>
            </a:r>
            <a:r>
              <a:rPr lang="en-US" dirty="0" err="1" smtClean="0"/>
              <a:t>fincancially</a:t>
            </a:r>
            <a:r>
              <a:rPr lang="en-US" dirty="0" smtClean="0"/>
              <a:t> &amp; politically.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74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Abhas</a:t>
            </a:r>
            <a:r>
              <a:rPr lang="en-US" dirty="0" smtClean="0"/>
              <a:t> Kumar </a:t>
            </a:r>
            <a:r>
              <a:rPr lang="en-US" dirty="0" err="1" smtClean="0"/>
              <a:t>Ganguly</a:t>
            </a:r>
            <a:r>
              <a:rPr lang="en-US" dirty="0" smtClean="0"/>
              <a:t> (1929 - 1987)</a:t>
            </a:r>
            <a:br>
              <a:rPr lang="en-US" dirty="0" smtClean="0"/>
            </a:br>
            <a:r>
              <a:rPr lang="en-US" dirty="0" err="1" smtClean="0"/>
              <a:t>a.k.a</a:t>
            </a:r>
            <a:r>
              <a:rPr lang="en-US" dirty="0" smtClean="0"/>
              <a:t>: Kishore Kumar</a:t>
            </a:r>
            <a:endParaRPr lang="en-US" dirty="0"/>
          </a:p>
        </p:txBody>
      </p:sp>
      <p:pic>
        <p:nvPicPr>
          <p:cNvPr id="5" name="Picture Placeholder 4" descr="kishore_kumar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8" b="1761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Most successful playback singer of Hindi Film Industry.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1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Amartya</a:t>
            </a:r>
            <a:r>
              <a:rPr lang="en-US" dirty="0" smtClean="0"/>
              <a:t> Kumar </a:t>
            </a:r>
            <a:r>
              <a:rPr lang="en-US" dirty="0" err="1" smtClean="0"/>
              <a:t>Sen</a:t>
            </a:r>
            <a:r>
              <a:rPr lang="en-US" dirty="0" smtClean="0"/>
              <a:t> (1933 - Present)</a:t>
            </a:r>
            <a:endParaRPr lang="en-US" dirty="0"/>
          </a:p>
        </p:txBody>
      </p:sp>
      <p:pic>
        <p:nvPicPr>
          <p:cNvPr id="5" name="Picture Placeholder 4" descr="amartya_sen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 b="426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 Contributions to Human development theory.</a:t>
            </a:r>
          </a:p>
          <a:p>
            <a:r>
              <a:rPr lang="en-US" dirty="0" smtClean="0"/>
              <a:t>- Nobel Prize for Economic Sciences.</a:t>
            </a:r>
          </a:p>
          <a:p>
            <a:r>
              <a:rPr lang="en-US" dirty="0" smtClean="0"/>
              <a:t>- Bharat </a:t>
            </a:r>
            <a:r>
              <a:rPr lang="en-US" dirty="0" err="1" smtClean="0"/>
              <a:t>Ratna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3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Rahul 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 err="1" smtClean="0"/>
              <a:t>Burman</a:t>
            </a:r>
            <a:r>
              <a:rPr lang="en-US" dirty="0" smtClean="0"/>
              <a:t> (1939 - 1994)</a:t>
            </a:r>
            <a:br>
              <a:rPr lang="en-US" dirty="0" smtClean="0"/>
            </a:br>
            <a:r>
              <a:rPr lang="en-US" dirty="0" smtClean="0"/>
              <a:t>a.k.a. </a:t>
            </a:r>
            <a:r>
              <a:rPr lang="en-US" dirty="0" err="1" smtClean="0"/>
              <a:t>Pancham</a:t>
            </a:r>
            <a:r>
              <a:rPr lang="en-US" dirty="0" smtClean="0"/>
              <a:t> Da</a:t>
            </a:r>
            <a:endParaRPr lang="en-US" dirty="0"/>
          </a:p>
        </p:txBody>
      </p:sp>
      <p:pic>
        <p:nvPicPr>
          <p:cNvPr id="5" name="Picture Placeholder 4" descr="rdburman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r="150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One of the seminal music directors of Indian Film Industry.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Leander Adrian </a:t>
            </a:r>
            <a:r>
              <a:rPr lang="de-DE" dirty="0" err="1" smtClean="0"/>
              <a:t>Paes</a:t>
            </a:r>
            <a:r>
              <a:rPr lang="de-DE" dirty="0" smtClean="0"/>
              <a:t> (1973 - </a:t>
            </a:r>
            <a:r>
              <a:rPr lang="de-DE" dirty="0" err="1" smtClean="0"/>
              <a:t>Present</a:t>
            </a:r>
            <a:r>
              <a:rPr lang="de-DE" dirty="0" smtClean="0"/>
              <a:t>)</a:t>
            </a:r>
            <a:endParaRPr lang="en-US" dirty="0"/>
          </a:p>
        </p:txBody>
      </p:sp>
      <p:pic>
        <p:nvPicPr>
          <p:cNvPr id="5" name="Picture Placeholder 4" descr="leander_paes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Olympic Bronze Medalist, and Ace Doubles Tennis player.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7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Sushmita</a:t>
            </a:r>
            <a:r>
              <a:rPr lang="en-US" dirty="0" smtClean="0"/>
              <a:t> </a:t>
            </a:r>
            <a:r>
              <a:rPr lang="en-US" dirty="0" err="1" smtClean="0"/>
              <a:t>Sen</a:t>
            </a:r>
            <a:r>
              <a:rPr lang="en-US" dirty="0" smtClean="0"/>
              <a:t> (1975 - Present)</a:t>
            </a:r>
            <a:endParaRPr lang="en-US" dirty="0"/>
          </a:p>
        </p:txBody>
      </p:sp>
      <p:pic>
        <p:nvPicPr>
          <p:cNvPr id="5" name="Picture Placeholder 4" descr="sushmita_sen.jp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4" b="26386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First Indian to win the Miss Universe crown in 1994.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4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Moheener</a:t>
            </a:r>
            <a:r>
              <a:rPr lang="en-US" dirty="0" smtClean="0"/>
              <a:t> </a:t>
            </a:r>
            <a:r>
              <a:rPr lang="en-US" dirty="0" err="1" smtClean="0"/>
              <a:t>Ghoraguli</a:t>
            </a:r>
            <a:r>
              <a:rPr lang="en-US" dirty="0" smtClean="0"/>
              <a:t> (1976 – 1981 &amp; 1995 - 1999)</a:t>
            </a:r>
            <a:endParaRPr lang="en-US" dirty="0"/>
          </a:p>
        </p:txBody>
      </p:sp>
      <p:pic>
        <p:nvPicPr>
          <p:cNvPr id="5" name="Picture Placeholder 4" descr="moheener_ghoraguli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8" r="2656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India’s first rock band.</a:t>
            </a:r>
          </a:p>
          <a:p>
            <a:r>
              <a:rPr lang="en-US" dirty="0" smtClean="0"/>
              <a:t>Famously known for </a:t>
            </a:r>
            <a:r>
              <a:rPr lang="en-US" dirty="0" err="1" smtClean="0"/>
              <a:t>Prithibita</a:t>
            </a:r>
            <a:r>
              <a:rPr lang="en-US" dirty="0" smtClean="0"/>
              <a:t> </a:t>
            </a:r>
            <a:r>
              <a:rPr lang="en-US" dirty="0" err="1" smtClean="0"/>
              <a:t>Naki</a:t>
            </a:r>
            <a:r>
              <a:rPr lang="en-US" dirty="0" smtClean="0"/>
              <a:t> (</a:t>
            </a:r>
            <a:r>
              <a:rPr lang="nl-NL" dirty="0" smtClean="0">
                <a:hlinkClick r:id="rId4"/>
              </a:rPr>
              <a:t>https://www.youtube.com/watch?v=I9iNVh582sw</a:t>
            </a:r>
            <a:r>
              <a:rPr lang="en-US" dirty="0" smtClean="0"/>
              <a:t>) sung in 70’s.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3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BENGAL</a:t>
            </a:r>
            <a:br>
              <a:rPr lang="en-US" dirty="0" smtClean="0"/>
            </a:br>
            <a:r>
              <a:rPr lang="en-US" dirty="0" smtClean="0"/>
              <a:t>1905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</a:t>
            </a:r>
            <a:endParaRPr lang="en-US" dirty="0"/>
          </a:p>
        </p:txBody>
      </p:sp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14" y="1151771"/>
            <a:ext cx="5957683" cy="461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6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Bengal (1905 - 1911 )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Based on Hindu majority </a:t>
            </a:r>
            <a:r>
              <a:rPr lang="en-US" dirty="0" err="1" smtClean="0"/>
              <a:t>vs</a:t>
            </a:r>
            <a:r>
              <a:rPr lang="en-US" dirty="0" smtClean="0"/>
              <a:t> Muslim majority</a:t>
            </a:r>
          </a:p>
          <a:p>
            <a:r>
              <a:rPr lang="en-US" dirty="0" smtClean="0"/>
              <a:t>Suppress  Indian Independence Movement.</a:t>
            </a:r>
          </a:p>
          <a:p>
            <a:r>
              <a:rPr lang="en-US" dirty="0" smtClean="0"/>
              <a:t>Also, supported by Muslims due to poor condition of their community.</a:t>
            </a:r>
          </a:p>
          <a:p>
            <a:r>
              <a:rPr lang="en-US" dirty="0" smtClean="0"/>
              <a:t>Suppress the dominance of Hindu businessmen &amp; landlords over the governance of Bengal.</a:t>
            </a:r>
          </a:p>
          <a:p>
            <a:r>
              <a:rPr lang="en-US" dirty="0" smtClean="0"/>
              <a:t>Opposition by Bengali Hindu’s.</a:t>
            </a:r>
          </a:p>
          <a:p>
            <a:r>
              <a:rPr lang="en-US" dirty="0" smtClean="0"/>
              <a:t>Partition happened with West Bengal,  Orissa &amp; Bihar on one side and East Bengal &amp; Assam on other side based on religious divide.</a:t>
            </a:r>
          </a:p>
          <a:p>
            <a:r>
              <a:rPr lang="en-US" dirty="0" smtClean="0"/>
              <a:t>Religious identities defined by British.</a:t>
            </a:r>
          </a:p>
          <a:p>
            <a:r>
              <a:rPr lang="en-US" dirty="0" smtClean="0"/>
              <a:t>Separate elections for Muslims and Hindus (1909).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6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Bengal</a:t>
            </a:r>
            <a:br>
              <a:rPr lang="en-US" dirty="0" smtClean="0"/>
            </a:br>
            <a:r>
              <a:rPr lang="en-US" dirty="0" smtClean="0"/>
              <a:t>1912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</a:t>
            </a:r>
            <a:endParaRPr lang="en-US" dirty="0"/>
          </a:p>
        </p:txBody>
      </p:sp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 y="536399"/>
            <a:ext cx="5931565" cy="47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2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Bengal (1912)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Language.</a:t>
            </a:r>
          </a:p>
          <a:p>
            <a:r>
              <a:rPr lang="en-US" dirty="0" smtClean="0"/>
              <a:t>Bihar, Orissa &amp; Assam separated out of Bengal. And, West Bengal &amp; East Bengal as Bengal.</a:t>
            </a:r>
          </a:p>
          <a:p>
            <a:r>
              <a:rPr lang="en-US" dirty="0" smtClean="0"/>
              <a:t>Moving capital as Calcutta to Delhi.</a:t>
            </a:r>
          </a:p>
          <a:p>
            <a:r>
              <a:rPr lang="en-US" dirty="0" smtClean="0"/>
              <a:t>Politically weakening in any way by British.</a:t>
            </a:r>
          </a:p>
          <a:p>
            <a:r>
              <a:rPr lang="en-US" dirty="0" smtClean="0"/>
              <a:t>Divide &amp; Rule policy.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1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77" y="449422"/>
            <a:ext cx="6056205" cy="4914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Bengal</a:t>
            </a:r>
            <a:br>
              <a:rPr lang="en-US" dirty="0" smtClean="0"/>
            </a:br>
            <a:r>
              <a:rPr lang="en-US" dirty="0" smtClean="0"/>
              <a:t>1947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4122" y="2407824"/>
            <a:ext cx="17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East Bengal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1301" y="4021861"/>
            <a:ext cx="183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West Bengal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5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Bengal (1912 - 1947)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Direct Action </a:t>
            </a:r>
            <a:r>
              <a:rPr lang="en-US" dirty="0" smtClean="0"/>
              <a:t>Day (</a:t>
            </a:r>
            <a:r>
              <a:rPr lang="it-IT" dirty="0"/>
              <a:t>Great Calcutta </a:t>
            </a:r>
            <a:r>
              <a:rPr lang="it-IT" dirty="0" err="1"/>
              <a:t>Killings</a:t>
            </a:r>
            <a:r>
              <a:rPr lang="en-US" dirty="0" smtClean="0"/>
              <a:t>) [16</a:t>
            </a:r>
            <a:r>
              <a:rPr lang="en-US" baseline="30000" dirty="0" smtClean="0"/>
              <a:t>th</a:t>
            </a:r>
            <a:r>
              <a:rPr lang="en-US" dirty="0" smtClean="0"/>
              <a:t> Aug, 1946]. Protest demanded by Muslim League for Muslim-majority Pakistan. Lead to riots. Large scale massacre.</a:t>
            </a:r>
          </a:p>
          <a:p>
            <a:r>
              <a:rPr lang="en-US" dirty="0" err="1" smtClean="0"/>
              <a:t>Noakhali</a:t>
            </a:r>
            <a:r>
              <a:rPr lang="en-US" dirty="0" smtClean="0"/>
              <a:t> Riots (</a:t>
            </a:r>
            <a:r>
              <a:rPr lang="en-US" dirty="0" err="1" smtClean="0"/>
              <a:t>Noakhali</a:t>
            </a:r>
            <a:r>
              <a:rPr lang="en-US" dirty="0" smtClean="0"/>
              <a:t> Genocide or </a:t>
            </a:r>
            <a:r>
              <a:rPr lang="en-US" dirty="0" err="1" smtClean="0"/>
              <a:t>Noakhali</a:t>
            </a:r>
            <a:r>
              <a:rPr lang="en-US" dirty="0" smtClean="0"/>
              <a:t> Carnage) [Oct-Nov, 1946], happened in </a:t>
            </a:r>
            <a:r>
              <a:rPr lang="en-US" dirty="0" err="1" smtClean="0"/>
              <a:t>Noakhali</a:t>
            </a:r>
            <a:r>
              <a:rPr lang="en-US" dirty="0" smtClean="0"/>
              <a:t> district of Chittagong. Large scale massacre.</a:t>
            </a:r>
          </a:p>
          <a:p>
            <a:r>
              <a:rPr lang="en-US" dirty="0" err="1" smtClean="0"/>
              <a:t>Syama</a:t>
            </a:r>
            <a:r>
              <a:rPr lang="en-US" dirty="0" smtClean="0"/>
              <a:t> Prasad </a:t>
            </a:r>
            <a:r>
              <a:rPr lang="en-US" dirty="0" err="1" smtClean="0"/>
              <a:t>Mookerjee</a:t>
            </a:r>
            <a:r>
              <a:rPr lang="en-US" dirty="0" smtClean="0"/>
              <a:t> described the incident as not being ordinary.</a:t>
            </a:r>
          </a:p>
          <a:p>
            <a:r>
              <a:rPr lang="en-US" dirty="0"/>
              <a:t>On 29 September 1946, the Government of Bengal had passed an ordinance prohibiting the press from publishing any correct information regarding any communal disturbances</a:t>
            </a:r>
            <a:r>
              <a:rPr lang="en-US" dirty="0" smtClean="0"/>
              <a:t>.</a:t>
            </a:r>
          </a:p>
          <a:p>
            <a:r>
              <a:rPr lang="en-US" dirty="0"/>
              <a:t>Start of Bengali Hindu Homeland </a:t>
            </a:r>
            <a:r>
              <a:rPr lang="en-US" dirty="0" smtClean="0"/>
              <a:t>Movement.</a:t>
            </a:r>
          </a:p>
          <a:p>
            <a:r>
              <a:rPr lang="en-US" dirty="0" smtClean="0"/>
              <a:t>Separation.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6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1413</Words>
  <Application>Microsoft Macintosh PowerPoint</Application>
  <PresentationFormat>On-screen Show (4:3)</PresentationFormat>
  <Paragraphs>155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BENGAL</vt:lpstr>
      <vt:lpstr>Bengal 1886</vt:lpstr>
      <vt:lpstr>Bengal (Early Period)</vt:lpstr>
      <vt:lpstr>BENGAL 1905</vt:lpstr>
      <vt:lpstr>Bengal (1905 - 1911 )</vt:lpstr>
      <vt:lpstr>Bengal 1912</vt:lpstr>
      <vt:lpstr>Bengal (1912)</vt:lpstr>
      <vt:lpstr>Bengal 1947</vt:lpstr>
      <vt:lpstr>Bengal (1912 - 1947)</vt:lpstr>
      <vt:lpstr>Bengal 1955</vt:lpstr>
      <vt:lpstr>Bengal (after 1947)</vt:lpstr>
      <vt:lpstr>Bengal 1971</vt:lpstr>
      <vt:lpstr>Bengal (1971)</vt:lpstr>
      <vt:lpstr>Bengal (1971)</vt:lpstr>
      <vt:lpstr>Bengal (1971)</vt:lpstr>
      <vt:lpstr>Bengal (1971)</vt:lpstr>
      <vt:lpstr>Bengal</vt:lpstr>
      <vt:lpstr>Jagadish Chandra Bose (1858 - 1937)</vt:lpstr>
      <vt:lpstr>Rabindranath Thakur (1861 - 1941) a.k.a.: Rabindranath Tagore, Gurudeva</vt:lpstr>
      <vt:lpstr>Narendra Nath Datta (1863 - 1902) a.k.a. Swami Vivekananda</vt:lpstr>
      <vt:lpstr>Sarojini Chattopadhyay (1879 - 1949) a.k.a. Sarojini Naidu, The Nightingale of India</vt:lpstr>
      <vt:lpstr>Mukunda Lal Ghosh (1893 - 1952) a.k.a. Paramahansa Yogananda</vt:lpstr>
      <vt:lpstr>Satyendra Nath Bose (1894 - 1974)</vt:lpstr>
      <vt:lpstr>Subhas Chandra Bose (1897 - 1945) a.k.a. Netaji</vt:lpstr>
      <vt:lpstr>Shyama Prasad Mukherjee (1901 - 1953)</vt:lpstr>
      <vt:lpstr>Protul Chandra Sorcar (1913 - 1971) a.k.a. P. C. Sorcar</vt:lpstr>
      <vt:lpstr>Prabodh Chandra Dey (1919 - 2013) a.k.a. Manna Dey</vt:lpstr>
      <vt:lpstr>Robindro Shaunkor Chowdhury (1920 - 2012) a.k.a. Pandit Ravi Shankar</vt:lpstr>
      <vt:lpstr>Satyajit Ray (1921 - 1992)</vt:lpstr>
      <vt:lpstr>Abhas Kumar Ganguly (1929 - 1987) a.k.a: Kishore Kumar</vt:lpstr>
      <vt:lpstr>Amartya Kumar Sen (1933 - Present)</vt:lpstr>
      <vt:lpstr>Rahul Dev Burman (1939 - 1994) a.k.a. Pancham Da</vt:lpstr>
      <vt:lpstr>Leander Adrian Paes (1973 - Present)</vt:lpstr>
      <vt:lpstr>Sushmita Sen (1975 - Present)</vt:lpstr>
      <vt:lpstr>Moheener Ghoraguli (1976 – 1981 &amp; 1995 - 1999)</vt:lpstr>
    </vt:vector>
  </TitlesOfParts>
  <Company>Glam India Private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Bijoy Anupam</dc:creator>
  <cp:lastModifiedBy>Bijoy Anupam</cp:lastModifiedBy>
  <cp:revision>64</cp:revision>
  <dcterms:created xsi:type="dcterms:W3CDTF">2015-07-11T17:32:15Z</dcterms:created>
  <dcterms:modified xsi:type="dcterms:W3CDTF">2015-07-16T09:16:17Z</dcterms:modified>
</cp:coreProperties>
</file>