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png" ContentType="image/png"/>
  <Override PartName="/ppt/media/image7.png" ContentType="image/png"/>
  <Override PartName="/ppt/media/image3.png" ContentType="image/png"/>
  <Override PartName="/ppt/media/image22.png" ContentType="image/png"/>
  <Override PartName="/ppt/media/image16.png" ContentType="image/png"/>
  <Override PartName="/ppt/media/image12.png" ContentType="image/png"/>
  <Override PartName="/ppt/media/image8.png" ContentType="image/png"/>
  <Override PartName="/ppt/media/image4.png" ContentType="image/png"/>
  <Override PartName="/ppt/media/image23.png" ContentType="image/png"/>
  <Override PartName="/ppt/media/image17.png" ContentType="image/png"/>
  <Override PartName="/ppt/media/image13.png" ContentType="image/png"/>
  <Override PartName="/ppt/media/image9.png" ContentType="image/png"/>
  <Override PartName="/ppt/media/image5.png" ContentType="image/png"/>
  <Override PartName="/ppt/media/image24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0.png" ContentType="image/png"/>
  <Override PartName="/ppt/media/image6.png" ContentType="image/png"/>
  <Override PartName="/ppt/media/image2.png" ContentType="image/png"/>
  <Override PartName="/ppt/media/image21.png" ContentType="image/png"/>
  <Override PartName="/ppt/media/image19.png" ContentType="image/png"/>
  <Override PartName="/ppt/media/image1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1713131-D191-4101-81E1-6101F17191D1}" type="slidenum">
              <a:rPr lang="en-IN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864000" y="187200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The Evolution of Mobile Phones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616000" y="2965680"/>
            <a:ext cx="36446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70's to Now i.e. Bricks to Brians</a:t>
            </a:r>
            <a:endParaRPr/>
          </a:p>
        </p:txBody>
      </p:sp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58040" y="4680000"/>
            <a:ext cx="2037960" cy="2238120"/>
          </a:xfrm>
          <a:prstGeom prst="rect">
            <a:avLst/>
          </a:prstGeom>
        </p:spPr>
      </p:pic>
      <p:sp>
        <p:nvSpPr>
          <p:cNvPr id="40" name="Line 3"/>
          <p:cNvSpPr/>
          <p:nvPr/>
        </p:nvSpPr>
        <p:spPr>
          <a:xfrm>
            <a:off x="3600000" y="5760000"/>
            <a:ext cx="25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descr="" id="4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88000" y="5004000"/>
            <a:ext cx="1218960" cy="152352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76000" y="1368000"/>
            <a:ext cx="9073440" cy="178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Motorola introduced a very power line of models of mobile phones</a:t>
            </a:r>
            <a:r>
              <a:rPr lang="en-IN" sz="2400"/>
              <a:t>
</a:t>
            </a:r>
            <a:r>
              <a:rPr lang="en-IN" sz="2400"/>
              <a:t>in 1992.</a:t>
            </a:r>
            <a:r>
              <a:rPr lang="en-IN" sz="2400"/>
              <a:t>
</a:t>
            </a:r>
            <a:endParaRPr/>
          </a:p>
          <a:p>
            <a:r>
              <a:rPr lang="en-IN" sz="2400"/>
              <a:t>Because of their durability, many of these phones were in working</a:t>
            </a:r>
            <a:r>
              <a:rPr lang="en-IN" sz="2400"/>
              <a:t>
</a:t>
            </a:r>
            <a:r>
              <a:rPr lang="en-IN" sz="2400"/>
              <a:t>order for many years.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Facts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76000" y="1368000"/>
            <a:ext cx="8937720" cy="3148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Before StarTac cell phones were bricks. Motorola wowed the ind-</a:t>
            </a:r>
            <a:r>
              <a:rPr lang="en-IN" sz="2400"/>
              <a:t>
</a:t>
            </a:r>
            <a:r>
              <a:rPr lang="en-IN" sz="2400"/>
              <a:t>dustry with this 90 grams wonder.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This handset set the design precedent for years to come.</a:t>
            </a:r>
            <a:endParaRPr/>
          </a:p>
          <a:p>
            <a:endParaRPr/>
          </a:p>
          <a:p>
            <a:r>
              <a:rPr lang="en-IN" sz="2400"/>
              <a:t>+1 for introducing vibrating ring.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StarTac sold around 60 million units over the course of its long</a:t>
            </a:r>
            <a:r>
              <a:rPr lang="en-IN" sz="2400"/>
              <a:t>
</a:t>
            </a:r>
            <a:r>
              <a:rPr lang="en-IN" sz="2400"/>
              <a:t>life.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1996 – Motorola StarTac</a:t>
            </a:r>
            <a:endParaRPr/>
          </a:p>
        </p:txBody>
      </p:sp>
      <p:pic>
        <p:nvPicPr>
          <p:cNvPr descr="" id="8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33280" y="4503960"/>
            <a:ext cx="2430720" cy="243072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76000" y="1368000"/>
            <a:ext cx="6994440" cy="178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Nokia's first high-end phone was released in 1996.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What made it different was the 'slider' form factor.</a:t>
            </a:r>
            <a:endParaRPr/>
          </a:p>
          <a:p>
            <a:endParaRPr/>
          </a:p>
          <a:p>
            <a:r>
              <a:rPr lang="en-IN" sz="2400"/>
              <a:t>Slide used protect keys when phone is in pocket.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1996 – Nokia 8110</a:t>
            </a:r>
            <a:endParaRPr/>
          </a:p>
        </p:txBody>
      </p:sp>
      <p:pic>
        <p:nvPicPr>
          <p:cNvPr descr="" id="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00" y="4155480"/>
            <a:ext cx="4665960" cy="261252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76000" y="1656000"/>
            <a:ext cx="8701560" cy="1449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First product in communicator series from Nokia.</a:t>
            </a:r>
            <a:endParaRPr/>
          </a:p>
          <a:p>
            <a:endParaRPr/>
          </a:p>
          <a:p>
            <a:r>
              <a:rPr lang="en-IN" sz="2400"/>
              <a:t>On the outside, it appears phone &amp; open in clamshell to access</a:t>
            </a:r>
            <a:r>
              <a:rPr lang="en-IN" sz="2400"/>
              <a:t>
</a:t>
            </a:r>
            <a:r>
              <a:rPr lang="en-IN" sz="2400"/>
              <a:t>the QWERTY keyboard.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68000" y="292680"/>
            <a:ext cx="8081280" cy="1340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1996 – Nokia 9000 Communicator</a:t>
            </a:r>
            <a:endParaRPr/>
          </a:p>
        </p:txBody>
      </p:sp>
      <p:pic>
        <p:nvPicPr>
          <p:cNvPr descr="" id="8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42040" y="3949560"/>
            <a:ext cx="5349960" cy="325044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1998 – Nokia 5110</a:t>
            </a:r>
            <a:endParaRPr/>
          </a:p>
        </p:txBody>
      </p:sp>
      <p:pic>
        <p:nvPicPr>
          <p:cNvPr descr="" id="8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1728000"/>
            <a:ext cx="7581600" cy="475200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76000" y="1368000"/>
            <a:ext cx="9109800" cy="5187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Everyone had these!</a:t>
            </a:r>
            <a:endParaRPr/>
          </a:p>
          <a:p>
            <a:endParaRPr/>
          </a:p>
          <a:p>
            <a:r>
              <a:rPr lang="en-IN" sz="2400"/>
              <a:t>Nokia 5110 was the first phone to feature the game SNAKE.</a:t>
            </a:r>
            <a:endParaRPr/>
          </a:p>
          <a:p>
            <a:endParaRPr/>
          </a:p>
          <a:p>
            <a:r>
              <a:rPr lang="en-IN" sz="2400"/>
              <a:t>Now mobile phones were not limited to just communication, they</a:t>
            </a:r>
            <a:r>
              <a:rPr lang="en-IN" sz="2400"/>
              <a:t>
</a:t>
            </a:r>
            <a:r>
              <a:rPr lang="en-IN" sz="2400"/>
              <a:t>were  more about fashion now.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Though this wasn't Nokia's first attempt for a business phone, but</a:t>
            </a:r>
            <a:r>
              <a:rPr lang="en-IN" sz="2400"/>
              <a:t>
</a:t>
            </a:r>
            <a:r>
              <a:rPr lang="en-IN" sz="2400"/>
              <a:t>this time they decided it was more of fashion.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The Guardian fashion editor loved it and it wont 'Off the cuff</a:t>
            </a:r>
            <a:r>
              <a:rPr lang="en-IN" sz="2400"/>
              <a:t>
</a:t>
            </a:r>
            <a:r>
              <a:rPr lang="en-IN" sz="2400"/>
              <a:t>(Fashion) Accessory of the Year Award 1998'.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Nokia had jumped on a trend that started in the mobile phone acc-</a:t>
            </a:r>
            <a:r>
              <a:rPr lang="en-IN" sz="2400"/>
              <a:t>
</a:t>
            </a:r>
            <a:r>
              <a:rPr lang="en-IN" sz="2400"/>
              <a:t>sessories market. People were buying new covers for old phones.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1998 – Nokia 5110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1998 – Nokia 5110</a:t>
            </a:r>
            <a:endParaRPr/>
          </a:p>
        </p:txBody>
      </p:sp>
      <p:pic>
        <p:nvPicPr>
          <p:cNvPr descr="" id="9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84600" y="1575360"/>
            <a:ext cx="5819400" cy="3752640"/>
          </a:xfrm>
          <a:prstGeom prst="rect">
            <a:avLst/>
          </a:prstGeom>
        </p:spPr>
      </p:pic>
      <p:sp>
        <p:nvSpPr>
          <p:cNvPr id="94" name="TextShape 2"/>
          <p:cNvSpPr txBox="1"/>
          <p:nvPr/>
        </p:nvSpPr>
        <p:spPr>
          <a:xfrm>
            <a:off x="1728000" y="6033960"/>
            <a:ext cx="6264000" cy="502200"/>
          </a:xfrm>
          <a:prstGeom prst="rect">
            <a:avLst/>
          </a:prstGeom>
        </p:spPr>
        <p:txBody>
          <a:bodyPr bIns="81000" lIns="126000" rIns="126000" tIns="81000" wrap="none"/>
          <a:p>
            <a:r>
              <a:rPr lang="en-IN" sz="2400"/>
              <a:t>For once, we all  have played this in our life!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76000" y="1368000"/>
            <a:ext cx="8974080" cy="3488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The lightest and smallest available Nokia phone at that time.</a:t>
            </a:r>
            <a:endParaRPr/>
          </a:p>
          <a:p>
            <a:endParaRPr/>
          </a:p>
          <a:p>
            <a:r>
              <a:rPr lang="en-IN" sz="2400"/>
              <a:t>Its selling point was its customizable covers and design.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This phone had feature of speed dial, like assign phone number</a:t>
            </a:r>
            <a:r>
              <a:rPr lang="en-IN" sz="2400"/>
              <a:t>
</a:t>
            </a:r>
            <a:r>
              <a:rPr lang="en-IN" sz="2400"/>
              <a:t>to each no key on keypad.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On the lowerside it had infra-red port for wireless communication.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The phone uses SMS with predictive text input.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1999 – Nokia 8210</a:t>
            </a:r>
            <a:endParaRPr/>
          </a:p>
        </p:txBody>
      </p:sp>
      <p:pic>
        <p:nvPicPr>
          <p:cNvPr descr="" id="9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56000" y="4856760"/>
            <a:ext cx="3600000" cy="239544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76000" y="1368000"/>
            <a:ext cx="8905680" cy="2809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Before this BlackBerry's' weren't phones actually.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Professional's who always wanted to have access to there email</a:t>
            </a:r>
            <a:r>
              <a:rPr lang="en-IN" sz="2400"/>
              <a:t>
</a:t>
            </a:r>
            <a:r>
              <a:rPr lang="en-IN" sz="2400"/>
              <a:t>used the device.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This was the first BlackBerry to feature a built-in phone. Alas the</a:t>
            </a:r>
            <a:r>
              <a:rPr lang="en-IN" sz="2400"/>
              <a:t>
</a:t>
            </a:r>
            <a:r>
              <a:rPr lang="en-IN" sz="2400"/>
              <a:t>lacked speaker and a microphone, so had to use headset only to</a:t>
            </a:r>
            <a:r>
              <a:rPr lang="en-IN" sz="2400"/>
              <a:t>
</a:t>
            </a:r>
            <a:r>
              <a:rPr lang="en-IN" sz="2400"/>
              <a:t>make calls.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2002 – RIM BlackBerry 5810</a:t>
            </a:r>
            <a:endParaRPr/>
          </a:p>
        </p:txBody>
      </p:sp>
      <p:pic>
        <p:nvPicPr>
          <p:cNvPr descr="" id="10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22920" y="4144320"/>
            <a:ext cx="4753080" cy="330768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76000" y="1368000"/>
            <a:ext cx="9173880" cy="21294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This were first flip phones which had featured a low-quality camera</a:t>
            </a:r>
            <a:r>
              <a:rPr lang="en-IN" sz="2400"/>
              <a:t>
</a:t>
            </a:r>
            <a:r>
              <a:rPr lang="en-IN" sz="2400"/>
              <a:t>as well.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Features which made phone stand out of the crowd are:-</a:t>
            </a:r>
            <a:r>
              <a:rPr lang="en-IN" sz="2400"/>
              <a:t>
</a:t>
            </a:r>
            <a:r>
              <a:rPr lang="en-IN" sz="2400"/>
              <a:t>It has vibrant colors, Camera with flash, PCS Businness software,</a:t>
            </a:r>
            <a:r>
              <a:rPr lang="en-IN" sz="2400"/>
              <a:t>
</a:t>
            </a:r>
            <a:r>
              <a:rPr lang="en-IN" sz="2400"/>
              <a:t>Solid call quality, comes with extended battery.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2002 – Sanyo SCP - 5300</a:t>
            </a:r>
            <a:endParaRPr/>
          </a:p>
        </p:txBody>
      </p:sp>
      <p:pic>
        <p:nvPicPr>
          <p:cNvPr descr="" id="10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16600" y="3388680"/>
            <a:ext cx="2075400" cy="383616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76000" y="1368000"/>
            <a:ext cx="2739600" cy="3148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1. No Internet</a:t>
            </a:r>
            <a:endParaRPr/>
          </a:p>
          <a:p>
            <a:r>
              <a:rPr lang="en-IN" sz="2400"/>
              <a:t>2. No SMS</a:t>
            </a:r>
            <a:endParaRPr/>
          </a:p>
          <a:p>
            <a:r>
              <a:rPr lang="en-IN" sz="2400"/>
              <a:t>3. No touch screen</a:t>
            </a:r>
            <a:endParaRPr/>
          </a:p>
          <a:p>
            <a:r>
              <a:rPr lang="en-IN" sz="2400"/>
              <a:t>4. No GPS</a:t>
            </a:r>
            <a:endParaRPr/>
          </a:p>
          <a:p>
            <a:r>
              <a:rPr lang="en-IN" sz="2400"/>
              <a:t>5. No video</a:t>
            </a:r>
            <a:endParaRPr/>
          </a:p>
          <a:p>
            <a:r>
              <a:rPr lang="en-IN" sz="2400"/>
              <a:t>6. No camera</a:t>
            </a:r>
            <a:endParaRPr/>
          </a:p>
          <a:p>
            <a:r>
              <a:rPr lang="en-IN" sz="2400"/>
              <a:t>7. No Music</a:t>
            </a:r>
            <a:endParaRPr/>
          </a:p>
          <a:p>
            <a:r>
              <a:rPr lang="en-IN" sz="2400"/>
              <a:t>8. No Bluetooth</a:t>
            </a:r>
            <a:endParaRPr/>
          </a:p>
          <a:p>
            <a:r>
              <a:rPr lang="en-IN" sz="2400"/>
              <a:t>9. No NFC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76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40 years back...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54960" y="1404000"/>
            <a:ext cx="2381040" cy="1923840"/>
          </a:xfrm>
          <a:prstGeom prst="rect">
            <a:avLst/>
          </a:prstGeom>
        </p:spPr>
      </p:pic>
      <p:pic>
        <p:nvPicPr>
          <p:cNvPr descr="" id="4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53280" y="1392480"/>
            <a:ext cx="2466720" cy="1847520"/>
          </a:xfrm>
          <a:prstGeom prst="rect">
            <a:avLst/>
          </a:prstGeom>
        </p:spPr>
      </p:pic>
      <p:pic>
        <p:nvPicPr>
          <p:cNvPr descr="" id="4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32000" y="3734640"/>
            <a:ext cx="2285640" cy="1809360"/>
          </a:xfrm>
          <a:prstGeom prst="rect">
            <a:avLst/>
          </a:prstGeom>
        </p:spPr>
      </p:pic>
      <p:pic>
        <p:nvPicPr>
          <p:cNvPr descr="" id="47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6843960" y="3888000"/>
            <a:ext cx="2876040" cy="1590480"/>
          </a:xfrm>
          <a:prstGeom prst="rect">
            <a:avLst/>
          </a:prstGeom>
        </p:spPr>
      </p:pic>
      <p:sp>
        <p:nvSpPr>
          <p:cNvPr id="48" name="Line 3"/>
          <p:cNvSpPr/>
          <p:nvPr/>
        </p:nvSpPr>
        <p:spPr>
          <a:xfrm flipV="1">
            <a:off x="3816000" y="1296000"/>
            <a:ext cx="2592000" cy="2160000"/>
          </a:xfrm>
          <a:prstGeom prst="line">
            <a:avLst/>
          </a:prstGeom>
          <a:ln w="72000">
            <a:solidFill>
              <a:srgbClr val="ff0000"/>
            </a:solidFill>
            <a:round/>
          </a:ln>
        </p:spPr>
      </p:sp>
      <p:sp>
        <p:nvSpPr>
          <p:cNvPr id="49" name="Line 4"/>
          <p:cNvSpPr/>
          <p:nvPr/>
        </p:nvSpPr>
        <p:spPr>
          <a:xfrm>
            <a:off x="3816000" y="1296000"/>
            <a:ext cx="2592000" cy="2160000"/>
          </a:xfrm>
          <a:prstGeom prst="line">
            <a:avLst/>
          </a:prstGeom>
          <a:ln w="72000">
            <a:solidFill>
              <a:srgbClr val="ff0000"/>
            </a:solidFill>
            <a:round/>
          </a:ln>
        </p:spPr>
      </p:sp>
      <p:sp>
        <p:nvSpPr>
          <p:cNvPr id="50" name="Line 5"/>
          <p:cNvSpPr/>
          <p:nvPr/>
        </p:nvSpPr>
        <p:spPr>
          <a:xfrm flipV="1">
            <a:off x="7128000" y="1296000"/>
            <a:ext cx="2592000" cy="2160000"/>
          </a:xfrm>
          <a:prstGeom prst="line">
            <a:avLst/>
          </a:prstGeom>
          <a:ln w="72000">
            <a:solidFill>
              <a:srgbClr val="ff0000"/>
            </a:solidFill>
            <a:round/>
          </a:ln>
        </p:spPr>
      </p:sp>
      <p:sp>
        <p:nvSpPr>
          <p:cNvPr id="51" name="Line 6"/>
          <p:cNvSpPr/>
          <p:nvPr/>
        </p:nvSpPr>
        <p:spPr>
          <a:xfrm>
            <a:off x="7128000" y="1296000"/>
            <a:ext cx="2592000" cy="2160000"/>
          </a:xfrm>
          <a:prstGeom prst="line">
            <a:avLst/>
          </a:prstGeom>
          <a:ln w="72000">
            <a:solidFill>
              <a:srgbClr val="ff0000"/>
            </a:solidFill>
            <a:round/>
          </a:ln>
        </p:spPr>
      </p:sp>
      <p:sp>
        <p:nvSpPr>
          <p:cNvPr id="52" name="Line 7"/>
          <p:cNvSpPr/>
          <p:nvPr/>
        </p:nvSpPr>
        <p:spPr>
          <a:xfrm flipV="1">
            <a:off x="3780000" y="3744000"/>
            <a:ext cx="2592000" cy="2160000"/>
          </a:xfrm>
          <a:prstGeom prst="line">
            <a:avLst/>
          </a:prstGeom>
          <a:ln w="72000">
            <a:solidFill>
              <a:srgbClr val="ff0000"/>
            </a:solidFill>
            <a:round/>
          </a:ln>
        </p:spPr>
      </p:sp>
      <p:sp>
        <p:nvSpPr>
          <p:cNvPr id="53" name="Line 8"/>
          <p:cNvSpPr/>
          <p:nvPr/>
        </p:nvSpPr>
        <p:spPr>
          <a:xfrm>
            <a:off x="3780000" y="3744000"/>
            <a:ext cx="2592000" cy="2160000"/>
          </a:xfrm>
          <a:prstGeom prst="line">
            <a:avLst/>
          </a:prstGeom>
          <a:ln w="72000">
            <a:solidFill>
              <a:srgbClr val="ff0000"/>
            </a:solidFill>
            <a:round/>
          </a:ln>
        </p:spPr>
      </p:sp>
      <p:sp>
        <p:nvSpPr>
          <p:cNvPr id="54" name="Line 9"/>
          <p:cNvSpPr/>
          <p:nvPr/>
        </p:nvSpPr>
        <p:spPr>
          <a:xfrm flipV="1">
            <a:off x="6984000" y="3636000"/>
            <a:ext cx="2592000" cy="2160000"/>
          </a:xfrm>
          <a:prstGeom prst="line">
            <a:avLst/>
          </a:prstGeom>
          <a:ln w="72000">
            <a:solidFill>
              <a:srgbClr val="ff0000"/>
            </a:solidFill>
            <a:round/>
          </a:ln>
        </p:spPr>
      </p:sp>
      <p:sp>
        <p:nvSpPr>
          <p:cNvPr id="55" name="Line 10"/>
          <p:cNvSpPr/>
          <p:nvPr/>
        </p:nvSpPr>
        <p:spPr>
          <a:xfrm>
            <a:off x="6984000" y="3636000"/>
            <a:ext cx="2592000" cy="2160000"/>
          </a:xfrm>
          <a:prstGeom prst="line">
            <a:avLst/>
          </a:prstGeom>
          <a:ln w="72000">
            <a:solidFill>
              <a:srgbClr val="ff0000"/>
            </a:solidFill>
            <a:round/>
          </a:ln>
        </p:spPr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76000" y="1368000"/>
            <a:ext cx="8597880" cy="3488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This phone changed the definition of a SmartPhone.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Designed by Apple Inc, runs on Apple's iOS mobile operating</a:t>
            </a:r>
            <a:r>
              <a:rPr lang="en-IN" sz="2400"/>
              <a:t>
</a:t>
            </a:r>
            <a:r>
              <a:rPr lang="en-IN" sz="2400"/>
              <a:t>system.</a:t>
            </a:r>
            <a:endParaRPr/>
          </a:p>
          <a:p>
            <a:endParaRPr/>
          </a:p>
          <a:p>
            <a:r>
              <a:rPr lang="en-IN" sz="2400"/>
              <a:t>Apple created the device during a secretive &amp; unprecendented</a:t>
            </a:r>
            <a:r>
              <a:rPr lang="en-IN" sz="2400"/>
              <a:t>
</a:t>
            </a:r>
            <a:r>
              <a:rPr lang="en-IN" sz="2400"/>
              <a:t>collabration with AT&amp;T, formerly Cingular Wireless.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This phone was immediately listed amongst the</a:t>
            </a:r>
            <a:r>
              <a:rPr lang="en-IN" sz="2400"/>
              <a:t>
</a:t>
            </a:r>
            <a:r>
              <a:rPr lang="en-IN" sz="2400"/>
              <a:t>best inventions of 2007.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2007 – Apple iPhone</a:t>
            </a:r>
            <a:endParaRPr/>
          </a:p>
        </p:txBody>
      </p:sp>
      <p:pic>
        <p:nvPicPr>
          <p:cNvPr descr="" id="10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68000" y="4464000"/>
            <a:ext cx="2880000" cy="288000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Smartphones &amp; Tablets now</a:t>
            </a:r>
            <a:endParaRPr/>
          </a:p>
        </p:txBody>
      </p:sp>
      <p:pic>
        <p:nvPicPr>
          <p:cNvPr descr="" id="10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8000" y="1395000"/>
            <a:ext cx="5976000" cy="558900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53120" y="5905800"/>
            <a:ext cx="889488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Sources:- Wikipedia, SlideShare, CNet, TalkTalk, Google Images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204000" y="2729520"/>
            <a:ext cx="4032000" cy="942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6000"/>
              <a:t>Thank You!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76000" y="1368000"/>
            <a:ext cx="9242280" cy="5187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1. The first cell phone was developed by Motorola in 1973.</a:t>
            </a:r>
            <a:endParaRPr/>
          </a:p>
          <a:p>
            <a:endParaRPr/>
          </a:p>
          <a:p>
            <a:r>
              <a:rPr lang="en-IN" sz="2400"/>
              <a:t>2. It was Martin cooper who placed the first call at AT&amp;T Bells</a:t>
            </a:r>
            <a:r>
              <a:rPr lang="en-IN" sz="2400"/>
              <a:t>
</a:t>
            </a:r>
            <a:r>
              <a:rPr lang="en-IN" sz="2400"/>
              <a:t>    Labs from the streets if New York.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FACTS:</a:t>
            </a:r>
            <a:endParaRPr/>
          </a:p>
          <a:p>
            <a:r>
              <a:rPr lang="en-IN" sz="2400"/>
              <a:t>AT&amp;T's research arm, Bell Laboratories, introduced the idea</a:t>
            </a:r>
            <a:r>
              <a:rPr lang="en-IN" sz="2400"/>
              <a:t>
</a:t>
            </a:r>
            <a:r>
              <a:rPr lang="en-IN" sz="2400"/>
              <a:t>of cellular communications in 1947. But Motorola and Bell Labs</a:t>
            </a:r>
            <a:r>
              <a:rPr lang="en-IN" sz="2400"/>
              <a:t>
</a:t>
            </a:r>
            <a:r>
              <a:rPr lang="en-IN" sz="2400"/>
              <a:t>in the sixties and early seventies were in a race to incorporate</a:t>
            </a:r>
            <a:endParaRPr/>
          </a:p>
          <a:p>
            <a:r>
              <a:rPr lang="en-IN" sz="2400"/>
              <a:t>the technology into portable devices. 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Martin cooper made first call to his rival, Joel Engel, Bell Labs head</a:t>
            </a:r>
            <a:r>
              <a:rPr lang="en-IN" sz="2400"/>
              <a:t>
</a:t>
            </a:r>
            <a:r>
              <a:rPr lang="en-IN" sz="2400"/>
              <a:t>of research. His words were:- "Joel, this is Marty. I'm calling you</a:t>
            </a:r>
            <a:r>
              <a:rPr lang="en-IN" sz="2400"/>
              <a:t>
</a:t>
            </a:r>
            <a:r>
              <a:rPr lang="en-IN" sz="2400"/>
              <a:t>from a cell phone, a real handheld portable cell phone."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1973 – The first cell phone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76000" y="1368000"/>
            <a:ext cx="8471160" cy="4168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The phone weighed under 5 kgs and is world's one of the first</a:t>
            </a:r>
            <a:r>
              <a:rPr lang="en-IN" sz="2400"/>
              <a:t>
</a:t>
            </a:r>
            <a:r>
              <a:rPr lang="en-IN" sz="2400"/>
              <a:t>transportable phones.</a:t>
            </a:r>
            <a:endParaRPr/>
          </a:p>
          <a:p>
            <a:endParaRPr/>
          </a:p>
          <a:p>
            <a:r>
              <a:rPr lang="en-IN" sz="2400"/>
              <a:t>A car and a charger was needed to charge it.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FACTS:</a:t>
            </a:r>
            <a:r>
              <a:rPr lang="en-IN" sz="2400"/>
              <a:t>
</a:t>
            </a:r>
            <a:r>
              <a:rPr lang="en-IN" sz="2400"/>
              <a:t>It's cost was around US $5,178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It was advertised that you can also use it</a:t>
            </a:r>
            <a:r>
              <a:rPr lang="en-IN" sz="2400"/>
              <a:t>
</a:t>
            </a:r>
            <a:r>
              <a:rPr lang="en-IN" sz="2400"/>
              <a:t>out of car. (but only if you could lift it).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1984 – Nokia Mobira Talkman</a:t>
            </a:r>
            <a:endParaRPr/>
          </a:p>
        </p:txBody>
      </p:sp>
      <p:pic>
        <p:nvPicPr>
          <p:cNvPr descr="" id="6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96000" y="3384000"/>
            <a:ext cx="2161800" cy="211428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76000" y="1368000"/>
            <a:ext cx="8381520" cy="1109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Introduced in 1985 and closely resembling a car battery, this</a:t>
            </a:r>
            <a:r>
              <a:rPr lang="en-IN" sz="2400"/>
              <a:t>
</a:t>
            </a:r>
            <a:r>
              <a:rPr lang="en-IN" sz="2400"/>
              <a:t>Siemens’ offering came with a handy suitcase attachment for</a:t>
            </a:r>
            <a:r>
              <a:rPr lang="en-IN" sz="2400"/>
              <a:t>
</a:t>
            </a:r>
            <a:r>
              <a:rPr lang="en-IN" sz="2400"/>
              <a:t>the more image-conscious consumer.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1985 – Siemens Oxford C1</a:t>
            </a:r>
            <a:endParaRPr/>
          </a:p>
        </p:txBody>
      </p:sp>
      <p:pic>
        <p:nvPicPr>
          <p:cNvPr descr="" id="6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44000" y="2952000"/>
            <a:ext cx="6090480" cy="405972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76000" y="1368000"/>
            <a:ext cx="9038160" cy="1449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Pure 80s brilliance, everything from the neon orange details down</a:t>
            </a:r>
            <a:r>
              <a:rPr lang="en-IN" sz="2400"/>
              <a:t>
</a:t>
            </a:r>
            <a:r>
              <a:rPr lang="en-IN" sz="2400"/>
              <a:t>to the font. With a weight of 4 kg this is exactly the type of phone</a:t>
            </a:r>
            <a:r>
              <a:rPr lang="en-IN" sz="2400"/>
              <a:t>
</a:t>
            </a:r>
            <a:r>
              <a:rPr lang="en-IN" sz="2400"/>
              <a:t>that would have been used by executive types in the 80s.</a:t>
            </a:r>
            <a:endParaRPr/>
          </a:p>
          <a:p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1988 - Ericsson Hotline</a:t>
            </a:r>
            <a:endParaRPr/>
          </a:p>
        </p:txBody>
      </p:sp>
      <p:pic>
        <p:nvPicPr>
          <p:cNvPr descr="" id="6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00" y="2736000"/>
            <a:ext cx="3619080" cy="380952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76000" y="1368000"/>
            <a:ext cx="8885880" cy="4508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Motorola Microtac was the smallest and  lightest available phone</a:t>
            </a:r>
            <a:r>
              <a:rPr lang="en-IN" sz="2400"/>
              <a:t>
</a:t>
            </a:r>
            <a:r>
              <a:rPr lang="en-IN" sz="2400"/>
              <a:t>at that time.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It was released as the “MicroTac Pocket Cellular Telephone”.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It was designed keeping in the mind</a:t>
            </a:r>
            <a:r>
              <a:rPr lang="en-IN" sz="2400"/>
              <a:t>
</a:t>
            </a:r>
            <a:r>
              <a:rPr lang="en-IN" sz="2400"/>
              <a:t>to fit it in a shirt pocket.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FACTS:</a:t>
            </a:r>
            <a:r>
              <a:rPr lang="en-IN" sz="2400"/>
              <a:t>
</a:t>
            </a:r>
            <a:r>
              <a:rPr lang="en-IN" sz="2400"/>
              <a:t>The MicroTAC introduced an innovative</a:t>
            </a:r>
            <a:r>
              <a:rPr lang="en-IN" sz="2400"/>
              <a:t>
</a:t>
            </a:r>
            <a:r>
              <a:rPr lang="en-IN" sz="2400"/>
              <a:t>new flip design, where the mouthpiece</a:t>
            </a:r>
            <a:r>
              <a:rPr lang="en-IN" sz="2400"/>
              <a:t>
</a:t>
            </a:r>
            <a:r>
              <a:rPr lang="en-IN" sz="2400"/>
              <a:t>folded over the keypad. The model sold for</a:t>
            </a:r>
            <a:r>
              <a:rPr lang="en-IN" sz="2400"/>
              <a:t>
</a:t>
            </a:r>
            <a:r>
              <a:rPr lang="en-IN" sz="2400"/>
              <a:t>between US$2,495 and US $3,495.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1989 – Motorola MicroTac</a:t>
            </a:r>
            <a:endParaRPr/>
          </a:p>
        </p:txBody>
      </p:sp>
      <p:pic>
        <p:nvPicPr>
          <p:cNvPr descr="" id="6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07800" y="3094920"/>
            <a:ext cx="2752200" cy="165708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76000" y="1584000"/>
            <a:ext cx="8936280" cy="3828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First digital-sized mobile phone from Motorola introduced in 1992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Like its predecessors, 3200's shape &amp; size was similar to  a long</a:t>
            </a:r>
            <a:r>
              <a:rPr lang="en-IN" sz="2400"/>
              <a:t>
</a:t>
            </a:r>
            <a:r>
              <a:rPr lang="en-IN" sz="2400"/>
              <a:t>brick with numeric buttons on the narrow side, along with the</a:t>
            </a:r>
            <a:r>
              <a:rPr lang="en-IN" sz="2400"/>
              <a:t>
</a:t>
            </a:r>
            <a:r>
              <a:rPr lang="en-IN" sz="2400"/>
              <a:t>earphone and microphone.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
</a:t>
            </a:r>
            <a:r>
              <a:rPr lang="en-IN" sz="2400"/>
              <a:t>FACTS:</a:t>
            </a:r>
            <a:endParaRPr/>
          </a:p>
          <a:p>
            <a:r>
              <a:rPr lang="en-IN" sz="2400"/>
              <a:t>In Germany, it was called knochen, due to</a:t>
            </a:r>
            <a:r>
              <a:rPr lang="en-IN" sz="2400"/>
              <a:t>
</a:t>
            </a:r>
            <a:r>
              <a:rPr lang="en-IN" sz="2400"/>
              <a:t>the resemblance in shape between it</a:t>
            </a:r>
            <a:r>
              <a:rPr lang="en-IN" sz="2400"/>
              <a:t>
</a:t>
            </a:r>
            <a:r>
              <a:rPr lang="en-IN" sz="2400"/>
              <a:t>&amp; bone. (knochen means bone in Germany)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468000" y="292680"/>
            <a:ext cx="8081280" cy="1340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1992 – Motorola International 3200</a:t>
            </a:r>
            <a:endParaRPr/>
          </a:p>
        </p:txBody>
      </p:sp>
      <p:pic>
        <p:nvPicPr>
          <p:cNvPr descr="" id="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41000" y="4032000"/>
            <a:ext cx="2619000" cy="174276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68000" y="292680"/>
            <a:ext cx="808128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4400"/>
              <a:t>1994 – Motorola Bag Phone</a:t>
            </a:r>
            <a:endParaRPr/>
          </a:p>
        </p:txBody>
      </p:sp>
      <p:pic>
        <p:nvPicPr>
          <p:cNvPr descr="" id="7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0240" y="1368000"/>
            <a:ext cx="3831840" cy="2664000"/>
          </a:xfrm>
          <a:prstGeom prst="rect">
            <a:avLst/>
          </a:prstGeom>
        </p:spPr>
      </p:pic>
      <p:pic>
        <p:nvPicPr>
          <p:cNvPr descr="" id="7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2000" y="4216320"/>
            <a:ext cx="4176000" cy="3127680"/>
          </a:xfrm>
          <a:prstGeom prst="rect">
            <a:avLst/>
          </a:prstGeom>
        </p:spPr>
      </p:pic>
      <p:pic>
        <p:nvPicPr>
          <p:cNvPr descr="" id="7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336000" y="1824480"/>
            <a:ext cx="2466720" cy="184752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