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11.jpeg" ContentType="image/jpeg"/>
  <Override PartName="/ppt/media/image4.jpeg" ContentType="image/jpeg"/>
  <Override PartName="/ppt/media/image15.jpeg" ContentType="image/jpeg"/>
  <Override PartName="/ppt/media/image9.gif" ContentType="image/gif"/>
  <Override PartName="/ppt/media/image8.jpeg" ContentType="image/jpeg"/>
  <Override PartName="/ppt/media/image12.jpeg" ContentType="image/jpeg"/>
  <Override PartName="/ppt/media/image5.jpeg" ContentType="image/jpeg"/>
  <Override PartName="/ppt/media/image16.jpeg" ContentType="image/jpeg"/>
  <Override PartName="/ppt/media/image13.jpeg" ContentType="image/jpeg"/>
  <Override PartName="/ppt/media/image2.png" ContentType="image/png"/>
  <Override PartName="/ppt/media/image6.jpeg" ContentType="image/jpeg"/>
  <Override PartName="/ppt/media/image10.jpeg" ContentType="image/jpeg"/>
  <Override PartName="/ppt/media/image3.jpeg" ContentType="image/jpeg"/>
  <Override PartName="/ppt/media/image1.png" ContentType="image/png"/>
  <Override PartName="/ppt/media/image14.jpeg" ContentType="image/jpeg"/>
  <Override PartName="/ppt/media/image7.jpeg" ContentType="image/jpeg"/>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presentation.xml" ContentType="application/vnd.openxmlformats-officedocument.presentationml.presentation.main+xml"/>
  <Override PartName="/ppt/slides/_rels/slide28.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18.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29.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10.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theme/theme1.xml" ContentType="application/vnd.openxmlformats-officedocument.theme+xml"/>
  <Override PartName="/ppt/slideMasters/slideMaster1.xml" ContentType="application/vnd.openxmlformats-officedocument.presentationml.slideMaster+xml"/>
  <Override PartName="/ppt/slideMasters/_rels/slideMaster1.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9071640" cy="2091240"/>
          </a:xfrm>
          <a:prstGeom prst="rect">
            <a:avLst/>
          </a:prstGeom>
        </p:spPr>
        <p:txBody>
          <a:bodyPr bIns="0" lIns="0" rIns="0" tIns="0" wrap="none"/>
          <a:p>
            <a:endParaRPr/>
          </a:p>
        </p:txBody>
      </p:sp>
      <p:sp>
        <p:nvSpPr>
          <p:cNvPr id="28" name="PlaceHolder 3"/>
          <p:cNvSpPr>
            <a:spLocks noGrp="1"/>
          </p:cNvSpPr>
          <p:nvPr>
            <p:ph type="body"/>
          </p:nvPr>
        </p:nvSpPr>
        <p:spPr>
          <a:xfrm>
            <a:off x="504000" y="4059000"/>
            <a:ext cx="9071640" cy="20912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31" name="PlaceHolder 3"/>
          <p:cNvSpPr>
            <a:spLocks noGrp="1"/>
          </p:cNvSpPr>
          <p:nvPr>
            <p:ph type="body"/>
          </p:nvPr>
        </p:nvSpPr>
        <p:spPr>
          <a:xfrm>
            <a:off x="5151960" y="1769040"/>
            <a:ext cx="4426560" cy="2091240"/>
          </a:xfrm>
          <a:prstGeom prst="rect">
            <a:avLst/>
          </a:prstGeom>
        </p:spPr>
        <p:txBody>
          <a:bodyPr bIns="0" lIns="0" rIns="0" tIns="0" wrap="none"/>
          <a:p>
            <a:endParaRPr/>
          </a:p>
        </p:txBody>
      </p:sp>
      <p:sp>
        <p:nvSpPr>
          <p:cNvPr id="32" name="PlaceHolder 4"/>
          <p:cNvSpPr>
            <a:spLocks noGrp="1"/>
          </p:cNvSpPr>
          <p:nvPr>
            <p:ph type="body"/>
          </p:nvPr>
        </p:nvSpPr>
        <p:spPr>
          <a:xfrm>
            <a:off x="5151960" y="4059000"/>
            <a:ext cx="4426560" cy="2091240"/>
          </a:xfrm>
          <a:prstGeom prst="rect">
            <a:avLst/>
          </a:prstGeom>
        </p:spPr>
        <p:txBody>
          <a:bodyPr bIns="0" lIns="0" rIns="0" tIns="0" wrap="none"/>
          <a:p>
            <a:endParaRPr/>
          </a:p>
        </p:txBody>
      </p:sp>
      <p:sp>
        <p:nvSpPr>
          <p:cNvPr id="33" name="PlaceHolder 5"/>
          <p:cNvSpPr>
            <a:spLocks noGrp="1"/>
          </p:cNvSpPr>
          <p:nvPr>
            <p:ph type="body"/>
          </p:nvPr>
        </p:nvSpPr>
        <p:spPr>
          <a:xfrm>
            <a:off x="504000" y="4059000"/>
            <a:ext cx="4426560" cy="20912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36" name="PlaceHolder 3"/>
          <p:cNvSpPr>
            <a:spLocks noGrp="1"/>
          </p:cNvSpPr>
          <p:nvPr>
            <p:ph type="body"/>
          </p:nvPr>
        </p:nvSpPr>
        <p:spPr>
          <a:xfrm>
            <a:off x="5151960" y="1769040"/>
            <a:ext cx="4426560" cy="2091240"/>
          </a:xfrm>
          <a:prstGeom prst="rect">
            <a:avLst/>
          </a:prstGeom>
        </p:spPr>
        <p:txBody>
          <a:bodyPr bIns="0" lIns="0" rIns="0" tIns="0" wrap="none"/>
          <a:p>
            <a:endParaRPr/>
          </a:p>
        </p:txBody>
      </p:sp>
      <p:pic>
        <p:nvPicPr>
          <p:cNvPr descr="" id="37" name=""/>
          <p:cNvPicPr/>
          <p:nvPr/>
        </p:nvPicPr>
        <p:blipFill>
          <a:blip r:embed="rId2"/>
          <a:stretch>
            <a:fillRect/>
          </a:stretch>
        </p:blipFill>
        <p:spPr>
          <a:xfrm>
            <a:off x="6054840" y="4058640"/>
            <a:ext cx="2620800" cy="2091240"/>
          </a:xfrm>
          <a:prstGeom prst="rect">
            <a:avLst/>
          </a:prstGeom>
        </p:spPr>
      </p:pic>
      <p:pic>
        <p:nvPicPr>
          <p:cNvPr descr="" id="38" name=""/>
          <p:cNvPicPr/>
          <p:nvPr/>
        </p:nvPicPr>
        <p:blipFill>
          <a:blip r:embed="rId3"/>
          <a:stretch>
            <a:fillRect/>
          </a:stretch>
        </p:blipFill>
        <p:spPr>
          <a:xfrm>
            <a:off x="1406880" y="4058640"/>
            <a:ext cx="2620800" cy="2091240"/>
          </a:xfrm>
          <a:prstGeom prst="rect">
            <a:avLst/>
          </a:prstGeom>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9071640" cy="438516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9071640" cy="438480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426560" cy="4384800"/>
          </a:xfrm>
          <a:prstGeom prst="rect">
            <a:avLst/>
          </a:prstGeom>
        </p:spPr>
        <p:txBody>
          <a:bodyPr bIns="0" lIns="0" rIns="0" tIns="0" wrap="none"/>
          <a:p>
            <a:endParaRPr/>
          </a:p>
        </p:txBody>
      </p:sp>
      <p:sp>
        <p:nvSpPr>
          <p:cNvPr id="11" name="PlaceHolder 3"/>
          <p:cNvSpPr>
            <a:spLocks noGrp="1"/>
          </p:cNvSpPr>
          <p:nvPr>
            <p:ph type="body"/>
          </p:nvPr>
        </p:nvSpPr>
        <p:spPr>
          <a:xfrm>
            <a:off x="5151960" y="1769040"/>
            <a:ext cx="4426560" cy="438480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52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16" name="PlaceHolder 3"/>
          <p:cNvSpPr>
            <a:spLocks noGrp="1"/>
          </p:cNvSpPr>
          <p:nvPr>
            <p:ph type="body"/>
          </p:nvPr>
        </p:nvSpPr>
        <p:spPr>
          <a:xfrm>
            <a:off x="504000" y="4059000"/>
            <a:ext cx="4426560" cy="2091240"/>
          </a:xfrm>
          <a:prstGeom prst="rect">
            <a:avLst/>
          </a:prstGeom>
        </p:spPr>
        <p:txBody>
          <a:bodyPr bIns="0" lIns="0" rIns="0" tIns="0" wrap="none"/>
          <a:p>
            <a:endParaRPr/>
          </a:p>
        </p:txBody>
      </p:sp>
      <p:sp>
        <p:nvSpPr>
          <p:cNvPr id="17" name="PlaceHolder 4"/>
          <p:cNvSpPr>
            <a:spLocks noGrp="1"/>
          </p:cNvSpPr>
          <p:nvPr>
            <p:ph type="body"/>
          </p:nvPr>
        </p:nvSpPr>
        <p:spPr>
          <a:xfrm>
            <a:off x="5151960" y="1769040"/>
            <a:ext cx="4426560" cy="438480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426560" cy="4384800"/>
          </a:xfrm>
          <a:prstGeom prst="rect">
            <a:avLst/>
          </a:prstGeom>
        </p:spPr>
        <p:txBody>
          <a:bodyPr bIns="0" lIns="0" rIns="0" tIns="0" wrap="none"/>
          <a:p>
            <a:endParaRPr/>
          </a:p>
        </p:txBody>
      </p:sp>
      <p:sp>
        <p:nvSpPr>
          <p:cNvPr id="20" name="PlaceHolder 3"/>
          <p:cNvSpPr>
            <a:spLocks noGrp="1"/>
          </p:cNvSpPr>
          <p:nvPr>
            <p:ph type="body"/>
          </p:nvPr>
        </p:nvSpPr>
        <p:spPr>
          <a:xfrm>
            <a:off x="5151960" y="1769040"/>
            <a:ext cx="4426560" cy="2091240"/>
          </a:xfrm>
          <a:prstGeom prst="rect">
            <a:avLst/>
          </a:prstGeom>
        </p:spPr>
        <p:txBody>
          <a:bodyPr bIns="0" lIns="0" rIns="0" tIns="0" wrap="none"/>
          <a:p>
            <a:endParaRPr/>
          </a:p>
        </p:txBody>
      </p:sp>
      <p:sp>
        <p:nvSpPr>
          <p:cNvPr id="21" name="PlaceHolder 4"/>
          <p:cNvSpPr>
            <a:spLocks noGrp="1"/>
          </p:cNvSpPr>
          <p:nvPr>
            <p:ph type="body"/>
          </p:nvPr>
        </p:nvSpPr>
        <p:spPr>
          <a:xfrm>
            <a:off x="5151960" y="4059000"/>
            <a:ext cx="4426560" cy="20912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426560" cy="2091240"/>
          </a:xfrm>
          <a:prstGeom prst="rect">
            <a:avLst/>
          </a:prstGeom>
        </p:spPr>
        <p:txBody>
          <a:bodyPr bIns="0" lIns="0" rIns="0" tIns="0" wrap="none"/>
          <a:p>
            <a:endParaRPr/>
          </a:p>
        </p:txBody>
      </p:sp>
      <p:sp>
        <p:nvSpPr>
          <p:cNvPr id="24" name="PlaceHolder 3"/>
          <p:cNvSpPr>
            <a:spLocks noGrp="1"/>
          </p:cNvSpPr>
          <p:nvPr>
            <p:ph type="body"/>
          </p:nvPr>
        </p:nvSpPr>
        <p:spPr>
          <a:xfrm>
            <a:off x="5151960" y="1769040"/>
            <a:ext cx="4426560" cy="2091240"/>
          </a:xfrm>
          <a:prstGeom prst="rect">
            <a:avLst/>
          </a:prstGeom>
        </p:spPr>
        <p:txBody>
          <a:bodyPr bIns="0" lIns="0" rIns="0" tIns="0" wrap="none"/>
          <a:p>
            <a:endParaRPr/>
          </a:p>
        </p:txBody>
      </p:sp>
      <p:sp>
        <p:nvSpPr>
          <p:cNvPr id="25" name="PlaceHolder 4"/>
          <p:cNvSpPr>
            <a:spLocks noGrp="1"/>
          </p:cNvSpPr>
          <p:nvPr>
            <p:ph type="body"/>
          </p:nvPr>
        </p:nvSpPr>
        <p:spPr>
          <a:xfrm>
            <a:off x="504000" y="4059000"/>
            <a:ext cx="9070920" cy="20912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9071640" cy="438480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360" y="6887160"/>
            <a:ext cx="2348280" cy="521280"/>
          </a:xfrm>
          <a:prstGeom prst="rect">
            <a:avLst/>
          </a:prstGeom>
        </p:spPr>
        <p:txBody>
          <a:bodyPr bIns="0" lIns="0" rIns="0" tIns="0" wrap="none"/>
          <a:p>
            <a:pPr algn="r"/>
            <a:fld id="{3323D5B8-23F9-4946-80CE-3376628C57CD}"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p:spPr>
        <p:txBody>
          <a:bodyPr anchor="ctr" bIns="0" lIns="0" rIns="0" tIns="0" wrap="none"/>
          <a:p>
            <a:pPr algn="ctr"/>
            <a:r>
              <a:rPr lang="en-US"/>
              <a:t>Wonders of World</a:t>
            </a:r>
            <a:endParaRPr/>
          </a:p>
        </p:txBody>
      </p:sp>
      <p:sp>
        <p:nvSpPr>
          <p:cNvPr id="40" name="TextShape 2"/>
          <p:cNvSpPr txBox="1"/>
          <p:nvPr/>
        </p:nvSpPr>
        <p:spPr>
          <a:xfrm>
            <a:off x="504000" y="1769040"/>
            <a:ext cx="9071640" cy="4384440"/>
          </a:xfrm>
          <a:prstGeom prst="rect">
            <a:avLst/>
          </a:prstGeom>
        </p:spPr>
        <p:txBody>
          <a:bodyPr anchor="ctr" bIns="0" lIns="0" rIns="0" tIns="0" wrap="none"/>
          <a:p>
            <a:pPr algn="ct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8" name="TextShape 1"/>
          <p:cNvSpPr txBox="1"/>
          <p:nvPr/>
        </p:nvSpPr>
        <p:spPr>
          <a:xfrm>
            <a:off x="504000" y="301320"/>
            <a:ext cx="9071640" cy="1262160"/>
          </a:xfrm>
          <a:prstGeom prst="rect">
            <a:avLst/>
          </a:prstGeom>
        </p:spPr>
        <p:txBody>
          <a:bodyPr anchor="ctr" bIns="0" lIns="0" rIns="0" tIns="0" wrap="none"/>
          <a:p>
            <a:pPr algn="ctr"/>
            <a:r>
              <a:rPr lang="en-US"/>
              <a:t>Temple of Artemis</a:t>
            </a:r>
            <a:endParaRPr/>
          </a:p>
        </p:txBody>
      </p:sp>
      <p:sp>
        <p:nvSpPr>
          <p:cNvPr id="59"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a Greek temple dedicated to the goddess Artemis</a:t>
            </a:r>
            <a:endParaRPr/>
          </a:p>
          <a:p>
            <a:pPr>
              <a:buSzPct val="25000"/>
              <a:buFont typeface="StarSymbol"/>
              <a:buChar char=""/>
            </a:pPr>
            <a:r>
              <a:rPr lang="en-US"/>
              <a:t>was completely rebuilt three times before its eventual destruction in 401.</a:t>
            </a:r>
            <a:endParaRPr/>
          </a:p>
          <a:p>
            <a:pPr>
              <a:buSzPct val="25000"/>
              <a:buFont typeface="StarSymbol"/>
              <a:buChar char=""/>
            </a:pPr>
            <a:r>
              <a:rPr lang="en-US"/>
              <a:t>model of the Temple of Artemis, at Miniatürk Park, Istanbul, Turkey, attempts to recreate the probable appearance of the first temple.</a:t>
            </a:r>
            <a:endParaRPr/>
          </a:p>
          <a:p>
            <a:pPr>
              <a:buSzPct val="25000"/>
              <a:buFont typeface="StarSymbol"/>
              <a:buChar char=""/>
            </a:pPr>
            <a:r>
              <a:rPr lang="en-US"/>
              <a:t>Location: Istanbul, Turkey</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0"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61" name=""/>
          <p:cNvPicPr/>
          <p:nvPr/>
        </p:nvPicPr>
        <p:blipFill>
          <a:blip r:embed="rId1"/>
          <a:stretch>
            <a:fillRect/>
          </a:stretch>
        </p:blipFill>
        <p:spPr>
          <a:xfrm>
            <a:off x="1913040" y="1769040"/>
            <a:ext cx="6252840" cy="4384800"/>
          </a:xfrm>
          <a:prstGeom prst="rect">
            <a:avLst/>
          </a:prstGeom>
        </p:spPr>
      </p:pic>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2" name="TextShape 1"/>
          <p:cNvSpPr txBox="1"/>
          <p:nvPr/>
        </p:nvSpPr>
        <p:spPr>
          <a:xfrm>
            <a:off x="504000" y="301320"/>
            <a:ext cx="9071640" cy="1262160"/>
          </a:xfrm>
          <a:prstGeom prst="rect">
            <a:avLst/>
          </a:prstGeom>
        </p:spPr>
        <p:txBody>
          <a:bodyPr anchor="ctr" bIns="0" lIns="0" rIns="0" tIns="0" wrap="none"/>
          <a:p>
            <a:pPr algn="ctr"/>
            <a:r>
              <a:rPr lang="en-US"/>
              <a:t>Mausoleum at Halicarnassus</a:t>
            </a:r>
            <a:endParaRPr/>
          </a:p>
        </p:txBody>
      </p:sp>
      <p:sp>
        <p:nvSpPr>
          <p:cNvPr id="63" name="TextShape 2"/>
          <p:cNvSpPr txBox="1"/>
          <p:nvPr/>
        </p:nvSpPr>
        <p:spPr>
          <a:xfrm>
            <a:off x="438120" y="2011680"/>
            <a:ext cx="9071640" cy="4384800"/>
          </a:xfrm>
          <a:prstGeom prst="rect">
            <a:avLst/>
          </a:prstGeom>
        </p:spPr>
        <p:txBody>
          <a:bodyPr bIns="0" lIns="0" rIns="0" tIns="0" wrap="none"/>
          <a:p>
            <a:pPr>
              <a:buSzPct val="25000"/>
              <a:buFont typeface="StarSymbol"/>
              <a:buChar char=""/>
            </a:pPr>
            <a:r>
              <a:rPr lang="en-US"/>
              <a:t>The Mausoleum at Halicarnassus or Tomb of Mausolus was a tomb built between 353 and 350 BC at Halicarnassus for Mausolus, a satrap in the Persian Empire, and Artemisia II of Caria, who was both his wife and his sister. </a:t>
            </a:r>
            <a:endParaRPr/>
          </a:p>
          <a:p>
            <a:pPr>
              <a:buSzPct val="25000"/>
              <a:buFont typeface="StarSymbol"/>
              <a:buChar char=""/>
            </a:pPr>
            <a:r>
              <a:rPr lang="en-US"/>
              <a:t>Mausoleum means “a stately or impressive building housing a tomb or group of tombs.”</a:t>
            </a:r>
            <a:endParaRPr/>
          </a:p>
          <a:p>
            <a:pPr>
              <a:buSzPct val="25000"/>
              <a:buFont typeface="StarSymbol"/>
              <a:buChar char=""/>
            </a:pPr>
            <a:r>
              <a:rPr lang="en-US"/>
              <a:t>Destroyed by: Earthquake</a:t>
            </a:r>
            <a:endParaRPr/>
          </a:p>
          <a:p>
            <a:pPr>
              <a:buSzPct val="25000"/>
              <a:buFont typeface="StarSymbol"/>
              <a:buChar char=""/>
            </a:pPr>
            <a:r>
              <a:rPr lang="en-US"/>
              <a:t>Location: Bodrum, Turkey</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4"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65" name=""/>
          <p:cNvPicPr/>
          <p:nvPr/>
        </p:nvPicPr>
        <p:blipFill>
          <a:blip r:embed="rId1"/>
          <a:stretch>
            <a:fillRect/>
          </a:stretch>
        </p:blipFill>
        <p:spPr>
          <a:xfrm>
            <a:off x="2560320" y="1005840"/>
            <a:ext cx="4937760" cy="6035040"/>
          </a:xfrm>
          <a:prstGeom prst="rect">
            <a:avLst/>
          </a:prstGeom>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p:spPr>
        <p:txBody>
          <a:bodyPr anchor="ctr" bIns="0" lIns="0" rIns="0" tIns="0" wrap="none"/>
          <a:p>
            <a:pPr algn="ctr"/>
            <a:r>
              <a:rPr lang="en-US"/>
              <a:t>Colossus of Rhodes</a:t>
            </a:r>
            <a:endParaRPr/>
          </a:p>
        </p:txBody>
      </p:sp>
      <p:sp>
        <p:nvSpPr>
          <p:cNvPr id="67"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a statue of the Greek titan-god of the sun Helios</a:t>
            </a:r>
            <a:endParaRPr/>
          </a:p>
          <a:p>
            <a:pPr>
              <a:buSzPct val="25000"/>
              <a:buFont typeface="StarSymbol"/>
              <a:buChar char=""/>
            </a:pPr>
            <a:r>
              <a:rPr lang="en-US"/>
              <a:t>erected in the city of Rhodes, on the Greek island of the same name, by Chares of Lindos in 280 BC</a:t>
            </a:r>
            <a:endParaRPr/>
          </a:p>
          <a:p>
            <a:pPr>
              <a:buSzPct val="25000"/>
              <a:buFont typeface="StarSymbol"/>
              <a:buChar char=""/>
            </a:pPr>
            <a:r>
              <a:rPr lang="en-US"/>
              <a:t>It was constructed to celebrate Rhodes' victory over the ruler of Cyprus</a:t>
            </a:r>
            <a:endParaRPr/>
          </a:p>
          <a:p>
            <a:pPr>
              <a:buSzPct val="25000"/>
              <a:buFont typeface="StarSymbol"/>
              <a:buChar char=""/>
            </a:pPr>
            <a:r>
              <a:rPr lang="en-US"/>
              <a:t>Before its destruction in the earthquake of 226 BC, the Colossus of Rhodes stood over 30 metres (98 feet) high, making it one of the tallest statues of the ancient world.</a:t>
            </a: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8"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69" name=""/>
          <p:cNvPicPr/>
          <p:nvPr/>
        </p:nvPicPr>
        <p:blipFill>
          <a:blip r:embed="rId1"/>
          <a:stretch>
            <a:fillRect/>
          </a:stretch>
        </p:blipFill>
        <p:spPr>
          <a:xfrm>
            <a:off x="2460240" y="1769040"/>
            <a:ext cx="5158440" cy="4384800"/>
          </a:xfrm>
          <a:prstGeom prst="rect">
            <a:avLst/>
          </a:prstGeom>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p:spPr>
        <p:txBody>
          <a:bodyPr anchor="ctr" bIns="0" lIns="0" rIns="0" tIns="0" wrap="none"/>
          <a:p>
            <a:pPr algn="ctr"/>
            <a:r>
              <a:rPr lang="en-US"/>
              <a:t>Lighthouse of Alexandria</a:t>
            </a:r>
            <a:endParaRPr/>
          </a:p>
        </p:txBody>
      </p:sp>
      <p:sp>
        <p:nvSpPr>
          <p:cNvPr id="71"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 </a:t>
            </a:r>
            <a:r>
              <a:rPr lang="en-US"/>
              <a:t>tower built by the Ptolemaic Kingdom between 280 and 247 BC which was between 393 and 450 ft tall.</a:t>
            </a:r>
            <a:endParaRPr/>
          </a:p>
          <a:p>
            <a:pPr>
              <a:buSzPct val="25000"/>
              <a:buFont typeface="StarSymbol"/>
              <a:buChar char=""/>
            </a:pPr>
            <a:r>
              <a:rPr lang="en-US"/>
              <a:t>It was one of the tallest man-made structures in the world for many centuries</a:t>
            </a:r>
            <a:endParaRPr/>
          </a:p>
          <a:p>
            <a:pPr>
              <a:buSzPct val="25000"/>
              <a:buFont typeface="StarSymbol"/>
              <a:buChar char=""/>
            </a:pPr>
            <a:r>
              <a:rPr lang="en-US"/>
              <a:t>Badly damaged by three earthquakes between 956 and 1323, it then became an abandoned ruin. It was the third longest surviving ancient wonder</a:t>
            </a:r>
            <a:endParaRPr/>
          </a:p>
          <a:p>
            <a:pPr>
              <a:buSzPct val="25000"/>
              <a:buFont typeface="StarSymbol"/>
              <a:buChar char=""/>
            </a:pPr>
            <a:r>
              <a:rPr lang="en-US"/>
              <a:t>Location: Pharos, Alexandria, Egypt</a:t>
            </a:r>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TextShape 1"/>
          <p:cNvSpPr txBox="1"/>
          <p:nvPr/>
        </p:nvSpPr>
        <p:spPr>
          <a:xfrm>
            <a:off x="504000" y="301320"/>
            <a:ext cx="9071640" cy="1262160"/>
          </a:xfrm>
          <a:prstGeom prst="rect">
            <a:avLst/>
          </a:prstGeom>
        </p:spPr>
        <p:txBody>
          <a:bodyPr anchor="ctr" bIns="0" lIns="0" rIns="0" tIns="0" wrap="none"/>
          <a:p>
            <a:pPr algn="ctr"/>
            <a:r>
              <a:rPr lang="en-US"/>
              <a:t>New7Wonders of the World</a:t>
            </a:r>
            <a:endParaRPr/>
          </a:p>
        </p:txBody>
      </p:sp>
      <p:sp>
        <p:nvSpPr>
          <p:cNvPr id="73"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New7Wonders of the World (2000–2007) was an initiative started in 2000 as a Millennium project to choose Wonders of the World from a selection of 200 existing monuments.</a:t>
            </a:r>
            <a:endParaRPr/>
          </a:p>
          <a:p>
            <a:pPr>
              <a:buSzPct val="25000"/>
              <a:buFont typeface="StarSymbol"/>
              <a:buChar char=""/>
            </a:pPr>
            <a:r>
              <a:rPr lang="en-US"/>
              <a:t>Winners were announced on 7 July 2007 in Lisbon.</a:t>
            </a:r>
            <a:endParaRPr/>
          </a:p>
          <a:p>
            <a:pPr>
              <a:buSzPct val="25000"/>
              <a:buFont typeface="StarSymbol"/>
              <a:buChar char=""/>
            </a:pPr>
            <a:r>
              <a:rPr lang="en-US"/>
              <a:t>The New7Wonders Foundation claimed that more than 100 million votes were cast through the Internet or by telephone.</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75" name=""/>
          <p:cNvPicPr/>
          <p:nvPr/>
        </p:nvPicPr>
        <p:blipFill>
          <a:blip r:embed="rId1"/>
          <a:stretch>
            <a:fillRect/>
          </a:stretch>
        </p:blipFill>
        <p:spPr>
          <a:xfrm>
            <a:off x="1703160" y="1769040"/>
            <a:ext cx="6672960" cy="4384800"/>
          </a:xfrm>
          <a:prstGeom prst="rect">
            <a:avLst/>
          </a:prstGeom>
        </p:spPr>
      </p:pic>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6" name="TextShape 1"/>
          <p:cNvSpPr txBox="1"/>
          <p:nvPr/>
        </p:nvSpPr>
        <p:spPr>
          <a:xfrm>
            <a:off x="504000" y="301320"/>
            <a:ext cx="9071640" cy="1262160"/>
          </a:xfrm>
          <a:prstGeom prst="rect">
            <a:avLst/>
          </a:prstGeom>
        </p:spPr>
        <p:txBody>
          <a:bodyPr anchor="ctr" bIns="0" lIns="0" rIns="0" tIns="0" wrap="none"/>
          <a:p>
            <a:pPr algn="ctr"/>
            <a:r>
              <a:rPr lang="en-US"/>
              <a:t>Taj Mahal</a:t>
            </a:r>
            <a:endParaRPr/>
          </a:p>
        </p:txBody>
      </p:sp>
      <p:sp>
        <p:nvSpPr>
          <p:cNvPr id="77"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a white marble mausoleum.</a:t>
            </a:r>
            <a:endParaRPr/>
          </a:p>
          <a:p>
            <a:pPr>
              <a:buSzPct val="25000"/>
              <a:buFont typeface="StarSymbol"/>
              <a:buChar char=""/>
            </a:pPr>
            <a:r>
              <a:rPr lang="en-US"/>
              <a:t>It was built by Mughal emperor Shah Jahan in memory of his third wife, Mumtaz Mahal.</a:t>
            </a:r>
            <a:endParaRPr/>
          </a:p>
          <a:p>
            <a:pPr>
              <a:buSzPct val="25000"/>
              <a:buFont typeface="StarSymbol"/>
              <a:buChar char=""/>
            </a:pPr>
            <a:r>
              <a:rPr lang="en-US"/>
              <a:t>Emperor Shahjahan also built the Jama Masjid and the Red Fort in New Delhi.</a:t>
            </a:r>
            <a:endParaRPr/>
          </a:p>
          <a:p>
            <a:pPr>
              <a:buSzPct val="25000"/>
              <a:buFont typeface="StarSymbol"/>
              <a:buChar char=""/>
            </a:pPr>
            <a:r>
              <a:rPr lang="en-US"/>
              <a:t>In 1983, the Taj Mahal became a UNESCO World Heritage Site.</a:t>
            </a:r>
            <a:endParaRPr/>
          </a:p>
          <a:p>
            <a:pPr>
              <a:buSzPct val="25000"/>
              <a:buFont typeface="StarSymbol"/>
              <a:buChar char=""/>
            </a:pPr>
            <a:r>
              <a:rPr lang="en-US"/>
              <a:t>Location: Agra, Uttar Pradesh, India</a:t>
            </a:r>
            <a:endParaRPr/>
          </a:p>
          <a:p>
            <a:pPr>
              <a:buSzPct val="25000"/>
              <a:buFont typeface="StarSymbol"/>
              <a:buChar char=""/>
            </a:pPr>
            <a:r>
              <a:rPr lang="en-US"/>
              <a:t>Architect: Ustad Ahmad Lahauri</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p:spPr>
        <p:txBody>
          <a:bodyPr anchor="ctr" bIns="0" lIns="0" rIns="0" tIns="0" wrap="none"/>
          <a:p>
            <a:pPr algn="ctr"/>
            <a:r>
              <a:rPr lang="en-US"/>
              <a:t> </a:t>
            </a:r>
            <a:r>
              <a:rPr lang="en-US"/>
              <a:t>Seven Wonders of the Ancient World</a:t>
            </a:r>
            <a:endParaRPr/>
          </a:p>
        </p:txBody>
      </p:sp>
      <p:sp>
        <p:nvSpPr>
          <p:cNvPr id="42"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It was based on guidebooks popular among Hellenic sightseers</a:t>
            </a:r>
            <a:endParaRPr/>
          </a:p>
          <a:p>
            <a:pPr>
              <a:buSzPct val="25000"/>
              <a:buFont typeface="StarSymbol"/>
              <a:buChar char=""/>
            </a:pPr>
            <a:r>
              <a:rPr lang="en-US"/>
              <a:t>Only includes works located around the Mediterranean rim</a:t>
            </a:r>
            <a:endParaRPr/>
          </a:p>
          <a:p>
            <a:pPr>
              <a:buSzPct val="25000"/>
              <a:buFont typeface="StarSymbol"/>
              <a:buChar char=""/>
            </a:pPr>
            <a:r>
              <a:rPr lang="en-US"/>
              <a:t>The number seven was chosen because the Greeks believed it represented perfection and plenty, and because it was the number of the five planets known anciently, plus the sun and moon.</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79" name=""/>
          <p:cNvPicPr/>
          <p:nvPr/>
        </p:nvPicPr>
        <p:blipFill>
          <a:blip r:embed="rId1"/>
          <a:stretch>
            <a:fillRect/>
          </a:stretch>
        </p:blipFill>
        <p:spPr>
          <a:xfrm>
            <a:off x="3282840" y="1769040"/>
            <a:ext cx="3513600" cy="4384800"/>
          </a:xfrm>
          <a:prstGeom prst="rect">
            <a:avLst/>
          </a:prstGeom>
        </p:spPr>
      </p:pic>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p:spPr>
        <p:txBody>
          <a:bodyPr anchor="ctr" bIns="0" lIns="0" rIns="0" tIns="0" wrap="none"/>
          <a:p>
            <a:pPr algn="ctr"/>
            <a:r>
              <a:rPr lang="en-US"/>
              <a:t>Petra</a:t>
            </a:r>
            <a:endParaRPr/>
          </a:p>
        </p:txBody>
      </p:sp>
      <p:sp>
        <p:nvSpPr>
          <p:cNvPr id="81"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a historical and archaeological city in the southern Jordanian governorate of Ma'an that is famous for its rock-cut architecture and water conduit system.</a:t>
            </a:r>
            <a:endParaRPr/>
          </a:p>
          <a:p>
            <a:pPr>
              <a:buSzPct val="25000"/>
              <a:buFont typeface="StarSymbol"/>
              <a:buChar char=""/>
            </a:pPr>
            <a:r>
              <a:rPr lang="en-US"/>
              <a:t>Another name for Petra is the Rose City due to the color of the stone out of which it is carved.</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83" name=""/>
          <p:cNvPicPr/>
          <p:nvPr/>
        </p:nvPicPr>
        <p:blipFill>
          <a:blip r:embed="rId1"/>
          <a:stretch>
            <a:fillRect/>
          </a:stretch>
        </p:blipFill>
        <p:spPr>
          <a:xfrm>
            <a:off x="1311120" y="1769040"/>
            <a:ext cx="7456680" cy="4384800"/>
          </a:xfrm>
          <a:prstGeom prst="rect">
            <a:avLst/>
          </a:prstGeom>
        </p:spPr>
      </p:pic>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p:spPr>
        <p:txBody>
          <a:bodyPr anchor="ctr" bIns="0" lIns="0" rIns="0" tIns="0" wrap="none"/>
          <a:p>
            <a:pPr algn="ctr"/>
            <a:r>
              <a:rPr lang="en-US"/>
              <a:t>Colosseum</a:t>
            </a:r>
            <a:endParaRPr/>
          </a:p>
        </p:txBody>
      </p:sp>
      <p:sp>
        <p:nvSpPr>
          <p:cNvPr id="85"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sz="3600"/>
              <a:t>is an elliptical amphitheatre in the centre of the city of Rome, Italy.</a:t>
            </a:r>
            <a:endParaRPr/>
          </a:p>
          <a:p>
            <a:pPr>
              <a:buSzPct val="25000"/>
              <a:buFont typeface="StarSymbol"/>
              <a:buChar char=""/>
            </a:pPr>
            <a:r>
              <a:rPr lang="en-US" sz="3600"/>
              <a:t>Built of concrete and stone, it was the largest amphitheatre of the Roman Empire, and is considered one of the greatest works of Roman architecture and engineering. It is the largest amphitheatre in the world.</a:t>
            </a:r>
            <a:endParaRPr/>
          </a:p>
          <a:p>
            <a:pPr>
              <a:buSzPct val="25000"/>
              <a:buFont typeface="StarSymbol"/>
              <a:buChar char=""/>
            </a:pPr>
            <a:r>
              <a:rPr lang="en-US" sz="3600"/>
              <a:t>The Colosseum could hold, it is estimated, between 50,000 and 80,000 spectators,and was used for gladiatorial contests and public spectacles such as mock sea battles, animal hunts, executions, re-enactments of famous battles, and dramas based on Classical mythology.</a:t>
            </a: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87" name=""/>
          <p:cNvPicPr/>
          <p:nvPr/>
        </p:nvPicPr>
        <p:blipFill>
          <a:blip r:embed="rId1"/>
          <a:stretch>
            <a:fillRect/>
          </a:stretch>
        </p:blipFill>
        <p:spPr>
          <a:xfrm>
            <a:off x="929880" y="1769040"/>
            <a:ext cx="8219520" cy="4384800"/>
          </a:xfrm>
          <a:prstGeom prst="rect">
            <a:avLst/>
          </a:prstGeom>
        </p:spPr>
      </p:pic>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p:spPr>
        <p:txBody>
          <a:bodyPr anchor="ctr" bIns="0" lIns="0" rIns="0" tIns="0" wrap="none"/>
          <a:p>
            <a:pPr algn="ctr"/>
            <a:r>
              <a:rPr lang="en-US"/>
              <a:t>Chichen Itza</a:t>
            </a:r>
            <a:endParaRPr/>
          </a:p>
        </p:txBody>
      </p:sp>
      <p:sp>
        <p:nvSpPr>
          <p:cNvPr id="89"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was a large pre-Columbian city built by the Maya people of the Terminal Classic.</a:t>
            </a:r>
            <a:endParaRPr/>
          </a:p>
          <a:p>
            <a:pPr>
              <a:buSzPct val="25000"/>
              <a:buFont typeface="StarSymbol"/>
              <a:buChar char=""/>
            </a:pPr>
            <a:r>
              <a:rPr lang="en-US"/>
              <a:t>The archaeological site is located in the municipality of Tinum, in the Mexican state of Yucatán.</a:t>
            </a:r>
            <a:endParaRPr/>
          </a:p>
          <a:p>
            <a:pPr>
              <a:buSzPct val="25000"/>
              <a:buFont typeface="StarSymbol"/>
              <a:buChar char=""/>
            </a:pPr>
            <a:r>
              <a:rPr lang="en-US"/>
              <a:t>Chichen Itza was one of the largest Maya cities and it was likely to have been one of the mythical great cities</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91" name=""/>
          <p:cNvPicPr/>
          <p:nvPr/>
        </p:nvPicPr>
        <p:blipFill>
          <a:blip r:embed="rId1"/>
          <a:stretch>
            <a:fillRect/>
          </a:stretch>
        </p:blipFill>
        <p:spPr>
          <a:xfrm>
            <a:off x="2792160" y="1769040"/>
            <a:ext cx="4494600" cy="4384800"/>
          </a:xfrm>
          <a:prstGeom prst="rect">
            <a:avLst/>
          </a:prstGeom>
        </p:spPr>
      </p:pic>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p:spPr>
        <p:txBody>
          <a:bodyPr anchor="ctr" bIns="0" lIns="0" rIns="0" tIns="0" wrap="none"/>
          <a:p>
            <a:pPr algn="ctr"/>
            <a:r>
              <a:rPr lang="en-US"/>
              <a:t>Machu Picchu</a:t>
            </a:r>
            <a:endParaRPr/>
          </a:p>
        </p:txBody>
      </p:sp>
      <p:sp>
        <p:nvSpPr>
          <p:cNvPr id="93"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mountain or prominence with a broad base which ends in sharp peaks</a:t>
            </a:r>
            <a:endParaRPr/>
          </a:p>
          <a:p>
            <a:pPr>
              <a:buSzPct val="25000"/>
              <a:buFont typeface="StarSymbol"/>
              <a:buChar char=""/>
            </a:pPr>
            <a:r>
              <a:rPr lang="en-US"/>
              <a:t> </a:t>
            </a:r>
            <a:r>
              <a:rPr lang="en-US"/>
              <a:t>is a 15th-century Inca site located 2,430 metres (7,970 ft) above sea level</a:t>
            </a:r>
            <a:endParaRPr/>
          </a:p>
          <a:p>
            <a:pPr>
              <a:buSzPct val="25000"/>
              <a:buFont typeface="StarSymbol"/>
              <a:buChar char=""/>
            </a:pPr>
            <a:r>
              <a:rPr lang="en-US"/>
              <a:t>It is located in the Cusco Region, Urubamba Province, Machupicchu District in Peru.</a:t>
            </a:r>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95" name=""/>
          <p:cNvPicPr/>
          <p:nvPr/>
        </p:nvPicPr>
        <p:blipFill>
          <a:blip r:embed="rId1"/>
          <a:stretch>
            <a:fillRect/>
          </a:stretch>
        </p:blipFill>
        <p:spPr>
          <a:xfrm>
            <a:off x="1730160" y="1769040"/>
            <a:ext cx="6618960" cy="4384800"/>
          </a:xfrm>
          <a:prstGeom prst="rect">
            <a:avLst/>
          </a:prstGeom>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p:spPr>
        <p:txBody>
          <a:bodyPr anchor="ctr" bIns="0" lIns="0" rIns="0" tIns="0" wrap="none"/>
          <a:p>
            <a:pPr algn="ctr"/>
            <a:r>
              <a:rPr lang="en-US"/>
              <a:t>Great Wall of China</a:t>
            </a:r>
            <a:endParaRPr/>
          </a:p>
        </p:txBody>
      </p:sp>
      <p:sp>
        <p:nvSpPr>
          <p:cNvPr id="97"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is a series of fortifications made of stone, brick, tamped earth, wood, and other materials, generally built along an east-to-west line across the historical northern borders of China to protect the Chinese states and empires against the raids and invasions of the various nomadic groups of the Eurasian Steppe.</a:t>
            </a:r>
            <a:endParaRPr/>
          </a:p>
          <a:p>
            <a:pPr>
              <a:buSzPct val="25000"/>
              <a:buFont typeface="StarSymbol"/>
              <a:buChar char=""/>
            </a:pPr>
            <a:r>
              <a:rPr lang="en-US"/>
              <a:t>Several walls were being built as early as the 7th century bc; these, later joined together and made bigger and stronger, are now collectively referred to as the Great Wall.</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44" name=""/>
          <p:cNvPicPr/>
          <p:nvPr/>
        </p:nvPicPr>
        <p:blipFill>
          <a:blip r:embed="rId1"/>
          <a:stretch>
            <a:fillRect/>
          </a:stretch>
        </p:blipFill>
        <p:spPr>
          <a:xfrm>
            <a:off x="1464840" y="1769040"/>
            <a:ext cx="7149240" cy="4384800"/>
          </a:xfrm>
          <a:prstGeom prst="rect">
            <a:avLst/>
          </a:prstGeom>
        </p:spPr>
      </p:pic>
      <p:sp>
        <p:nvSpPr>
          <p:cNvPr id="45" name="TextShape 2"/>
          <p:cNvSpPr txBox="1"/>
          <p:nvPr/>
        </p:nvSpPr>
        <p:spPr>
          <a:xfrm>
            <a:off x="4984200" y="3677400"/>
            <a:ext cx="180720" cy="427320"/>
          </a:xfrm>
          <a:prstGeom prst="rect">
            <a:avLst/>
          </a:prstGeom>
        </p:spPr>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99" name=""/>
          <p:cNvPicPr/>
          <p:nvPr/>
        </p:nvPicPr>
        <p:blipFill>
          <a:blip r:embed="rId1"/>
          <a:stretch>
            <a:fillRect/>
          </a:stretch>
        </p:blipFill>
        <p:spPr>
          <a:xfrm>
            <a:off x="3443040" y="1769040"/>
            <a:ext cx="3193200" cy="4384800"/>
          </a:xfrm>
          <a:prstGeom prst="rect">
            <a:avLst/>
          </a:prstGeom>
        </p:spPr>
      </p:pic>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p:spPr>
        <p:txBody>
          <a:bodyPr anchor="ctr" bIns="0" lIns="0" rIns="0" tIns="0" wrap="none"/>
          <a:p>
            <a:pPr algn="ctr"/>
            <a:r>
              <a:rPr lang="en-US"/>
              <a:t>Christ the Redeemer (statue)</a:t>
            </a:r>
            <a:endParaRPr/>
          </a:p>
        </p:txBody>
      </p:sp>
      <p:sp>
        <p:nvSpPr>
          <p:cNvPr id="101"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is an Art Deco statue of Jesus Christ in Rio de Janeiro, Brazil</a:t>
            </a:r>
            <a:endParaRPr/>
          </a:p>
          <a:p>
            <a:pPr>
              <a:buSzPct val="25000"/>
              <a:buFont typeface="StarSymbol"/>
              <a:buChar char=""/>
            </a:pPr>
            <a:r>
              <a:rPr lang="en-US"/>
              <a:t>It is 30 metres (98 ft) tall, not including its 8-metre (26 ft) pedestal, and its arms stretch 28 metres (92 ft) wide</a:t>
            </a:r>
            <a:endParaRPr/>
          </a:p>
          <a:p>
            <a:pPr>
              <a:buSzPct val="25000"/>
              <a:buFont typeface="StarSymbol"/>
              <a:buChar char=""/>
            </a:pPr>
            <a:r>
              <a:rPr lang="en-US"/>
              <a:t>The statue weighs 635 metric tons (625 long, 700 short tons), and is located at the peak of the 700-metre (2,300 ft) Corcovado mountain in the Tijuca Forest National Park overlooking the city of Rio.</a:t>
            </a:r>
            <a:endParaRPr/>
          </a:p>
          <a:p>
            <a:pPr>
              <a:buSzPct val="25000"/>
              <a:buFont typeface="StarSymbol"/>
              <a:buChar char=""/>
            </a:pPr>
            <a:r>
              <a:rPr lang="en-US"/>
              <a:t>It is made of reinforced concrete and soapstone, and was constructed between 1922 and 1931</a:t>
            </a: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6" name="TextShape 1"/>
          <p:cNvSpPr txBox="1"/>
          <p:nvPr/>
        </p:nvSpPr>
        <p:spPr>
          <a:xfrm>
            <a:off x="504000" y="301320"/>
            <a:ext cx="9071640" cy="1262160"/>
          </a:xfrm>
          <a:prstGeom prst="rect">
            <a:avLst/>
          </a:prstGeom>
        </p:spPr>
        <p:txBody>
          <a:bodyPr anchor="ctr" bIns="0" lIns="0" rIns="0" tIns="0" wrap="none"/>
          <a:p>
            <a:pPr algn="ctr"/>
            <a:r>
              <a:rPr lang="en-US"/>
              <a:t>Great Pyramid of Giza</a:t>
            </a:r>
            <a:endParaRPr/>
          </a:p>
        </p:txBody>
      </p:sp>
      <p:sp>
        <p:nvSpPr>
          <p:cNvPr id="47"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Oldest and largest of the three pyramids in the Giza Necropolis bordering what is now El Giza, Egypt.</a:t>
            </a:r>
            <a:endParaRPr/>
          </a:p>
          <a:p>
            <a:pPr>
              <a:buSzPct val="25000"/>
              <a:buFont typeface="StarSymbol"/>
              <a:buChar char=""/>
            </a:pPr>
            <a:r>
              <a:rPr lang="en-US"/>
              <a:t>It is the oldest of the Seven Wonders of the Ancient World, and the only one to remain largely intact.</a:t>
            </a:r>
            <a:endParaRPr/>
          </a:p>
          <a:p>
            <a:pPr>
              <a:buSzPct val="25000"/>
              <a:buFont typeface="StarSymbol"/>
              <a:buChar char=""/>
            </a:pPr>
            <a:r>
              <a:rPr lang="en-US"/>
              <a:t>Built by/for fourth dynasty Egyptian Pharaoh Khufu</a:t>
            </a:r>
            <a:endParaRPr/>
          </a:p>
          <a:p>
            <a:pPr>
              <a:buSzPct val="25000"/>
              <a:buFont typeface="StarSymbol"/>
              <a:buChar char=""/>
            </a:pPr>
            <a:r>
              <a:rPr lang="en-US"/>
              <a:t>Location: Egypt</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8"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49" name=""/>
          <p:cNvPicPr/>
          <p:nvPr/>
        </p:nvPicPr>
        <p:blipFill>
          <a:blip r:embed="rId1"/>
          <a:stretch>
            <a:fillRect/>
          </a:stretch>
        </p:blipFill>
        <p:spPr>
          <a:xfrm>
            <a:off x="1731960" y="1769040"/>
            <a:ext cx="6615000" cy="4384800"/>
          </a:xfrm>
          <a:prstGeom prst="rect">
            <a:avLst/>
          </a:prstGeom>
        </p:spPr>
      </p:pic>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0" name="TextShape 1"/>
          <p:cNvSpPr txBox="1"/>
          <p:nvPr/>
        </p:nvSpPr>
        <p:spPr>
          <a:xfrm>
            <a:off x="504000" y="301320"/>
            <a:ext cx="9071640" cy="1262160"/>
          </a:xfrm>
          <a:prstGeom prst="rect">
            <a:avLst/>
          </a:prstGeom>
        </p:spPr>
        <p:txBody>
          <a:bodyPr anchor="ctr" bIns="0" lIns="0" rIns="0" tIns="0" wrap="none"/>
          <a:p>
            <a:pPr algn="ctr"/>
            <a:r>
              <a:rPr lang="en-US"/>
              <a:t>Hanging Gardens of Babylon</a:t>
            </a:r>
            <a:endParaRPr/>
          </a:p>
        </p:txBody>
      </p:sp>
      <p:sp>
        <p:nvSpPr>
          <p:cNvPr id="51"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Only one whose location has not been definitely established.</a:t>
            </a:r>
            <a:endParaRPr/>
          </a:p>
          <a:p>
            <a:pPr>
              <a:buSzPct val="25000"/>
              <a:buFont typeface="StarSymbol"/>
              <a:buChar char=""/>
            </a:pPr>
            <a:r>
              <a:rPr lang="en-US"/>
              <a:t>According to one legend, Nebuchadnezzar II built the Hanging Gardens for his Median wife, Queen Amytis, because she missed the green hills and valleys of her homeland.</a:t>
            </a:r>
            <a:endParaRPr/>
          </a:p>
          <a:p>
            <a:pPr>
              <a:buSzPct val="25000"/>
              <a:buFont typeface="StarSymbol"/>
              <a:buChar char=""/>
            </a:pPr>
            <a:r>
              <a:rPr lang="en-US"/>
              <a:t>Location: they say it was near present-day Hillah, Babil province, in Iraq</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53" name=""/>
          <p:cNvPicPr/>
          <p:nvPr/>
        </p:nvPicPr>
        <p:blipFill>
          <a:blip r:embed="rId1"/>
          <a:stretch>
            <a:fillRect/>
          </a:stretch>
        </p:blipFill>
        <p:spPr>
          <a:xfrm>
            <a:off x="1463040" y="914400"/>
            <a:ext cx="7132320" cy="621792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1262160"/>
          </a:xfrm>
          <a:prstGeom prst="rect">
            <a:avLst/>
          </a:prstGeom>
        </p:spPr>
        <p:txBody>
          <a:bodyPr anchor="ctr" bIns="0" lIns="0" rIns="0" tIns="0" wrap="none"/>
          <a:p>
            <a:pPr algn="ctr"/>
            <a:r>
              <a:rPr lang="en-US"/>
              <a:t>Statue of Zeus at Olympia</a:t>
            </a:r>
            <a:endParaRPr/>
          </a:p>
        </p:txBody>
      </p:sp>
      <p:sp>
        <p:nvSpPr>
          <p:cNvPr id="55" name="TextShape 2"/>
          <p:cNvSpPr txBox="1"/>
          <p:nvPr/>
        </p:nvSpPr>
        <p:spPr>
          <a:xfrm>
            <a:off x="504000" y="1769040"/>
            <a:ext cx="9071640" cy="4384800"/>
          </a:xfrm>
          <a:prstGeom prst="rect">
            <a:avLst/>
          </a:prstGeom>
        </p:spPr>
        <p:txBody>
          <a:bodyPr bIns="0" lIns="0" rIns="0" tIns="0" wrap="none"/>
          <a:p>
            <a:pPr>
              <a:buSzPct val="25000"/>
              <a:buFont typeface="StarSymbol"/>
              <a:buChar char=""/>
            </a:pPr>
            <a:r>
              <a:rPr lang="en-US"/>
              <a:t>The Statue of Zeus at Olympia was a giant seated figure, about 42 ft (13 m) tall</a:t>
            </a:r>
            <a:endParaRPr/>
          </a:p>
          <a:p>
            <a:pPr>
              <a:buSzPct val="25000"/>
              <a:buFont typeface="StarSymbol"/>
              <a:buChar char=""/>
            </a:pPr>
            <a:r>
              <a:rPr lang="en-US"/>
              <a:t>A sculpture of ivory plates and gold panels over a wooden framework, it represented the god Zeus sitting on an elaborate cedar wood throne ornamented with ebony, ivory, gold and precious stones</a:t>
            </a:r>
            <a:endParaRPr/>
          </a:p>
          <a:p>
            <a:pPr>
              <a:buSzPct val="25000"/>
              <a:buFont typeface="StarSymbol"/>
              <a:buChar char=""/>
            </a:pPr>
            <a:r>
              <a:rPr lang="en-US"/>
              <a:t>Location: Olympia, Greece</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6" name="TextShape 1"/>
          <p:cNvSpPr txBox="1"/>
          <p:nvPr/>
        </p:nvSpPr>
        <p:spPr>
          <a:xfrm>
            <a:off x="504000" y="301320"/>
            <a:ext cx="9071640" cy="1262160"/>
          </a:xfrm>
          <a:prstGeom prst="rect">
            <a:avLst/>
          </a:prstGeom>
        </p:spPr>
        <p:txBody>
          <a:bodyPr anchor="ctr" bIns="0" lIns="0" rIns="0" tIns="0" wrap="none"/>
          <a:p>
            <a:pPr algn="ctr"/>
            <a:endParaRPr/>
          </a:p>
        </p:txBody>
      </p:sp>
      <p:pic>
        <p:nvPicPr>
          <p:cNvPr descr="" id="57" name=""/>
          <p:cNvPicPr/>
          <p:nvPr/>
        </p:nvPicPr>
        <p:blipFill>
          <a:blip r:embed="rId1"/>
          <a:stretch>
            <a:fillRect/>
          </a:stretch>
        </p:blipFill>
        <p:spPr>
          <a:xfrm>
            <a:off x="2116440" y="1769040"/>
            <a:ext cx="5846040" cy="4384800"/>
          </a:xfrm>
          <a:prstGeom prst="rect">
            <a:avLst/>
          </a:prstGeom>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