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4660"/>
  </p:normalViewPr>
  <p:slideViewPr>
    <p:cSldViewPr>
      <p:cViewPr varScale="1">
        <p:scale>
          <a:sx n="74" d="100"/>
          <a:sy n="74" d="100"/>
        </p:scale>
        <p:origin x="-130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BC7530-FA50-4B1D-B311-48CA696EFFB7}" type="datetimeFigureOut">
              <a:rPr lang="en-US" smtClean="0"/>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46543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C7530-FA50-4B1D-B311-48CA696EFFB7}" type="datetimeFigureOut">
              <a:rPr lang="en-US" smtClean="0"/>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281582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C7530-FA50-4B1D-B311-48CA696EFFB7}" type="datetimeFigureOut">
              <a:rPr lang="en-US" smtClean="0"/>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46137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C7530-FA50-4B1D-B311-48CA696EFFB7}" type="datetimeFigureOut">
              <a:rPr lang="en-US" smtClean="0"/>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330059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C7530-FA50-4B1D-B311-48CA696EFFB7}" type="datetimeFigureOut">
              <a:rPr lang="en-US" smtClean="0"/>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425576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BC7530-FA50-4B1D-B311-48CA696EFFB7}" type="datetimeFigureOut">
              <a:rPr lang="en-US" smtClean="0"/>
              <a:t>7/23/2015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122181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BC7530-FA50-4B1D-B311-48CA696EFFB7}" type="datetimeFigureOut">
              <a:rPr lang="en-US" smtClean="0"/>
              <a:t>7/23/2015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71410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BC7530-FA50-4B1D-B311-48CA696EFFB7}" type="datetimeFigureOut">
              <a:rPr lang="en-US" smtClean="0"/>
              <a:t>7/23/2015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157711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C7530-FA50-4B1D-B311-48CA696EFFB7}" type="datetimeFigureOut">
              <a:rPr lang="en-US" smtClean="0"/>
              <a:t>7/23/2015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12986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C7530-FA50-4B1D-B311-48CA696EFFB7}" type="datetimeFigureOut">
              <a:rPr lang="en-US" smtClean="0"/>
              <a:t>7/23/2015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94485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C7530-FA50-4B1D-B311-48CA696EFFB7}" type="datetimeFigureOut">
              <a:rPr lang="en-US" smtClean="0"/>
              <a:t>7/23/2015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33444-B0C7-46E2-8BB5-7EFFE503226A}" type="slidenum">
              <a:rPr lang="en-US" smtClean="0"/>
              <a:t>‹#›</a:t>
            </a:fld>
            <a:endParaRPr lang="en-US"/>
          </a:p>
        </p:txBody>
      </p:sp>
    </p:spTree>
    <p:extLst>
      <p:ext uri="{BB962C8B-B14F-4D97-AF65-F5344CB8AC3E}">
        <p14:creationId xmlns:p14="http://schemas.microsoft.com/office/powerpoint/2010/main" val="330402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C7530-FA50-4B1D-B311-48CA696EFFB7}" type="datetimeFigureOut">
              <a:rPr lang="en-US" smtClean="0"/>
              <a:t>7/23/2015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33444-B0C7-46E2-8BB5-7EFFE503226A}" type="slidenum">
              <a:rPr lang="en-US" smtClean="0"/>
              <a:t>‹#›</a:t>
            </a:fld>
            <a:endParaRPr lang="en-US"/>
          </a:p>
        </p:txBody>
      </p:sp>
    </p:spTree>
    <p:extLst>
      <p:ext uri="{BB962C8B-B14F-4D97-AF65-F5344CB8AC3E}">
        <p14:creationId xmlns:p14="http://schemas.microsoft.com/office/powerpoint/2010/main" val="1558938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name is </a:t>
            </a:r>
            <a:r>
              <a:rPr lang="en-US" dirty="0" err="1"/>
              <a:t>Gauhar</a:t>
            </a:r>
            <a:r>
              <a:rPr lang="en-US" dirty="0"/>
              <a:t> </a:t>
            </a:r>
            <a:r>
              <a:rPr lang="en-US" dirty="0" err="1"/>
              <a:t>Jaan</a:t>
            </a:r>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827" y="1219200"/>
            <a:ext cx="3124200" cy="4173931"/>
          </a:xfrm>
        </p:spPr>
      </p:pic>
      <p:sp>
        <p:nvSpPr>
          <p:cNvPr id="5" name="Rectangle 4"/>
          <p:cNvSpPr/>
          <p:nvPr/>
        </p:nvSpPr>
        <p:spPr>
          <a:xfrm>
            <a:off x="2819400" y="6172200"/>
            <a:ext cx="3178627" cy="369332"/>
          </a:xfrm>
          <a:prstGeom prst="rect">
            <a:avLst/>
          </a:prstGeom>
        </p:spPr>
        <p:txBody>
          <a:bodyPr wrap="none">
            <a:spAutoFit/>
          </a:bodyPr>
          <a:lstStyle/>
          <a:p>
            <a:r>
              <a:rPr lang="en-US" dirty="0"/>
              <a:t>26 June 1873 – 17 January 1930</a:t>
            </a:r>
          </a:p>
        </p:txBody>
      </p:sp>
    </p:spTree>
    <p:extLst>
      <p:ext uri="{BB962C8B-B14F-4D97-AF65-F5344CB8AC3E}">
        <p14:creationId xmlns:p14="http://schemas.microsoft.com/office/powerpoint/2010/main" val="962731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a:t>Her songs are also part of the 'Vintage Music From India' (1996) audio album, and her image forms its </a:t>
            </a:r>
            <a:r>
              <a:rPr lang="en-US" dirty="0" smtClean="0"/>
              <a:t>cover.</a:t>
            </a:r>
          </a:p>
          <a:p>
            <a:r>
              <a:rPr lang="en-US" dirty="0"/>
              <a:t>Frederick William </a:t>
            </a:r>
            <a:r>
              <a:rPr lang="en-US" dirty="0" err="1"/>
              <a:t>Gaisberg</a:t>
            </a:r>
            <a:r>
              <a:rPr lang="en-US" dirty="0"/>
              <a:t> and his assistants had arrived just three weeks before from England on their first Far East recording </a:t>
            </a:r>
            <a:r>
              <a:rPr lang="en-US" dirty="0" smtClean="0"/>
              <a:t>expedition.</a:t>
            </a:r>
            <a:r>
              <a:rPr lang="en-US" dirty="0"/>
              <a:t>  They had appointed a local agent for selecting and training artists for recording on gramophone discs.  However, the agent selected Anglo-Indian artists and completely ignored local talent. </a:t>
            </a:r>
            <a:endParaRPr lang="en-US" dirty="0" smtClean="0"/>
          </a:p>
          <a:p>
            <a:r>
              <a:rPr lang="en-US" dirty="0" smtClean="0"/>
              <a:t> </a:t>
            </a:r>
            <a:r>
              <a:rPr lang="en-US" dirty="0" err="1"/>
              <a:t>Gaisberg</a:t>
            </a:r>
            <a:r>
              <a:rPr lang="en-US" dirty="0"/>
              <a:t> then sought the help of the local Police Superintendent, visited several theaters, attended </a:t>
            </a:r>
            <a:r>
              <a:rPr lang="en-US" i="1" dirty="0" err="1"/>
              <a:t>mehfils</a:t>
            </a:r>
            <a:r>
              <a:rPr lang="en-US" dirty="0"/>
              <a:t> at wealthy </a:t>
            </a:r>
            <a:r>
              <a:rPr lang="en-US" dirty="0" err="1"/>
              <a:t>Jamindars</a:t>
            </a:r>
            <a:r>
              <a:rPr lang="en-US" dirty="0"/>
              <a:t>’ palaces, and thus found at least one promising artist to begin with. </a:t>
            </a:r>
            <a:endParaRPr lang="en-US" dirty="0" smtClean="0"/>
          </a:p>
          <a:p>
            <a:r>
              <a:rPr lang="en-US" dirty="0" smtClean="0"/>
              <a:t> </a:t>
            </a:r>
            <a:r>
              <a:rPr lang="en-US" dirty="0"/>
              <a:t>The artist was a very famous dancing girl, and her voice was very sweet; although not for European ears.</a:t>
            </a:r>
          </a:p>
        </p:txBody>
      </p:sp>
    </p:spTree>
    <p:extLst>
      <p:ext uri="{BB962C8B-B14F-4D97-AF65-F5344CB8AC3E}">
        <p14:creationId xmlns:p14="http://schemas.microsoft.com/office/powerpoint/2010/main" val="4595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err="1"/>
              <a:t>Gauhar</a:t>
            </a:r>
            <a:r>
              <a:rPr lang="en-US" dirty="0"/>
              <a:t> Jan used to travel all over India, as a guest of patrons in the various Princely states.  She also gave public performances, in which she would present ticketed programs, distributing an advance schedule of the items to be sung in her concert</a:t>
            </a:r>
            <a:r>
              <a:rPr lang="en-US" dirty="0" smtClean="0"/>
              <a:t>.</a:t>
            </a:r>
          </a:p>
          <a:p>
            <a:pPr marL="0" indent="0">
              <a:buNone/>
            </a:pPr>
            <a:endParaRPr lang="en-US" dirty="0" smtClean="0"/>
          </a:p>
          <a:p>
            <a:r>
              <a:rPr lang="en-US" dirty="0"/>
              <a:t>Because of </a:t>
            </a:r>
            <a:r>
              <a:rPr lang="en-US" dirty="0" err="1"/>
              <a:t>Gauhar</a:t>
            </a:r>
            <a:r>
              <a:rPr lang="en-US" dirty="0"/>
              <a:t> Jan the songs </a:t>
            </a:r>
            <a:r>
              <a:rPr lang="en-US" i="1" dirty="0" err="1"/>
              <a:t>Radhe</a:t>
            </a:r>
            <a:r>
              <a:rPr lang="en-US" i="1" dirty="0"/>
              <a:t> Krishna </a:t>
            </a:r>
            <a:r>
              <a:rPr lang="en-US" i="1" dirty="0" err="1"/>
              <a:t>Bol</a:t>
            </a:r>
            <a:r>
              <a:rPr lang="en-US" i="1" dirty="0"/>
              <a:t> </a:t>
            </a:r>
            <a:r>
              <a:rPr lang="en-US" i="1" dirty="0" err="1"/>
              <a:t>Mukhase</a:t>
            </a:r>
            <a:r>
              <a:rPr lang="en-US" dirty="0"/>
              <a:t> and </a:t>
            </a:r>
            <a:r>
              <a:rPr lang="en-US" i="1" dirty="0" smtClean="0"/>
              <a:t>Krishna </a:t>
            </a:r>
            <a:r>
              <a:rPr lang="en-US" i="1" dirty="0" err="1"/>
              <a:t>Murari</a:t>
            </a:r>
            <a:r>
              <a:rPr lang="en-US" i="1" dirty="0"/>
              <a:t> </a:t>
            </a:r>
            <a:r>
              <a:rPr lang="en-US" i="1" dirty="0" err="1"/>
              <a:t>Binat</a:t>
            </a:r>
            <a:r>
              <a:rPr lang="en-US" i="1" dirty="0"/>
              <a:t> Karat</a:t>
            </a:r>
            <a:r>
              <a:rPr lang="en-US" dirty="0"/>
              <a:t> became popular </a:t>
            </a:r>
            <a:r>
              <a:rPr lang="en-US" dirty="0" err="1"/>
              <a:t>bhajans</a:t>
            </a:r>
            <a:r>
              <a:rPr lang="en-US" dirty="0"/>
              <a:t> and several singers used to sing them in concerts and on records</a:t>
            </a:r>
            <a:r>
              <a:rPr lang="en-US" dirty="0" smtClean="0"/>
              <a:t>.</a:t>
            </a:r>
          </a:p>
        </p:txBody>
      </p:sp>
    </p:spTree>
    <p:extLst>
      <p:ext uri="{BB962C8B-B14F-4D97-AF65-F5344CB8AC3E}">
        <p14:creationId xmlns:p14="http://schemas.microsoft.com/office/powerpoint/2010/main" val="298678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fontScale="62500" lnSpcReduction="20000"/>
          </a:bodyPr>
          <a:lstStyle/>
          <a:p>
            <a:r>
              <a:rPr lang="en-US" sz="3400" dirty="0" smtClean="0"/>
              <a:t>In </a:t>
            </a:r>
            <a:r>
              <a:rPr lang="en-US" sz="3400" dirty="0"/>
              <a:t>Calcutta, she used to ride in a </a:t>
            </a:r>
            <a:r>
              <a:rPr lang="en-US" sz="3400" i="1" dirty="0" err="1"/>
              <a:t>baggi</a:t>
            </a:r>
            <a:r>
              <a:rPr lang="en-US" sz="3400" dirty="0"/>
              <a:t> driven by four </a:t>
            </a:r>
            <a:r>
              <a:rPr lang="en-US" sz="3400" dirty="0" smtClean="0"/>
              <a:t>horses.</a:t>
            </a:r>
          </a:p>
          <a:p>
            <a:endParaRPr lang="en-US" sz="3400" dirty="0" smtClean="0"/>
          </a:p>
          <a:p>
            <a:r>
              <a:rPr lang="en-US" sz="3400" dirty="0" smtClean="0"/>
              <a:t> </a:t>
            </a:r>
            <a:r>
              <a:rPr lang="en-US" sz="3400" dirty="0" smtClean="0">
                <a:cs typeface="Arabic Typesetting" pitchFamily="66" charset="-78"/>
              </a:rPr>
              <a:t>Used to pay fine of 1000 rupees for </a:t>
            </a:r>
            <a:r>
              <a:rPr lang="en-US" sz="3400" dirty="0" err="1" smtClean="0">
                <a:cs typeface="Arabic Typesetting" pitchFamily="66" charset="-78"/>
              </a:rPr>
              <a:t>baggi</a:t>
            </a:r>
            <a:r>
              <a:rPr lang="en-US" sz="3400" dirty="0" smtClean="0">
                <a:cs typeface="Arabic Typesetting" pitchFamily="66" charset="-78"/>
              </a:rPr>
              <a:t> riding.</a:t>
            </a:r>
          </a:p>
          <a:p>
            <a:pPr marL="0" indent="0">
              <a:buNone/>
            </a:pPr>
            <a:endParaRPr lang="en-US" sz="3400" dirty="0" smtClean="0">
              <a:cs typeface="Arabic Typesetting" pitchFamily="66" charset="-78"/>
            </a:endParaRPr>
          </a:p>
          <a:p>
            <a:r>
              <a:rPr lang="en-US" sz="3400" dirty="0">
                <a:cs typeface="Arabic Typesetting" pitchFamily="66" charset="-78"/>
              </a:rPr>
              <a:t>She never wore the same jewels twice. Strikingly effective were her delicate black gauze draperies embroidered with real gold lace, arranged so as to present a tempting view of a bare leg and a naked navel. She was always </a:t>
            </a:r>
            <a:r>
              <a:rPr lang="en-US" sz="3400" dirty="0" err="1">
                <a:cs typeface="Arabic Typesetting" pitchFamily="66" charset="-78"/>
              </a:rPr>
              <a:t>bien</a:t>
            </a:r>
            <a:r>
              <a:rPr lang="en-US" sz="3400" dirty="0">
                <a:cs typeface="Arabic Typesetting" pitchFamily="66" charset="-78"/>
              </a:rPr>
              <a:t> </a:t>
            </a:r>
            <a:r>
              <a:rPr lang="en-US" sz="3400" dirty="0" err="1">
                <a:cs typeface="Arabic Typesetting" pitchFamily="66" charset="-78"/>
              </a:rPr>
              <a:t>soignee</a:t>
            </a:r>
            <a:r>
              <a:rPr lang="en-US" sz="3400" dirty="0">
                <a:cs typeface="Arabic Typesetting" pitchFamily="66" charset="-78"/>
              </a:rPr>
              <a:t>.</a:t>
            </a:r>
            <a:endParaRPr lang="en-US" sz="3400" dirty="0" smtClean="0">
              <a:cs typeface="Arabic Typesetting" pitchFamily="66" charset="-78"/>
            </a:endParaRPr>
          </a:p>
          <a:p>
            <a:endParaRPr lang="en-US" sz="3400" dirty="0" smtClean="0">
              <a:cs typeface="Arabic Typesetting" pitchFamily="66" charset="-78"/>
            </a:endParaRPr>
          </a:p>
          <a:p>
            <a:r>
              <a:rPr lang="en-US" sz="3400" dirty="0" smtClean="0"/>
              <a:t>Threw </a:t>
            </a:r>
            <a:r>
              <a:rPr lang="en-US" sz="3400" dirty="0"/>
              <a:t>a party spending 20,000 rupees when her cat produced a litter of </a:t>
            </a:r>
            <a:r>
              <a:rPr lang="en-US" sz="3400" dirty="0" smtClean="0"/>
              <a:t>kittens.</a:t>
            </a:r>
          </a:p>
          <a:p>
            <a:endParaRPr lang="en-US" sz="3400" dirty="0" smtClean="0"/>
          </a:p>
          <a:p>
            <a:r>
              <a:rPr lang="en-US" sz="3400" dirty="0" smtClean="0"/>
              <a:t>Donated only </a:t>
            </a:r>
            <a:r>
              <a:rPr lang="en-US" sz="3400" dirty="0"/>
              <a:t>half the promised amount to </a:t>
            </a:r>
            <a:r>
              <a:rPr lang="en-US" sz="3400" dirty="0" err="1"/>
              <a:t>Gandhiji’s</a:t>
            </a:r>
            <a:r>
              <a:rPr lang="en-US" sz="3400" dirty="0"/>
              <a:t> ‘</a:t>
            </a:r>
            <a:r>
              <a:rPr lang="en-US" sz="3400" dirty="0" err="1"/>
              <a:t>Swaraj</a:t>
            </a:r>
            <a:r>
              <a:rPr lang="en-US" sz="3400" dirty="0"/>
              <a:t> fund’ when he did not keep the promise of attending the ‘fund raising’ concert and deputed a representative instead</a:t>
            </a:r>
            <a:r>
              <a:rPr lang="en-US" sz="3400" dirty="0" smtClean="0"/>
              <a:t>.</a:t>
            </a:r>
          </a:p>
          <a:p>
            <a:endParaRPr lang="en-US" sz="3400" dirty="0" smtClean="0"/>
          </a:p>
          <a:p>
            <a:r>
              <a:rPr lang="en-US" sz="3400" dirty="0"/>
              <a:t>The Gramophone company reissued 18 songs in 1994 on audio tape and CD under the banner of ‘Chairman’s Choice’, which no one (except perhaps the Chairman) noticed, due to lack of adequate publicity. </a:t>
            </a:r>
            <a:endParaRPr lang="en-US" sz="3400" dirty="0" smtClean="0"/>
          </a:p>
          <a:p>
            <a:endParaRPr lang="en-US" sz="3400" dirty="0" smtClean="0"/>
          </a:p>
          <a:p>
            <a:pPr marL="0" indent="0">
              <a:buNone/>
            </a:pPr>
            <a:endParaRPr lang="en-US" dirty="0" smtClean="0">
              <a:cs typeface="Arabic Typesetting" pitchFamily="66" charset="-78"/>
            </a:endParaRPr>
          </a:p>
          <a:p>
            <a:endParaRPr lang="en-US" dirty="0">
              <a:cs typeface="Arabic Typesetting" pitchFamily="66" charset="-78"/>
            </a:endParaRPr>
          </a:p>
          <a:p>
            <a:endParaRPr lang="en-US" dirty="0"/>
          </a:p>
        </p:txBody>
      </p:sp>
    </p:spTree>
    <p:extLst>
      <p:ext uri="{BB962C8B-B14F-4D97-AF65-F5344CB8AC3E}">
        <p14:creationId xmlns:p14="http://schemas.microsoft.com/office/powerpoint/2010/main" val="2933808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a:cs typeface="Arabic Typesetting" pitchFamily="66" charset="-78"/>
              </a:rPr>
              <a:t>She married her personal secretary - </a:t>
            </a:r>
            <a:r>
              <a:rPr lang="en-US" dirty="0" err="1">
                <a:cs typeface="Arabic Typesetting" pitchFamily="66" charset="-78"/>
              </a:rPr>
              <a:t>Saiyyad</a:t>
            </a:r>
            <a:r>
              <a:rPr lang="en-US" dirty="0">
                <a:cs typeface="Arabic Typesetting" pitchFamily="66" charset="-78"/>
              </a:rPr>
              <a:t> </a:t>
            </a:r>
            <a:r>
              <a:rPr lang="en-US" dirty="0" err="1">
                <a:cs typeface="Arabic Typesetting" pitchFamily="66" charset="-78"/>
              </a:rPr>
              <a:t>Gulam</a:t>
            </a:r>
            <a:r>
              <a:rPr lang="en-US" dirty="0">
                <a:cs typeface="Arabic Typesetting" pitchFamily="66" charset="-78"/>
              </a:rPr>
              <a:t> Abbas - a young man from </a:t>
            </a:r>
            <a:r>
              <a:rPr lang="en-US" dirty="0" smtClean="0">
                <a:cs typeface="Arabic Typesetting" pitchFamily="66" charset="-78"/>
              </a:rPr>
              <a:t>Peshawar, and when </a:t>
            </a:r>
            <a:r>
              <a:rPr lang="en-US" dirty="0">
                <a:cs typeface="Arabic Typesetting" pitchFamily="66" charset="-78"/>
              </a:rPr>
              <a:t>she discovered his relations with other women, </a:t>
            </a:r>
            <a:r>
              <a:rPr lang="en-US" dirty="0" smtClean="0">
                <a:cs typeface="Arabic Typesetting" pitchFamily="66" charset="-78"/>
              </a:rPr>
              <a:t>this </a:t>
            </a:r>
            <a:r>
              <a:rPr lang="en-US" dirty="0">
                <a:cs typeface="Arabic Typesetting" pitchFamily="66" charset="-78"/>
              </a:rPr>
              <a:t>led to several court cases and unpleasant incidents.  </a:t>
            </a:r>
            <a:endParaRPr lang="en-US" dirty="0" smtClean="0">
              <a:cs typeface="Arabic Typesetting" pitchFamily="66" charset="-78"/>
            </a:endParaRPr>
          </a:p>
          <a:p>
            <a:pPr marL="0" indent="0">
              <a:buNone/>
            </a:pPr>
            <a:endParaRPr lang="en-US" dirty="0" smtClean="0">
              <a:cs typeface="Arabic Typesetting" pitchFamily="66" charset="-78"/>
            </a:endParaRPr>
          </a:p>
          <a:p>
            <a:r>
              <a:rPr lang="en-US" dirty="0" smtClean="0">
                <a:cs typeface="Arabic Typesetting" pitchFamily="66" charset="-78"/>
              </a:rPr>
              <a:t>Later</a:t>
            </a:r>
            <a:r>
              <a:rPr lang="en-US" dirty="0">
                <a:cs typeface="Arabic Typesetting" pitchFamily="66" charset="-78"/>
              </a:rPr>
              <a:t>, she stayed with </a:t>
            </a:r>
            <a:r>
              <a:rPr lang="en-US" dirty="0" err="1">
                <a:cs typeface="Arabic Typesetting" pitchFamily="66" charset="-78"/>
              </a:rPr>
              <a:t>Mr</a:t>
            </a:r>
            <a:r>
              <a:rPr lang="en-US" dirty="0">
                <a:cs typeface="Arabic Typesetting" pitchFamily="66" charset="-78"/>
              </a:rPr>
              <a:t> </a:t>
            </a:r>
            <a:r>
              <a:rPr lang="en-US" dirty="0" err="1">
                <a:cs typeface="Arabic Typesetting" pitchFamily="66" charset="-78"/>
              </a:rPr>
              <a:t>Amrut</a:t>
            </a:r>
            <a:r>
              <a:rPr lang="en-US" dirty="0">
                <a:cs typeface="Arabic Typesetting" pitchFamily="66" charset="-78"/>
              </a:rPr>
              <a:t> Vagal </a:t>
            </a:r>
            <a:r>
              <a:rPr lang="en-US" dirty="0" err="1">
                <a:cs typeface="Arabic Typesetting" pitchFamily="66" charset="-78"/>
              </a:rPr>
              <a:t>Nayak</a:t>
            </a:r>
            <a:r>
              <a:rPr lang="en-US" dirty="0">
                <a:cs typeface="Arabic Typesetting" pitchFamily="66" charset="-78"/>
              </a:rPr>
              <a:t> in Bombay - a handsome actor on the </a:t>
            </a:r>
            <a:r>
              <a:rPr lang="en-US" dirty="0" err="1">
                <a:cs typeface="Arabic Typesetting" pitchFamily="66" charset="-78"/>
              </a:rPr>
              <a:t>Gujrathi</a:t>
            </a:r>
            <a:r>
              <a:rPr lang="en-US" dirty="0">
                <a:cs typeface="Arabic Typesetting" pitchFamily="66" charset="-78"/>
              </a:rPr>
              <a:t> stage.  </a:t>
            </a:r>
            <a:endParaRPr lang="en-US" dirty="0" smtClean="0">
              <a:cs typeface="Arabic Typesetting" pitchFamily="66" charset="-78"/>
            </a:endParaRPr>
          </a:p>
          <a:p>
            <a:pPr marL="0" indent="0">
              <a:buNone/>
            </a:pPr>
            <a:endParaRPr lang="en-US" dirty="0" smtClean="0">
              <a:cs typeface="Arabic Typesetting" pitchFamily="66" charset="-78"/>
            </a:endParaRPr>
          </a:p>
          <a:p>
            <a:r>
              <a:rPr lang="en-US" dirty="0" smtClean="0">
                <a:cs typeface="Arabic Typesetting" pitchFamily="66" charset="-78"/>
              </a:rPr>
              <a:t>This </a:t>
            </a:r>
            <a:r>
              <a:rPr lang="en-US" dirty="0">
                <a:cs typeface="Arabic Typesetting" pitchFamily="66" charset="-78"/>
              </a:rPr>
              <a:t>relation lasted for 3-4 years, and she learnt several songs composed by him including the famous Dadra </a:t>
            </a:r>
            <a:r>
              <a:rPr lang="en-US" dirty="0" err="1">
                <a:cs typeface="Arabic Typesetting" pitchFamily="66" charset="-78"/>
              </a:rPr>
              <a:t>Aan</a:t>
            </a:r>
            <a:r>
              <a:rPr lang="en-US" dirty="0">
                <a:cs typeface="Arabic Typesetting" pitchFamily="66" charset="-78"/>
              </a:rPr>
              <a:t> Ban </a:t>
            </a:r>
            <a:r>
              <a:rPr lang="en-US" dirty="0" err="1">
                <a:cs typeface="Arabic Typesetting" pitchFamily="66" charset="-78"/>
              </a:rPr>
              <a:t>Jiyamen</a:t>
            </a:r>
            <a:r>
              <a:rPr lang="en-US" dirty="0">
                <a:cs typeface="Arabic Typesetting" pitchFamily="66" charset="-78"/>
              </a:rPr>
              <a:t> </a:t>
            </a:r>
            <a:r>
              <a:rPr lang="en-US" dirty="0" err="1">
                <a:cs typeface="Arabic Typesetting" pitchFamily="66" charset="-78"/>
              </a:rPr>
              <a:t>Lagi</a:t>
            </a:r>
            <a:r>
              <a:rPr lang="en-US" dirty="0">
                <a:cs typeface="Arabic Typesetting" pitchFamily="66" charset="-78"/>
              </a:rPr>
              <a:t>.  </a:t>
            </a:r>
            <a:endParaRPr lang="en-US" dirty="0" smtClean="0">
              <a:cs typeface="Arabic Typesetting" pitchFamily="66" charset="-78"/>
            </a:endParaRPr>
          </a:p>
          <a:p>
            <a:r>
              <a:rPr lang="en-US" dirty="0" smtClean="0">
                <a:cs typeface="Arabic Typesetting" pitchFamily="66" charset="-78"/>
              </a:rPr>
              <a:t>The </a:t>
            </a:r>
            <a:r>
              <a:rPr lang="en-US" dirty="0">
                <a:cs typeface="Arabic Typesetting" pitchFamily="66" charset="-78"/>
              </a:rPr>
              <a:t>sudden death of </a:t>
            </a:r>
            <a:r>
              <a:rPr lang="en-US" dirty="0" err="1">
                <a:cs typeface="Arabic Typesetting" pitchFamily="66" charset="-78"/>
              </a:rPr>
              <a:t>Amrut</a:t>
            </a:r>
            <a:r>
              <a:rPr lang="en-US" dirty="0">
                <a:cs typeface="Arabic Typesetting" pitchFamily="66" charset="-78"/>
              </a:rPr>
              <a:t> </a:t>
            </a:r>
            <a:r>
              <a:rPr lang="en-US" dirty="0" err="1">
                <a:cs typeface="Arabic Typesetting" pitchFamily="66" charset="-78"/>
              </a:rPr>
              <a:t>Nayak</a:t>
            </a:r>
            <a:r>
              <a:rPr lang="en-US" dirty="0">
                <a:cs typeface="Arabic Typesetting" pitchFamily="66" charset="-78"/>
              </a:rPr>
              <a:t> was a big jolt that left her mentally disturbed.  </a:t>
            </a:r>
            <a:endParaRPr lang="en-US" dirty="0" smtClean="0">
              <a:cs typeface="Arabic Typesetting" pitchFamily="66" charset="-78"/>
            </a:endParaRPr>
          </a:p>
          <a:p>
            <a:pPr marL="0" indent="0">
              <a:buNone/>
            </a:pPr>
            <a:endParaRPr lang="en-US" dirty="0" smtClean="0">
              <a:cs typeface="Arabic Typesetting" pitchFamily="66" charset="-78"/>
            </a:endParaRPr>
          </a:p>
          <a:p>
            <a:r>
              <a:rPr lang="en-US" dirty="0">
                <a:cs typeface="Arabic Typesetting" pitchFamily="66" charset="-78"/>
              </a:rPr>
              <a:t>She later served as a court singer in </a:t>
            </a:r>
            <a:r>
              <a:rPr lang="en-US" dirty="0" err="1">
                <a:cs typeface="Arabic Typesetting" pitchFamily="66" charset="-78"/>
              </a:rPr>
              <a:t>Darbhanga</a:t>
            </a:r>
            <a:r>
              <a:rPr lang="en-US" dirty="0">
                <a:cs typeface="Arabic Typesetting" pitchFamily="66" charset="-78"/>
              </a:rPr>
              <a:t> </a:t>
            </a:r>
            <a:r>
              <a:rPr lang="en-US" dirty="0" smtClean="0">
                <a:cs typeface="Arabic Typesetting" pitchFamily="66" charset="-78"/>
              </a:rPr>
              <a:t>Raj and </a:t>
            </a:r>
            <a:r>
              <a:rPr lang="en-US" dirty="0">
                <a:cs typeface="Arabic Typesetting" pitchFamily="66" charset="-78"/>
              </a:rPr>
              <a:t>Rampur </a:t>
            </a:r>
            <a:r>
              <a:rPr lang="en-US" dirty="0" smtClean="0">
                <a:cs typeface="Arabic Typesetting" pitchFamily="66" charset="-78"/>
              </a:rPr>
              <a:t>and finally  </a:t>
            </a:r>
            <a:r>
              <a:rPr lang="en-US" dirty="0">
                <a:cs typeface="Arabic Typesetting" pitchFamily="66" charset="-78"/>
              </a:rPr>
              <a:t>joined the service of the Mysore Durbar, at the invitation of Krishna Raja </a:t>
            </a:r>
            <a:r>
              <a:rPr lang="en-US" dirty="0" err="1">
                <a:cs typeface="Arabic Typesetting" pitchFamily="66" charset="-78"/>
              </a:rPr>
              <a:t>Wadiyar</a:t>
            </a:r>
            <a:r>
              <a:rPr lang="en-US" dirty="0">
                <a:cs typeface="Arabic Typesetting" pitchFamily="66" charset="-78"/>
              </a:rPr>
              <a:t> IV of Mysore, and on 1 August 1928, she was appointed as a 'Palace musician' where she died in 1930. </a:t>
            </a:r>
          </a:p>
          <a:p>
            <a:endParaRPr lang="en-US" dirty="0" smtClean="0">
              <a:cs typeface="Arabic Typesetting" pitchFamily="66" charset="-78"/>
            </a:endParaRPr>
          </a:p>
        </p:txBody>
      </p:sp>
    </p:spTree>
    <p:extLst>
      <p:ext uri="{BB962C8B-B14F-4D97-AF65-F5344CB8AC3E}">
        <p14:creationId xmlns:p14="http://schemas.microsoft.com/office/powerpoint/2010/main" val="607953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2189" y="3761132"/>
            <a:ext cx="4572000" cy="646331"/>
          </a:xfrm>
          <a:prstGeom prst="rect">
            <a:avLst/>
          </a:prstGeom>
        </p:spPr>
        <p:txBody>
          <a:bodyPr>
            <a:spAutoFit/>
          </a:bodyPr>
          <a:lstStyle/>
          <a:p>
            <a:r>
              <a:rPr lang="en-US" b="1" dirty="0" err="1"/>
              <a:t>Gauhar</a:t>
            </a:r>
            <a:r>
              <a:rPr lang="en-US" b="1" dirty="0"/>
              <a:t> Jan singing in 1902. A file photograph from H.M.V. Calcutta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81000"/>
            <a:ext cx="5158154" cy="33528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304" y="2892262"/>
            <a:ext cx="3928696" cy="3975840"/>
          </a:xfrm>
          <a:prstGeom prst="rect">
            <a:avLst/>
          </a:prstGeom>
        </p:spPr>
      </p:pic>
    </p:spTree>
    <p:extLst>
      <p:ext uri="{BB962C8B-B14F-4D97-AF65-F5344CB8AC3E}">
        <p14:creationId xmlns:p14="http://schemas.microsoft.com/office/powerpoint/2010/main" val="300122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486400"/>
          </a:xfrm>
        </p:spPr>
        <p:txBody>
          <a:bodyPr>
            <a:normAutofit/>
          </a:bodyPr>
          <a:lstStyle/>
          <a:p>
            <a:r>
              <a:rPr lang="en-US" dirty="0" smtClean="0"/>
              <a:t>She was </a:t>
            </a:r>
            <a:r>
              <a:rPr lang="en-US" dirty="0"/>
              <a:t>born as </a:t>
            </a:r>
            <a:r>
              <a:rPr lang="en-US" dirty="0" smtClean="0"/>
              <a:t>‘Angelina </a:t>
            </a:r>
            <a:r>
              <a:rPr lang="en-US" dirty="0" err="1" smtClean="0"/>
              <a:t>Yeoward</a:t>
            </a:r>
            <a:r>
              <a:rPr lang="en-US" dirty="0" smtClean="0"/>
              <a:t> ’  </a:t>
            </a:r>
            <a:r>
              <a:rPr lang="en-US" dirty="0"/>
              <a:t>on 26 June 1873 in </a:t>
            </a:r>
            <a:r>
              <a:rPr lang="en-US" dirty="0" err="1"/>
              <a:t>Azamgadh</a:t>
            </a:r>
            <a:r>
              <a:rPr lang="en-US" dirty="0" smtClean="0"/>
              <a:t>.</a:t>
            </a:r>
          </a:p>
          <a:p>
            <a:endParaRPr lang="en-US" dirty="0" smtClean="0"/>
          </a:p>
          <a:p>
            <a:r>
              <a:rPr lang="en-US" dirty="0" smtClean="0"/>
              <a:t>Father William </a:t>
            </a:r>
            <a:r>
              <a:rPr lang="en-US" dirty="0"/>
              <a:t>Robert </a:t>
            </a:r>
            <a:r>
              <a:rPr lang="en-US" dirty="0" err="1" smtClean="0"/>
              <a:t>Yeoward</a:t>
            </a:r>
            <a:r>
              <a:rPr lang="en-US" dirty="0" smtClean="0"/>
              <a:t>, </a:t>
            </a:r>
            <a:r>
              <a:rPr lang="en-US" dirty="0"/>
              <a:t>was an Armenian </a:t>
            </a:r>
            <a:r>
              <a:rPr lang="en-US" dirty="0" smtClean="0"/>
              <a:t>Jew working as an </a:t>
            </a:r>
            <a:r>
              <a:rPr lang="en-US" dirty="0"/>
              <a:t>engineer in a dry ice </a:t>
            </a:r>
            <a:r>
              <a:rPr lang="en-US" dirty="0" smtClean="0"/>
              <a:t>factory </a:t>
            </a:r>
            <a:r>
              <a:rPr lang="en-US" dirty="0"/>
              <a:t>in </a:t>
            </a:r>
            <a:r>
              <a:rPr lang="en-US" dirty="0" err="1"/>
              <a:t>Azamgadh</a:t>
            </a:r>
            <a:r>
              <a:rPr lang="en-US" dirty="0" smtClean="0"/>
              <a:t>.</a:t>
            </a:r>
          </a:p>
          <a:p>
            <a:pPr marL="0" indent="0">
              <a:buNone/>
            </a:pPr>
            <a:endParaRPr lang="en-US" dirty="0" smtClean="0"/>
          </a:p>
          <a:p>
            <a:r>
              <a:rPr lang="en-US" dirty="0" smtClean="0"/>
              <a:t>Mother</a:t>
            </a:r>
            <a:r>
              <a:rPr lang="en-US" dirty="0"/>
              <a:t>, </a:t>
            </a:r>
            <a:r>
              <a:rPr lang="en-US" b="1" dirty="0"/>
              <a:t>Victoria </a:t>
            </a:r>
            <a:r>
              <a:rPr lang="en-US" b="1" dirty="0" err="1" smtClean="0"/>
              <a:t>Hemmings</a:t>
            </a:r>
            <a:r>
              <a:rPr lang="en-US" b="1" dirty="0" smtClean="0"/>
              <a:t> </a:t>
            </a:r>
            <a:r>
              <a:rPr lang="en-US" dirty="0"/>
              <a:t>a Jewish lady, </a:t>
            </a:r>
            <a:r>
              <a:rPr lang="en-US" dirty="0" smtClean="0"/>
              <a:t>was an </a:t>
            </a:r>
            <a:r>
              <a:rPr lang="en-US" dirty="0"/>
              <a:t>Indian by birth, had been trained in music and dance.</a:t>
            </a:r>
          </a:p>
        </p:txBody>
      </p:sp>
    </p:spTree>
    <p:extLst>
      <p:ext uri="{BB962C8B-B14F-4D97-AF65-F5344CB8AC3E}">
        <p14:creationId xmlns:p14="http://schemas.microsoft.com/office/powerpoint/2010/main" val="802884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4648200"/>
          </a:xfrm>
        </p:spPr>
        <p:txBody>
          <a:bodyPr/>
          <a:lstStyle/>
          <a:p>
            <a:r>
              <a:rPr lang="en-US" dirty="0" smtClean="0"/>
              <a:t>1879: Parents’ </a:t>
            </a:r>
            <a:r>
              <a:rPr lang="en-US" dirty="0"/>
              <a:t>marriage </a:t>
            </a:r>
            <a:r>
              <a:rPr lang="en-US" dirty="0" smtClean="0"/>
              <a:t>ended.</a:t>
            </a:r>
          </a:p>
          <a:p>
            <a:r>
              <a:rPr lang="en-US" dirty="0" smtClean="0"/>
              <a:t>Migrated </a:t>
            </a:r>
            <a:r>
              <a:rPr lang="en-US" dirty="0"/>
              <a:t>to </a:t>
            </a:r>
            <a:r>
              <a:rPr lang="en-US" dirty="0" smtClean="0"/>
              <a:t>Banaras in </a:t>
            </a:r>
            <a:r>
              <a:rPr lang="en-US" dirty="0"/>
              <a:t>1881, with a Muslim nobleman, </a:t>
            </a:r>
            <a:r>
              <a:rPr lang="en-US" dirty="0" smtClean="0"/>
              <a:t>'</a:t>
            </a:r>
            <a:r>
              <a:rPr lang="en-US" dirty="0" err="1" smtClean="0"/>
              <a:t>Khursheed</a:t>
            </a:r>
            <a:r>
              <a:rPr lang="en-US" dirty="0" smtClean="0"/>
              <a:t>‘. </a:t>
            </a:r>
          </a:p>
          <a:p>
            <a:r>
              <a:rPr lang="en-US" dirty="0"/>
              <a:t>Later, Victoria, converted to </a:t>
            </a:r>
            <a:r>
              <a:rPr lang="en-US" dirty="0" smtClean="0"/>
              <a:t>Islam and became ‘</a:t>
            </a:r>
            <a:r>
              <a:rPr lang="en-US" dirty="0" err="1" smtClean="0"/>
              <a:t>Malka</a:t>
            </a:r>
            <a:r>
              <a:rPr lang="en-US" dirty="0" smtClean="0"/>
              <a:t> </a:t>
            </a:r>
            <a:r>
              <a:rPr lang="en-US" dirty="0" err="1" smtClean="0"/>
              <a:t>Jaan</a:t>
            </a:r>
            <a:r>
              <a:rPr lang="en-US" dirty="0" smtClean="0"/>
              <a:t>’</a:t>
            </a:r>
          </a:p>
          <a:p>
            <a:r>
              <a:rPr lang="en-US" dirty="0" smtClean="0"/>
              <a:t>Angelina became  </a:t>
            </a:r>
            <a:r>
              <a:rPr lang="en-US" dirty="0"/>
              <a:t>'</a:t>
            </a:r>
            <a:r>
              <a:rPr lang="en-US" dirty="0" err="1"/>
              <a:t>Gauhar</a:t>
            </a:r>
            <a:r>
              <a:rPr lang="en-US" dirty="0"/>
              <a:t> </a:t>
            </a:r>
            <a:r>
              <a:rPr lang="en-US" dirty="0" err="1" smtClean="0"/>
              <a:t>Jaan</a:t>
            </a:r>
            <a:r>
              <a:rPr lang="en-US" dirty="0" smtClean="0"/>
              <a:t>‘.</a:t>
            </a:r>
            <a:endParaRPr lang="en-US" dirty="0"/>
          </a:p>
        </p:txBody>
      </p:sp>
    </p:spTree>
    <p:extLst>
      <p:ext uri="{BB962C8B-B14F-4D97-AF65-F5344CB8AC3E}">
        <p14:creationId xmlns:p14="http://schemas.microsoft.com/office/powerpoint/2010/main" val="3175708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dirty="0"/>
              <a:t>'</a:t>
            </a:r>
            <a:r>
              <a:rPr lang="en-US" dirty="0" err="1"/>
              <a:t>Malka</a:t>
            </a:r>
            <a:r>
              <a:rPr lang="en-US" dirty="0"/>
              <a:t> </a:t>
            </a:r>
            <a:r>
              <a:rPr lang="en-US" dirty="0" err="1"/>
              <a:t>Jaan</a:t>
            </a:r>
            <a:r>
              <a:rPr lang="en-US" dirty="0" smtClean="0"/>
              <a:t>' </a:t>
            </a:r>
            <a:r>
              <a:rPr lang="en-US" dirty="0"/>
              <a:t>became an accomplished singer, </a:t>
            </a:r>
            <a:r>
              <a:rPr lang="en-US" dirty="0" err="1" smtClean="0"/>
              <a:t>Kathak</a:t>
            </a:r>
            <a:r>
              <a:rPr lang="en-US" dirty="0" smtClean="0"/>
              <a:t> </a:t>
            </a:r>
            <a:r>
              <a:rPr lang="en-US" dirty="0"/>
              <a:t>dancer and a courtesan in Banaras, and made a name for herself, as </a:t>
            </a:r>
            <a:r>
              <a:rPr lang="en-US" dirty="0" smtClean="0"/>
              <a:t>“</a:t>
            </a:r>
            <a:r>
              <a:rPr lang="en-US" i="1" dirty="0" err="1" smtClean="0"/>
              <a:t>Badi</a:t>
            </a:r>
            <a:r>
              <a:rPr lang="en-US" i="1" dirty="0" smtClean="0"/>
              <a:t> </a:t>
            </a:r>
            <a:r>
              <a:rPr lang="en-US" i="1" dirty="0" err="1"/>
              <a:t>Malka</a:t>
            </a:r>
            <a:r>
              <a:rPr lang="en-US" i="1" dirty="0"/>
              <a:t> </a:t>
            </a:r>
            <a:r>
              <a:rPr lang="en-US" i="1" dirty="0" smtClean="0"/>
              <a:t>Jan”</a:t>
            </a:r>
          </a:p>
          <a:p>
            <a:pPr marL="0" indent="0">
              <a:buNone/>
            </a:pPr>
            <a:endParaRPr lang="en-US" i="1" dirty="0" smtClean="0"/>
          </a:p>
          <a:p>
            <a:r>
              <a:rPr lang="en-US" i="1" dirty="0" err="1"/>
              <a:t>Badi</a:t>
            </a:r>
            <a:r>
              <a:rPr lang="en-US" dirty="0"/>
              <a:t> (elder) because at that time three other </a:t>
            </a:r>
            <a:r>
              <a:rPr lang="en-US" dirty="0" err="1"/>
              <a:t>Malka</a:t>
            </a:r>
            <a:r>
              <a:rPr lang="en-US" dirty="0"/>
              <a:t> </a:t>
            </a:r>
            <a:r>
              <a:rPr lang="en-US" dirty="0" err="1"/>
              <a:t>Jans</a:t>
            </a:r>
            <a:r>
              <a:rPr lang="en-US" dirty="0"/>
              <a:t> were famous: </a:t>
            </a:r>
            <a:r>
              <a:rPr lang="en-US" dirty="0" err="1"/>
              <a:t>Malka</a:t>
            </a:r>
            <a:r>
              <a:rPr lang="en-US" dirty="0"/>
              <a:t> Jan of </a:t>
            </a:r>
            <a:r>
              <a:rPr lang="en-US" dirty="0" smtClean="0"/>
              <a:t>Agra, </a:t>
            </a:r>
            <a:r>
              <a:rPr lang="en-US" dirty="0" err="1"/>
              <a:t>Malka</a:t>
            </a:r>
            <a:r>
              <a:rPr lang="en-US" dirty="0"/>
              <a:t> Jan of </a:t>
            </a:r>
            <a:r>
              <a:rPr lang="en-US" dirty="0" err="1"/>
              <a:t>Mulk</a:t>
            </a:r>
            <a:r>
              <a:rPr lang="en-US" dirty="0"/>
              <a:t> </a:t>
            </a:r>
            <a:r>
              <a:rPr lang="en-US" dirty="0" err="1"/>
              <a:t>Pukhraj</a:t>
            </a:r>
            <a:r>
              <a:rPr lang="en-US" dirty="0"/>
              <a:t> and </a:t>
            </a:r>
            <a:r>
              <a:rPr lang="en-US" dirty="0" err="1"/>
              <a:t>Malka</a:t>
            </a:r>
            <a:r>
              <a:rPr lang="en-US" dirty="0"/>
              <a:t> Jan of </a:t>
            </a:r>
            <a:r>
              <a:rPr lang="en-US" i="1" dirty="0" err="1"/>
              <a:t>Chulbuli</a:t>
            </a:r>
            <a:r>
              <a:rPr lang="en-US" dirty="0"/>
              <a:t>, and she was the eldest among </a:t>
            </a:r>
            <a:r>
              <a:rPr lang="en-US" dirty="0" smtClean="0"/>
              <a:t>them.</a:t>
            </a:r>
          </a:p>
          <a:p>
            <a:pPr marL="0" indent="0">
              <a:buNone/>
            </a:pPr>
            <a:endParaRPr lang="en-US" dirty="0" smtClean="0"/>
          </a:p>
          <a:p>
            <a:r>
              <a:rPr lang="en-US" dirty="0" err="1"/>
              <a:t>Malka</a:t>
            </a:r>
            <a:r>
              <a:rPr lang="en-US" dirty="0"/>
              <a:t> </a:t>
            </a:r>
            <a:r>
              <a:rPr lang="en-US" dirty="0" err="1"/>
              <a:t>Jaan</a:t>
            </a:r>
            <a:r>
              <a:rPr lang="en-US" dirty="0"/>
              <a:t> moved back to Calcutta in 1883, and established herself in the courts of </a:t>
            </a:r>
            <a:r>
              <a:rPr lang="en-US" dirty="0" err="1"/>
              <a:t>Nawab</a:t>
            </a:r>
            <a:r>
              <a:rPr lang="en-US" dirty="0"/>
              <a:t> </a:t>
            </a:r>
            <a:r>
              <a:rPr lang="en-US" dirty="0" err="1"/>
              <a:t>Wajid</a:t>
            </a:r>
            <a:r>
              <a:rPr lang="en-US" dirty="0"/>
              <a:t> Ali </a:t>
            </a:r>
            <a:r>
              <a:rPr lang="en-US" dirty="0" smtClean="0"/>
              <a:t>Shah.</a:t>
            </a:r>
          </a:p>
          <a:p>
            <a:pPr marL="0" indent="0">
              <a:buNone/>
            </a:pPr>
            <a:endParaRPr lang="en-US" dirty="0" smtClean="0"/>
          </a:p>
          <a:p>
            <a:r>
              <a:rPr lang="en-US" dirty="0" smtClean="0"/>
              <a:t>Within </a:t>
            </a:r>
            <a:r>
              <a:rPr lang="en-US" dirty="0"/>
              <a:t>three years she purchased a building at 24 </a:t>
            </a:r>
            <a:r>
              <a:rPr lang="en-US" dirty="0" err="1"/>
              <a:t>Chitpore</a:t>
            </a:r>
            <a:r>
              <a:rPr lang="en-US" dirty="0"/>
              <a:t> Road for Rs.40,000. </a:t>
            </a:r>
          </a:p>
        </p:txBody>
      </p:sp>
    </p:spTree>
    <p:extLst>
      <p:ext uri="{BB962C8B-B14F-4D97-AF65-F5344CB8AC3E}">
        <p14:creationId xmlns:p14="http://schemas.microsoft.com/office/powerpoint/2010/main" val="2763998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97563"/>
          </a:xfrm>
        </p:spPr>
        <p:txBody>
          <a:bodyPr>
            <a:normAutofit fontScale="85000" lnSpcReduction="20000"/>
          </a:bodyPr>
          <a:lstStyle/>
          <a:p>
            <a:r>
              <a:rPr lang="en-US" dirty="0" err="1"/>
              <a:t>Gauhar</a:t>
            </a:r>
            <a:r>
              <a:rPr lang="en-US" dirty="0"/>
              <a:t> started her training, she learnt pure and light classical </a:t>
            </a:r>
            <a:r>
              <a:rPr lang="en-US" b="1" dirty="0"/>
              <a:t>Hindustani </a:t>
            </a:r>
            <a:r>
              <a:rPr lang="en-US" dirty="0"/>
              <a:t>vocal music from, Kale Khan of Patiala, '</a:t>
            </a:r>
            <a:r>
              <a:rPr lang="en-US" dirty="0" err="1"/>
              <a:t>Kalu</a:t>
            </a:r>
            <a:r>
              <a:rPr lang="en-US" dirty="0"/>
              <a:t> </a:t>
            </a:r>
            <a:r>
              <a:rPr lang="en-US" dirty="0" err="1"/>
              <a:t>Ustad</a:t>
            </a:r>
            <a:r>
              <a:rPr lang="en-US" dirty="0"/>
              <a:t>', </a:t>
            </a:r>
            <a:r>
              <a:rPr lang="en-US" dirty="0" err="1"/>
              <a:t>Ustad</a:t>
            </a:r>
            <a:r>
              <a:rPr lang="en-US" dirty="0"/>
              <a:t> </a:t>
            </a:r>
            <a:r>
              <a:rPr lang="en-US" dirty="0" err="1"/>
              <a:t>Vazir</a:t>
            </a:r>
            <a:r>
              <a:rPr lang="en-US" dirty="0"/>
              <a:t> Khan of </a:t>
            </a:r>
            <a:r>
              <a:rPr lang="en-US" dirty="0" smtClean="0"/>
              <a:t>Rampur, </a:t>
            </a:r>
            <a:r>
              <a:rPr lang="en-US" dirty="0"/>
              <a:t>and </a:t>
            </a:r>
            <a:r>
              <a:rPr lang="en-US" dirty="0" err="1"/>
              <a:t>Ustad</a:t>
            </a:r>
            <a:r>
              <a:rPr lang="en-US" dirty="0"/>
              <a:t> Ali </a:t>
            </a:r>
            <a:r>
              <a:rPr lang="en-US" dirty="0" err="1" smtClean="0"/>
              <a:t>Baksh</a:t>
            </a:r>
            <a:r>
              <a:rPr lang="en-US" dirty="0" smtClean="0"/>
              <a:t> (founding </a:t>
            </a:r>
            <a:r>
              <a:rPr lang="en-US" dirty="0"/>
              <a:t>members of Patiala </a:t>
            </a:r>
            <a:r>
              <a:rPr lang="en-US" dirty="0" err="1"/>
              <a:t>Gharana</a:t>
            </a:r>
            <a:r>
              <a:rPr lang="en-US" dirty="0" smtClean="0"/>
              <a:t>).</a:t>
            </a:r>
          </a:p>
          <a:p>
            <a:pPr marL="0" indent="0">
              <a:buNone/>
            </a:pPr>
            <a:endParaRPr lang="en-US" dirty="0" smtClean="0"/>
          </a:p>
          <a:p>
            <a:r>
              <a:rPr lang="en-US" dirty="0" smtClean="0"/>
              <a:t>She learnt </a:t>
            </a:r>
            <a:r>
              <a:rPr lang="en-US" dirty="0" err="1" smtClean="0"/>
              <a:t>Kathak</a:t>
            </a:r>
            <a:r>
              <a:rPr lang="en-US" dirty="0" smtClean="0"/>
              <a:t> </a:t>
            </a:r>
            <a:r>
              <a:rPr lang="en-US" dirty="0"/>
              <a:t>from legendary </a:t>
            </a:r>
            <a:r>
              <a:rPr lang="en-US" dirty="0" err="1"/>
              <a:t>Brindadin</a:t>
            </a:r>
            <a:r>
              <a:rPr lang="en-US" dirty="0"/>
              <a:t> </a:t>
            </a:r>
            <a:r>
              <a:rPr lang="en-US" dirty="0" err="1"/>
              <a:t>Maharaj</a:t>
            </a:r>
            <a:r>
              <a:rPr lang="en-US" dirty="0"/>
              <a:t> (granduncle of </a:t>
            </a:r>
            <a:r>
              <a:rPr lang="en-US" dirty="0" err="1"/>
              <a:t>Birju</a:t>
            </a:r>
            <a:r>
              <a:rPr lang="en-US" dirty="0"/>
              <a:t> </a:t>
            </a:r>
            <a:r>
              <a:rPr lang="en-US" dirty="0" err="1"/>
              <a:t>Maharaj</a:t>
            </a:r>
            <a:r>
              <a:rPr lang="en-US" dirty="0" smtClean="0"/>
              <a:t>).</a:t>
            </a:r>
          </a:p>
          <a:p>
            <a:pPr marL="0" indent="0">
              <a:buNone/>
            </a:pPr>
            <a:endParaRPr lang="en-US" dirty="0" smtClean="0"/>
          </a:p>
          <a:p>
            <a:r>
              <a:rPr lang="en-US" dirty="0" smtClean="0"/>
              <a:t> </a:t>
            </a:r>
            <a:r>
              <a:rPr lang="en-US" dirty="0"/>
              <a:t>Dhrupad </a:t>
            </a:r>
            <a:r>
              <a:rPr lang="en-US" dirty="0" err="1"/>
              <a:t>dhamar</a:t>
            </a:r>
            <a:r>
              <a:rPr lang="en-US" dirty="0"/>
              <a:t> from </a:t>
            </a:r>
            <a:r>
              <a:rPr lang="en-US" dirty="0" err="1"/>
              <a:t>Srijanbai</a:t>
            </a:r>
            <a:r>
              <a:rPr lang="en-US" dirty="0"/>
              <a:t>, and Bengali </a:t>
            </a:r>
            <a:r>
              <a:rPr lang="en-US" dirty="0" err="1"/>
              <a:t>Keertan</a:t>
            </a:r>
            <a:r>
              <a:rPr lang="en-US" dirty="0"/>
              <a:t> from </a:t>
            </a:r>
            <a:r>
              <a:rPr lang="en-US" dirty="0" err="1"/>
              <a:t>Charan</a:t>
            </a:r>
            <a:r>
              <a:rPr lang="en-US" dirty="0"/>
              <a:t> Das. </a:t>
            </a:r>
            <a:endParaRPr lang="en-US" dirty="0" smtClean="0"/>
          </a:p>
          <a:p>
            <a:pPr marL="0" indent="0">
              <a:buNone/>
            </a:pPr>
            <a:endParaRPr lang="en-US" dirty="0" smtClean="0"/>
          </a:p>
          <a:p>
            <a:r>
              <a:rPr lang="en-US" dirty="0" smtClean="0"/>
              <a:t>She </a:t>
            </a:r>
            <a:r>
              <a:rPr lang="en-US" dirty="0"/>
              <a:t>also started </a:t>
            </a:r>
            <a:r>
              <a:rPr lang="en-US" dirty="0" smtClean="0"/>
              <a:t>to write </a:t>
            </a:r>
            <a:r>
              <a:rPr lang="en-US" dirty="0"/>
              <a:t>and </a:t>
            </a:r>
            <a:r>
              <a:rPr lang="en-US" dirty="0" smtClean="0"/>
              <a:t>compose </a:t>
            </a:r>
            <a:r>
              <a:rPr lang="en-US" dirty="0" err="1"/>
              <a:t>ghazals</a:t>
            </a:r>
            <a:r>
              <a:rPr lang="en-US" dirty="0"/>
              <a:t> under the pen-name '</a:t>
            </a:r>
            <a:r>
              <a:rPr lang="en-US" dirty="0" err="1"/>
              <a:t>Hamdam</a:t>
            </a:r>
            <a:r>
              <a:rPr lang="en-US" dirty="0"/>
              <a:t>' and became proficient in </a:t>
            </a:r>
            <a:r>
              <a:rPr lang="en-US" dirty="0" err="1"/>
              <a:t>Rabindra</a:t>
            </a:r>
            <a:r>
              <a:rPr lang="en-US" dirty="0"/>
              <a:t> </a:t>
            </a:r>
            <a:r>
              <a:rPr lang="en-US" dirty="0" err="1"/>
              <a:t>Sangeet</a:t>
            </a:r>
            <a:endParaRPr lang="en-US" dirty="0"/>
          </a:p>
        </p:txBody>
      </p:sp>
    </p:spTree>
    <p:extLst>
      <p:ext uri="{BB962C8B-B14F-4D97-AF65-F5344CB8AC3E}">
        <p14:creationId xmlns:p14="http://schemas.microsoft.com/office/powerpoint/2010/main" val="2979102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err="1"/>
              <a:t>Gauhar</a:t>
            </a:r>
            <a:r>
              <a:rPr lang="en-US" dirty="0"/>
              <a:t> </a:t>
            </a:r>
            <a:r>
              <a:rPr lang="en-US" dirty="0" err="1"/>
              <a:t>Jaan</a:t>
            </a:r>
            <a:r>
              <a:rPr lang="en-US" dirty="0"/>
              <a:t> gave her maiden performance at the royal courts of </a:t>
            </a:r>
            <a:r>
              <a:rPr lang="en-US" b="1" dirty="0" err="1"/>
              <a:t>Darbhanga</a:t>
            </a:r>
            <a:r>
              <a:rPr lang="en-US" b="1" dirty="0"/>
              <a:t> Raj </a:t>
            </a:r>
            <a:r>
              <a:rPr lang="en-US" dirty="0"/>
              <a:t>in 1887 and was appointed as court </a:t>
            </a:r>
            <a:r>
              <a:rPr lang="en-US" dirty="0" smtClean="0"/>
              <a:t>musician.</a:t>
            </a:r>
          </a:p>
          <a:p>
            <a:pPr marL="0" indent="0">
              <a:buNone/>
            </a:pPr>
            <a:endParaRPr lang="en-US" dirty="0" smtClean="0"/>
          </a:p>
          <a:p>
            <a:r>
              <a:rPr lang="en-US" dirty="0" smtClean="0"/>
              <a:t>She started </a:t>
            </a:r>
            <a:r>
              <a:rPr lang="en-US" dirty="0"/>
              <a:t>performing in Calcutta in 1896 and was called the 'first dancing girl' in her records</a:t>
            </a:r>
            <a:r>
              <a:rPr lang="en-US" dirty="0" smtClean="0"/>
              <a:t>.</a:t>
            </a:r>
          </a:p>
          <a:p>
            <a:pPr marL="0" indent="0">
              <a:buNone/>
            </a:pPr>
            <a:endParaRPr lang="en-US" dirty="0" smtClean="0"/>
          </a:p>
          <a:p>
            <a:r>
              <a:rPr lang="en-US" dirty="0" smtClean="0"/>
              <a:t>She first </a:t>
            </a:r>
            <a:r>
              <a:rPr lang="en-US" dirty="0"/>
              <a:t>visited </a:t>
            </a:r>
            <a:r>
              <a:rPr lang="en-US" dirty="0" smtClean="0"/>
              <a:t>Madras </a:t>
            </a:r>
            <a:r>
              <a:rPr lang="en-US" dirty="0"/>
              <a:t>in 1910, for a concert in the Victoria Public Hall, and soon her </a:t>
            </a:r>
            <a:r>
              <a:rPr lang="en-US" dirty="0" smtClean="0"/>
              <a:t>Hindustani and </a:t>
            </a:r>
            <a:r>
              <a:rPr lang="en-US" dirty="0"/>
              <a:t>Urdu songs were published in a Tamil music book</a:t>
            </a:r>
            <a:r>
              <a:rPr lang="en-US" dirty="0" smtClean="0"/>
              <a:t>.</a:t>
            </a:r>
          </a:p>
          <a:p>
            <a:pPr marL="0" indent="0">
              <a:buNone/>
            </a:pPr>
            <a:endParaRPr lang="en-US" dirty="0" smtClean="0"/>
          </a:p>
          <a:p>
            <a:r>
              <a:rPr lang="en-US" dirty="0"/>
              <a:t>In December 1911, she was famously invited to perform at the coronation of King George </a:t>
            </a:r>
            <a:r>
              <a:rPr lang="en-US" dirty="0" smtClean="0"/>
              <a:t>V at </a:t>
            </a:r>
            <a:r>
              <a:rPr lang="en-US" dirty="0"/>
              <a:t>Delhi Durbar, where she sang a duet, </a:t>
            </a:r>
            <a:r>
              <a:rPr lang="en-US" i="1" dirty="0"/>
              <a:t>Ye </a:t>
            </a:r>
            <a:r>
              <a:rPr lang="en-US" i="1" dirty="0" err="1"/>
              <a:t>Hai</a:t>
            </a:r>
            <a:r>
              <a:rPr lang="en-US" i="1" dirty="0"/>
              <a:t> </a:t>
            </a:r>
            <a:r>
              <a:rPr lang="en-US" i="1" dirty="0" err="1"/>
              <a:t>Tajposhi</a:t>
            </a:r>
            <a:r>
              <a:rPr lang="en-US" i="1" dirty="0"/>
              <a:t> </a:t>
            </a:r>
            <a:r>
              <a:rPr lang="en-US" i="1" dirty="0" err="1"/>
              <a:t>Ka</a:t>
            </a:r>
            <a:r>
              <a:rPr lang="en-US" i="1" dirty="0"/>
              <a:t> </a:t>
            </a:r>
            <a:r>
              <a:rPr lang="en-US" i="1" dirty="0" err="1"/>
              <a:t>Jalsa</a:t>
            </a:r>
            <a:r>
              <a:rPr lang="en-US" i="1" dirty="0"/>
              <a:t>, Mubarak Ho Mubarak Ho</a:t>
            </a:r>
            <a:r>
              <a:rPr lang="en-US" dirty="0"/>
              <a:t>, with </a:t>
            </a:r>
            <a:r>
              <a:rPr lang="en-US" dirty="0" err="1"/>
              <a:t>Jankibai</a:t>
            </a:r>
            <a:r>
              <a:rPr lang="en-US" dirty="0"/>
              <a:t> of Allahabad</a:t>
            </a:r>
          </a:p>
        </p:txBody>
      </p:sp>
    </p:spTree>
    <p:extLst>
      <p:ext uri="{BB962C8B-B14F-4D97-AF65-F5344CB8AC3E}">
        <p14:creationId xmlns:p14="http://schemas.microsoft.com/office/powerpoint/2010/main" val="680894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a:t>Begum </a:t>
            </a:r>
            <a:r>
              <a:rPr lang="en-US" dirty="0" err="1"/>
              <a:t>Akhtar</a:t>
            </a:r>
            <a:r>
              <a:rPr lang="en-US" dirty="0"/>
              <a:t> in her early days wanted to pursue a career in Hindi films, but after listening to the singing of </a:t>
            </a:r>
            <a:r>
              <a:rPr lang="en-US" dirty="0" err="1"/>
              <a:t>Gauhar</a:t>
            </a:r>
            <a:r>
              <a:rPr lang="en-US" dirty="0"/>
              <a:t> and her mother, she </a:t>
            </a:r>
            <a:r>
              <a:rPr lang="en-US" dirty="0" smtClean="0"/>
              <a:t>devoted </a:t>
            </a:r>
            <a:r>
              <a:rPr lang="en-US" dirty="0"/>
              <a:t>herself to learning Hindustani classical </a:t>
            </a:r>
            <a:r>
              <a:rPr lang="en-US" dirty="0" smtClean="0"/>
              <a:t>music.</a:t>
            </a:r>
          </a:p>
          <a:p>
            <a:pPr marL="0" indent="0">
              <a:buNone/>
            </a:pPr>
            <a:endParaRPr lang="en-US" dirty="0" smtClean="0"/>
          </a:p>
          <a:p>
            <a:r>
              <a:rPr lang="en-US" dirty="0"/>
              <a:t>In her lifetime, she recorded more than 600 records from 1902 to 1920, in more than ten languages</a:t>
            </a:r>
            <a:r>
              <a:rPr lang="en-US" dirty="0" smtClean="0"/>
              <a:t>,</a:t>
            </a:r>
            <a:r>
              <a:rPr lang="en-US" baseline="30000" dirty="0" smtClean="0"/>
              <a:t>[</a:t>
            </a:r>
            <a:r>
              <a:rPr lang="en-US" dirty="0" smtClean="0"/>
              <a:t>including </a:t>
            </a:r>
            <a:r>
              <a:rPr lang="en-US" dirty="0"/>
              <a:t>Bengali, Hindustani, Gujarati, Tamil, Marathi, Arabic, Persian, </a:t>
            </a:r>
            <a:r>
              <a:rPr lang="en-US" dirty="0" err="1"/>
              <a:t>Pushto</a:t>
            </a:r>
            <a:r>
              <a:rPr lang="en-US" dirty="0"/>
              <a:t>, French, and English. </a:t>
            </a:r>
            <a:endParaRPr lang="en-US" dirty="0" smtClean="0"/>
          </a:p>
          <a:p>
            <a:pPr marL="0" indent="0">
              <a:buNone/>
            </a:pPr>
            <a:endParaRPr lang="en-US" dirty="0" smtClean="0"/>
          </a:p>
          <a:p>
            <a:r>
              <a:rPr lang="en-US" dirty="0"/>
              <a:t>She would round off her performances for a record by announcing 'My name is </a:t>
            </a:r>
            <a:r>
              <a:rPr lang="en-US" dirty="0" err="1"/>
              <a:t>Gohar</a:t>
            </a:r>
            <a:r>
              <a:rPr lang="en-US" dirty="0"/>
              <a:t> </a:t>
            </a:r>
            <a:r>
              <a:rPr lang="en-US" dirty="0" smtClean="0"/>
              <a:t>Jan‘</a:t>
            </a:r>
          </a:p>
          <a:p>
            <a:pPr marL="0" indent="0">
              <a:buNone/>
            </a:pPr>
            <a:endParaRPr lang="en-US" dirty="0" smtClean="0"/>
          </a:p>
          <a:p>
            <a:r>
              <a:rPr lang="en-US" dirty="0"/>
              <a:t>She has left over 150 records and most of them are in the safe custody of record collectors.</a:t>
            </a:r>
            <a:endParaRPr lang="en-US" dirty="0" smtClean="0"/>
          </a:p>
          <a:p>
            <a:endParaRPr lang="en-US" dirty="0" smtClean="0"/>
          </a:p>
        </p:txBody>
      </p:sp>
    </p:spTree>
    <p:extLst>
      <p:ext uri="{BB962C8B-B14F-4D97-AF65-F5344CB8AC3E}">
        <p14:creationId xmlns:p14="http://schemas.microsoft.com/office/powerpoint/2010/main" val="947209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791200"/>
          </a:xfrm>
        </p:spPr>
        <p:txBody>
          <a:bodyPr>
            <a:normAutofit fontScale="92500" lnSpcReduction="20000"/>
          </a:bodyPr>
          <a:lstStyle/>
          <a:p>
            <a:r>
              <a:rPr lang="en-US" dirty="0"/>
              <a:t>She </a:t>
            </a:r>
            <a:r>
              <a:rPr lang="en-US" dirty="0" err="1"/>
              <a:t>popularised</a:t>
            </a:r>
            <a:r>
              <a:rPr lang="en-US" dirty="0"/>
              <a:t> light </a:t>
            </a:r>
            <a:r>
              <a:rPr lang="en-US" b="1" dirty="0"/>
              <a:t>Hindustani classical music </a:t>
            </a:r>
            <a:r>
              <a:rPr lang="en-US" dirty="0"/>
              <a:t>with her </a:t>
            </a:r>
            <a:r>
              <a:rPr lang="en-US" b="1" dirty="0" err="1"/>
              <a:t>thumri</a:t>
            </a:r>
            <a:r>
              <a:rPr lang="en-US" b="1" dirty="0"/>
              <a:t>, </a:t>
            </a:r>
            <a:r>
              <a:rPr lang="en-US" b="1" dirty="0" err="1"/>
              <a:t>dadra</a:t>
            </a:r>
            <a:r>
              <a:rPr lang="en-US" b="1" dirty="0"/>
              <a:t>, </a:t>
            </a:r>
            <a:r>
              <a:rPr lang="en-US" b="1" dirty="0" err="1"/>
              <a:t>kajri</a:t>
            </a:r>
            <a:r>
              <a:rPr lang="en-US" b="1" dirty="0"/>
              <a:t>, </a:t>
            </a:r>
            <a:r>
              <a:rPr lang="en-US" b="1" dirty="0" err="1"/>
              <a:t>chaiti</a:t>
            </a:r>
            <a:r>
              <a:rPr lang="en-US" b="1" dirty="0"/>
              <a:t>, </a:t>
            </a:r>
            <a:r>
              <a:rPr lang="en-US" b="1" dirty="0" err="1" smtClean="0"/>
              <a:t>bhajan</a:t>
            </a:r>
            <a:r>
              <a:rPr lang="en-US" b="1" dirty="0" smtClean="0"/>
              <a:t>, </a:t>
            </a:r>
            <a:r>
              <a:rPr lang="en-US" b="1" dirty="0" err="1"/>
              <a:t>tarana</a:t>
            </a:r>
            <a:r>
              <a:rPr lang="en-US" b="1" dirty="0"/>
              <a:t> </a:t>
            </a:r>
            <a:r>
              <a:rPr lang="en-US" dirty="0" smtClean="0"/>
              <a:t>renditions.</a:t>
            </a:r>
          </a:p>
          <a:p>
            <a:r>
              <a:rPr lang="en-US" dirty="0" smtClean="0"/>
              <a:t>She mastered </a:t>
            </a:r>
            <a:r>
              <a:rPr lang="en-US" dirty="0"/>
              <a:t>the technique of condensing performing the elaborate melody Hindustani classical style to just three and a half minutes for a record</a:t>
            </a:r>
            <a:r>
              <a:rPr lang="en-US" dirty="0" smtClean="0"/>
              <a:t>.</a:t>
            </a:r>
          </a:p>
          <a:p>
            <a:r>
              <a:rPr lang="en-US" dirty="0" smtClean="0"/>
              <a:t> </a:t>
            </a:r>
            <a:r>
              <a:rPr lang="en-US" dirty="0"/>
              <a:t>Her most famous song are, </a:t>
            </a:r>
            <a:r>
              <a:rPr lang="en-US" dirty="0" err="1"/>
              <a:t>thumri</a:t>
            </a:r>
            <a:r>
              <a:rPr lang="en-US" dirty="0"/>
              <a:t> sung in </a:t>
            </a:r>
            <a:r>
              <a:rPr lang="en-US" dirty="0" err="1"/>
              <a:t>Bhairavi</a:t>
            </a:r>
            <a:r>
              <a:rPr lang="en-US" dirty="0"/>
              <a:t> is </a:t>
            </a:r>
            <a:endParaRPr lang="en-US" dirty="0" smtClean="0"/>
          </a:p>
          <a:p>
            <a:pPr lvl="1"/>
            <a:r>
              <a:rPr lang="en-US" i="1" dirty="0" smtClean="0"/>
              <a:t>Mora </a:t>
            </a:r>
            <a:r>
              <a:rPr lang="en-US" i="1" dirty="0" err="1"/>
              <a:t>nahak</a:t>
            </a:r>
            <a:r>
              <a:rPr lang="en-US" i="1" dirty="0"/>
              <a:t> </a:t>
            </a:r>
            <a:r>
              <a:rPr lang="en-US" i="1" dirty="0" err="1"/>
              <a:t>laye</a:t>
            </a:r>
            <a:r>
              <a:rPr lang="en-US" i="1" dirty="0"/>
              <a:t> </a:t>
            </a:r>
            <a:r>
              <a:rPr lang="en-US" i="1" dirty="0" err="1"/>
              <a:t>gavanava</a:t>
            </a:r>
            <a:r>
              <a:rPr lang="en-US" i="1" dirty="0" smtClean="0"/>
              <a:t>,</a:t>
            </a:r>
          </a:p>
          <a:p>
            <a:pPr lvl="1"/>
            <a:r>
              <a:rPr lang="en-US" i="1" dirty="0" smtClean="0"/>
              <a:t> </a:t>
            </a:r>
            <a:r>
              <a:rPr lang="en-US" i="1" dirty="0" err="1"/>
              <a:t>jabse</a:t>
            </a:r>
            <a:r>
              <a:rPr lang="en-US" i="1" dirty="0"/>
              <a:t> </a:t>
            </a:r>
            <a:r>
              <a:rPr lang="en-US" i="1" dirty="0" err="1"/>
              <a:t>gaye</a:t>
            </a:r>
            <a:r>
              <a:rPr lang="en-US" i="1" dirty="0"/>
              <a:t> </a:t>
            </a:r>
            <a:r>
              <a:rPr lang="en-US" i="1" dirty="0" err="1"/>
              <a:t>mori</a:t>
            </a:r>
            <a:r>
              <a:rPr lang="en-US" i="1" dirty="0"/>
              <a:t> </a:t>
            </a:r>
            <a:r>
              <a:rPr lang="en-US" i="1" dirty="0" err="1" smtClean="0"/>
              <a:t>sudh</a:t>
            </a:r>
            <a:r>
              <a:rPr lang="en-US" i="1" dirty="0" smtClean="0"/>
              <a:t> </a:t>
            </a:r>
            <a:r>
              <a:rPr lang="en-US" i="1" dirty="0" err="1" smtClean="0"/>
              <a:t>hu</a:t>
            </a:r>
            <a:r>
              <a:rPr lang="en-US" i="1" dirty="0" smtClean="0"/>
              <a:t> </a:t>
            </a:r>
            <a:r>
              <a:rPr lang="en-US" i="1" dirty="0" err="1" smtClean="0"/>
              <a:t>na</a:t>
            </a:r>
            <a:r>
              <a:rPr lang="en-US" i="1" dirty="0" smtClean="0"/>
              <a:t> live,</a:t>
            </a:r>
          </a:p>
          <a:p>
            <a:pPr lvl="1"/>
            <a:r>
              <a:rPr lang="en-US" dirty="0" smtClean="0"/>
              <a:t> </a:t>
            </a:r>
            <a:r>
              <a:rPr lang="en-US" i="1" dirty="0" err="1"/>
              <a:t>Ras</a:t>
            </a:r>
            <a:r>
              <a:rPr lang="en-US" i="1" dirty="0"/>
              <a:t> </a:t>
            </a:r>
            <a:r>
              <a:rPr lang="en-US" i="1" dirty="0" err="1"/>
              <a:t>ke</a:t>
            </a:r>
            <a:r>
              <a:rPr lang="en-US" i="1" dirty="0"/>
              <a:t> </a:t>
            </a:r>
            <a:r>
              <a:rPr lang="en-US" i="1" dirty="0" err="1"/>
              <a:t>bhare</a:t>
            </a:r>
            <a:r>
              <a:rPr lang="en-US" i="1" dirty="0"/>
              <a:t> Tore Nain</a:t>
            </a:r>
            <a:r>
              <a:rPr lang="en-US" dirty="0"/>
              <a:t>, </a:t>
            </a:r>
            <a:endParaRPr lang="en-US" dirty="0" smtClean="0"/>
          </a:p>
          <a:p>
            <a:pPr lvl="1"/>
            <a:r>
              <a:rPr lang="en-US" i="1" dirty="0" smtClean="0"/>
              <a:t>Mere </a:t>
            </a:r>
            <a:r>
              <a:rPr lang="en-US" i="1" dirty="0" err="1" smtClean="0"/>
              <a:t>dard</a:t>
            </a:r>
            <a:r>
              <a:rPr lang="en-US" i="1" dirty="0" smtClean="0"/>
              <a:t>-e-</a:t>
            </a:r>
            <a:r>
              <a:rPr lang="en-US" i="1" dirty="0" err="1" smtClean="0"/>
              <a:t>jigar</a:t>
            </a:r>
            <a:r>
              <a:rPr lang="en-US" dirty="0" smtClean="0"/>
              <a:t> </a:t>
            </a:r>
            <a:r>
              <a:rPr lang="en-US" dirty="0"/>
              <a:t>and </a:t>
            </a:r>
            <a:endParaRPr lang="en-US" dirty="0" smtClean="0"/>
          </a:p>
          <a:p>
            <a:pPr lvl="1"/>
            <a:r>
              <a:rPr lang="en-US" dirty="0" err="1" smtClean="0"/>
              <a:t>Bhajans</a:t>
            </a:r>
            <a:r>
              <a:rPr lang="en-US" dirty="0" smtClean="0"/>
              <a:t> </a:t>
            </a:r>
            <a:r>
              <a:rPr lang="en-US" dirty="0"/>
              <a:t>like, </a:t>
            </a:r>
            <a:r>
              <a:rPr lang="en-US" i="1" dirty="0" err="1"/>
              <a:t>Radhey</a:t>
            </a:r>
            <a:r>
              <a:rPr lang="en-US" i="1" dirty="0"/>
              <a:t> Krishna </a:t>
            </a:r>
            <a:r>
              <a:rPr lang="en-US" i="1" dirty="0" err="1"/>
              <a:t>Bol</a:t>
            </a:r>
            <a:r>
              <a:rPr lang="en-US" i="1" dirty="0"/>
              <a:t> </a:t>
            </a:r>
            <a:r>
              <a:rPr lang="en-US" i="1" dirty="0" err="1"/>
              <a:t>Mukhse</a:t>
            </a:r>
            <a:r>
              <a:rPr lang="en-US" dirty="0"/>
              <a:t>.</a:t>
            </a:r>
          </a:p>
        </p:txBody>
      </p:sp>
    </p:spTree>
    <p:extLst>
      <p:ext uri="{BB962C8B-B14F-4D97-AF65-F5344CB8AC3E}">
        <p14:creationId xmlns:p14="http://schemas.microsoft.com/office/powerpoint/2010/main" val="1211091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India's first-ever </a:t>
            </a:r>
            <a:r>
              <a:rPr lang="en-US" b="1" dirty="0" smtClean="0"/>
              <a:t>record</a:t>
            </a:r>
            <a:r>
              <a:rPr lang="en-US" b="1" dirty="0"/>
              <a:t/>
            </a:r>
            <a:br>
              <a:rPr lang="en-US" b="1" dirty="0"/>
            </a:b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smtClean="0"/>
              <a:t>India's </a:t>
            </a:r>
            <a:r>
              <a:rPr lang="en-US" dirty="0"/>
              <a:t>first disc had </a:t>
            </a:r>
            <a:r>
              <a:rPr lang="en-US" dirty="0" err="1"/>
              <a:t>Gauhar</a:t>
            </a:r>
            <a:r>
              <a:rPr lang="en-US" dirty="0"/>
              <a:t> </a:t>
            </a:r>
            <a:r>
              <a:rPr lang="en-US" dirty="0" err="1"/>
              <a:t>Jaan</a:t>
            </a:r>
            <a:r>
              <a:rPr lang="en-US" dirty="0" smtClean="0"/>
              <a:t>, </a:t>
            </a:r>
            <a:r>
              <a:rPr lang="en-US" dirty="0"/>
              <a:t>singing a </a:t>
            </a:r>
            <a:r>
              <a:rPr lang="en-US" dirty="0" err="1"/>
              <a:t>khayal</a:t>
            </a:r>
            <a:r>
              <a:rPr lang="en-US" dirty="0"/>
              <a:t> in </a:t>
            </a:r>
            <a:r>
              <a:rPr lang="en-US" dirty="0" err="1"/>
              <a:t>Raag</a:t>
            </a:r>
            <a:r>
              <a:rPr lang="en-US" dirty="0"/>
              <a:t> </a:t>
            </a:r>
            <a:r>
              <a:rPr lang="en-US" dirty="0" err="1" smtClean="0"/>
              <a:t>Jogiya</a:t>
            </a:r>
            <a:r>
              <a:rPr lang="en-US" dirty="0" smtClean="0"/>
              <a:t>.</a:t>
            </a:r>
          </a:p>
          <a:p>
            <a:r>
              <a:rPr lang="en-US" dirty="0" smtClean="0"/>
              <a:t>It is recorded </a:t>
            </a:r>
            <a:r>
              <a:rPr lang="en-US" dirty="0"/>
              <a:t>on </a:t>
            </a:r>
            <a:r>
              <a:rPr lang="en-US" dirty="0" smtClean="0"/>
              <a:t>2/14 </a:t>
            </a:r>
            <a:r>
              <a:rPr lang="en-US" dirty="0"/>
              <a:t>November 1902, by Fred </a:t>
            </a:r>
            <a:r>
              <a:rPr lang="en-US" dirty="0" err="1"/>
              <a:t>Gaisberg</a:t>
            </a:r>
            <a:r>
              <a:rPr lang="en-US" dirty="0"/>
              <a:t>, an assistant to Emile </a:t>
            </a:r>
            <a:r>
              <a:rPr lang="en-US" dirty="0" smtClean="0"/>
              <a:t>Berliner (Father </a:t>
            </a:r>
            <a:r>
              <a:rPr lang="en-US" dirty="0"/>
              <a:t>of Gramophone </a:t>
            </a:r>
            <a:r>
              <a:rPr lang="en-US" dirty="0" err="1" smtClean="0"/>
              <a:t>record,founded</a:t>
            </a:r>
            <a:r>
              <a:rPr lang="en-US" dirty="0" smtClean="0"/>
              <a:t> </a:t>
            </a:r>
            <a:r>
              <a:rPr lang="en-US" dirty="0"/>
              <a:t>in England in 1898</a:t>
            </a:r>
            <a:r>
              <a:rPr lang="en-US" dirty="0" smtClean="0"/>
              <a:t>), </a:t>
            </a:r>
            <a:r>
              <a:rPr lang="en-US" dirty="0"/>
              <a:t>who left America to become the first recording engineer with the Gramophone Company, London</a:t>
            </a:r>
            <a:r>
              <a:rPr lang="en-US" dirty="0" smtClean="0"/>
              <a:t>.</a:t>
            </a:r>
          </a:p>
          <a:p>
            <a:r>
              <a:rPr lang="en-US" dirty="0"/>
              <a:t>at the end of the trial recording </a:t>
            </a:r>
            <a:r>
              <a:rPr lang="en-US" dirty="0" err="1"/>
              <a:t>Gauhar</a:t>
            </a:r>
            <a:r>
              <a:rPr lang="en-US" dirty="0"/>
              <a:t> </a:t>
            </a:r>
            <a:r>
              <a:rPr lang="en-US" dirty="0" err="1"/>
              <a:t>Jaan</a:t>
            </a:r>
            <a:r>
              <a:rPr lang="en-US" dirty="0"/>
              <a:t> announced – "</a:t>
            </a:r>
            <a:r>
              <a:rPr lang="en-US" b="1" dirty="0"/>
              <a:t>My name is </a:t>
            </a:r>
            <a:r>
              <a:rPr lang="en-US" b="1" dirty="0" err="1"/>
              <a:t>Gauhar</a:t>
            </a:r>
            <a:r>
              <a:rPr lang="en-US" b="1" dirty="0"/>
              <a:t> </a:t>
            </a:r>
            <a:r>
              <a:rPr lang="en-US" b="1" dirty="0" err="1"/>
              <a:t>Jaan</a:t>
            </a:r>
            <a:r>
              <a:rPr lang="en-US" dirty="0"/>
              <a:t>". </a:t>
            </a:r>
            <a:endParaRPr lang="en-US" dirty="0" smtClean="0"/>
          </a:p>
          <a:p>
            <a:r>
              <a:rPr lang="en-US" dirty="0" smtClean="0"/>
              <a:t>She agreed </a:t>
            </a:r>
            <a:r>
              <a:rPr lang="en-US" dirty="0"/>
              <a:t>to do the recording session for a princely sum of 3,000 </a:t>
            </a:r>
            <a:r>
              <a:rPr lang="en-US" dirty="0" smtClean="0"/>
              <a:t>rupees.</a:t>
            </a:r>
          </a:p>
          <a:p>
            <a:r>
              <a:rPr lang="en-US" dirty="0" smtClean="0"/>
              <a:t> </a:t>
            </a:r>
            <a:r>
              <a:rPr lang="en-US" dirty="0"/>
              <a:t>By 1903, her records started appearing in Indian markets and were in great demand.</a:t>
            </a:r>
          </a:p>
        </p:txBody>
      </p:sp>
    </p:spTree>
    <p:extLst>
      <p:ext uri="{BB962C8B-B14F-4D97-AF65-F5344CB8AC3E}">
        <p14:creationId xmlns:p14="http://schemas.microsoft.com/office/powerpoint/2010/main" val="3275418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1115</Words>
  <Application>Microsoft Office PowerPoint</Application>
  <PresentationFormat>On-screen Show (4:3)</PresentationFormat>
  <Paragraphs>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"My name is Gauhar Jaan"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India's first-ever record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dc:title>
  <dc:creator>Ashutosh N. Jha</dc:creator>
  <cp:lastModifiedBy>Ashutosh N. Jha</cp:lastModifiedBy>
  <cp:revision>79</cp:revision>
  <dcterms:created xsi:type="dcterms:W3CDTF">2015-04-22T17:42:32Z</dcterms:created>
  <dcterms:modified xsi:type="dcterms:W3CDTF">2015-07-23T06:23:17Z</dcterms:modified>
</cp:coreProperties>
</file>