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E35EFD-51CC-4F82-B18E-62643296E4AD}" type="datetimeFigureOut">
              <a:rPr lang="en-US" smtClean="0"/>
              <a:t>7/29/2015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09E800-8E08-42E2-A2EC-7EF040CEEE9B}" type="slidenum">
              <a:rPr lang="en-US" smtClean="0"/>
              <a:t>‹#›</a:t>
            </a:fld>
            <a:endParaRPr lang="en-US"/>
          </a:p>
        </p:txBody>
      </p:sp>
    </p:spTree>
    <p:extLst>
      <p:ext uri="{BB962C8B-B14F-4D97-AF65-F5344CB8AC3E}">
        <p14:creationId xmlns:p14="http://schemas.microsoft.com/office/powerpoint/2010/main" val="2758493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09E800-8E08-42E2-A2EC-7EF040CEEE9B}" type="slidenum">
              <a:rPr lang="en-US" smtClean="0"/>
              <a:t>1</a:t>
            </a:fld>
            <a:endParaRPr lang="en-US"/>
          </a:p>
        </p:txBody>
      </p:sp>
    </p:spTree>
    <p:extLst>
      <p:ext uri="{BB962C8B-B14F-4D97-AF65-F5344CB8AC3E}">
        <p14:creationId xmlns:p14="http://schemas.microsoft.com/office/powerpoint/2010/main" val="4036811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1C708E-9CC1-4101-A13F-2377FB833E88}" type="datetimeFigureOut">
              <a:rPr lang="en-US" smtClean="0"/>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582BB-8E44-40E1-8B21-3ED66B155373}" type="slidenum">
              <a:rPr lang="en-US" smtClean="0"/>
              <a:t>‹#›</a:t>
            </a:fld>
            <a:endParaRPr lang="en-US"/>
          </a:p>
        </p:txBody>
      </p:sp>
    </p:spTree>
    <p:extLst>
      <p:ext uri="{BB962C8B-B14F-4D97-AF65-F5344CB8AC3E}">
        <p14:creationId xmlns:p14="http://schemas.microsoft.com/office/powerpoint/2010/main" val="760754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1C708E-9CC1-4101-A13F-2377FB833E88}" type="datetimeFigureOut">
              <a:rPr lang="en-US" smtClean="0"/>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582BB-8E44-40E1-8B21-3ED66B155373}" type="slidenum">
              <a:rPr lang="en-US" smtClean="0"/>
              <a:t>‹#›</a:t>
            </a:fld>
            <a:endParaRPr lang="en-US"/>
          </a:p>
        </p:txBody>
      </p:sp>
    </p:spTree>
    <p:extLst>
      <p:ext uri="{BB962C8B-B14F-4D97-AF65-F5344CB8AC3E}">
        <p14:creationId xmlns:p14="http://schemas.microsoft.com/office/powerpoint/2010/main" val="61649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1C708E-9CC1-4101-A13F-2377FB833E88}" type="datetimeFigureOut">
              <a:rPr lang="en-US" smtClean="0"/>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582BB-8E44-40E1-8B21-3ED66B155373}" type="slidenum">
              <a:rPr lang="en-US" smtClean="0"/>
              <a:t>‹#›</a:t>
            </a:fld>
            <a:endParaRPr lang="en-US"/>
          </a:p>
        </p:txBody>
      </p:sp>
    </p:spTree>
    <p:extLst>
      <p:ext uri="{BB962C8B-B14F-4D97-AF65-F5344CB8AC3E}">
        <p14:creationId xmlns:p14="http://schemas.microsoft.com/office/powerpoint/2010/main" val="408107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1C708E-9CC1-4101-A13F-2377FB833E88}" type="datetimeFigureOut">
              <a:rPr lang="en-US" smtClean="0"/>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582BB-8E44-40E1-8B21-3ED66B155373}" type="slidenum">
              <a:rPr lang="en-US" smtClean="0"/>
              <a:t>‹#›</a:t>
            </a:fld>
            <a:endParaRPr lang="en-US"/>
          </a:p>
        </p:txBody>
      </p:sp>
    </p:spTree>
    <p:extLst>
      <p:ext uri="{BB962C8B-B14F-4D97-AF65-F5344CB8AC3E}">
        <p14:creationId xmlns:p14="http://schemas.microsoft.com/office/powerpoint/2010/main" val="109142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1C708E-9CC1-4101-A13F-2377FB833E88}" type="datetimeFigureOut">
              <a:rPr lang="en-US" smtClean="0"/>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582BB-8E44-40E1-8B21-3ED66B155373}" type="slidenum">
              <a:rPr lang="en-US" smtClean="0"/>
              <a:t>‹#›</a:t>
            </a:fld>
            <a:endParaRPr lang="en-US"/>
          </a:p>
        </p:txBody>
      </p:sp>
    </p:spTree>
    <p:extLst>
      <p:ext uri="{BB962C8B-B14F-4D97-AF65-F5344CB8AC3E}">
        <p14:creationId xmlns:p14="http://schemas.microsoft.com/office/powerpoint/2010/main" val="3273801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1C708E-9CC1-4101-A13F-2377FB833E88}" type="datetimeFigureOut">
              <a:rPr lang="en-US" smtClean="0"/>
              <a:t>7/29/2015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582BB-8E44-40E1-8B21-3ED66B155373}" type="slidenum">
              <a:rPr lang="en-US" smtClean="0"/>
              <a:t>‹#›</a:t>
            </a:fld>
            <a:endParaRPr lang="en-US"/>
          </a:p>
        </p:txBody>
      </p:sp>
    </p:spTree>
    <p:extLst>
      <p:ext uri="{BB962C8B-B14F-4D97-AF65-F5344CB8AC3E}">
        <p14:creationId xmlns:p14="http://schemas.microsoft.com/office/powerpoint/2010/main" val="4100661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1C708E-9CC1-4101-A13F-2377FB833E88}" type="datetimeFigureOut">
              <a:rPr lang="en-US" smtClean="0"/>
              <a:t>7/29/2015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A582BB-8E44-40E1-8B21-3ED66B155373}" type="slidenum">
              <a:rPr lang="en-US" smtClean="0"/>
              <a:t>‹#›</a:t>
            </a:fld>
            <a:endParaRPr lang="en-US"/>
          </a:p>
        </p:txBody>
      </p:sp>
    </p:spTree>
    <p:extLst>
      <p:ext uri="{BB962C8B-B14F-4D97-AF65-F5344CB8AC3E}">
        <p14:creationId xmlns:p14="http://schemas.microsoft.com/office/powerpoint/2010/main" val="356440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1C708E-9CC1-4101-A13F-2377FB833E88}" type="datetimeFigureOut">
              <a:rPr lang="en-US" smtClean="0"/>
              <a:t>7/29/2015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A582BB-8E44-40E1-8B21-3ED66B155373}" type="slidenum">
              <a:rPr lang="en-US" smtClean="0"/>
              <a:t>‹#›</a:t>
            </a:fld>
            <a:endParaRPr lang="en-US"/>
          </a:p>
        </p:txBody>
      </p:sp>
    </p:spTree>
    <p:extLst>
      <p:ext uri="{BB962C8B-B14F-4D97-AF65-F5344CB8AC3E}">
        <p14:creationId xmlns:p14="http://schemas.microsoft.com/office/powerpoint/2010/main" val="237152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C708E-9CC1-4101-A13F-2377FB833E88}" type="datetimeFigureOut">
              <a:rPr lang="en-US" smtClean="0"/>
              <a:t>7/29/2015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A582BB-8E44-40E1-8B21-3ED66B155373}" type="slidenum">
              <a:rPr lang="en-US" smtClean="0"/>
              <a:t>‹#›</a:t>
            </a:fld>
            <a:endParaRPr lang="en-US"/>
          </a:p>
        </p:txBody>
      </p:sp>
    </p:spTree>
    <p:extLst>
      <p:ext uri="{BB962C8B-B14F-4D97-AF65-F5344CB8AC3E}">
        <p14:creationId xmlns:p14="http://schemas.microsoft.com/office/powerpoint/2010/main" val="187128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C708E-9CC1-4101-A13F-2377FB833E88}" type="datetimeFigureOut">
              <a:rPr lang="en-US" smtClean="0"/>
              <a:t>7/29/2015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582BB-8E44-40E1-8B21-3ED66B155373}" type="slidenum">
              <a:rPr lang="en-US" smtClean="0"/>
              <a:t>‹#›</a:t>
            </a:fld>
            <a:endParaRPr lang="en-US"/>
          </a:p>
        </p:txBody>
      </p:sp>
    </p:spTree>
    <p:extLst>
      <p:ext uri="{BB962C8B-B14F-4D97-AF65-F5344CB8AC3E}">
        <p14:creationId xmlns:p14="http://schemas.microsoft.com/office/powerpoint/2010/main" val="2610250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C708E-9CC1-4101-A13F-2377FB833E88}" type="datetimeFigureOut">
              <a:rPr lang="en-US" smtClean="0"/>
              <a:t>7/29/2015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582BB-8E44-40E1-8B21-3ED66B155373}" type="slidenum">
              <a:rPr lang="en-US" smtClean="0"/>
              <a:t>‹#›</a:t>
            </a:fld>
            <a:endParaRPr lang="en-US"/>
          </a:p>
        </p:txBody>
      </p:sp>
    </p:spTree>
    <p:extLst>
      <p:ext uri="{BB962C8B-B14F-4D97-AF65-F5344CB8AC3E}">
        <p14:creationId xmlns:p14="http://schemas.microsoft.com/office/powerpoint/2010/main" val="1189783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C708E-9CC1-4101-A13F-2377FB833E88}" type="datetimeFigureOut">
              <a:rPr lang="en-US" smtClean="0"/>
              <a:t>7/29/2015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582BB-8E44-40E1-8B21-3ED66B155373}" type="slidenum">
              <a:rPr lang="en-US" smtClean="0"/>
              <a:t>‹#›</a:t>
            </a:fld>
            <a:endParaRPr lang="en-US"/>
          </a:p>
        </p:txBody>
      </p:sp>
    </p:spTree>
    <p:extLst>
      <p:ext uri="{BB962C8B-B14F-4D97-AF65-F5344CB8AC3E}">
        <p14:creationId xmlns:p14="http://schemas.microsoft.com/office/powerpoint/2010/main" val="4223878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gif"/><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kidshealth.org/kid/ill_injure/sick/headach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beards.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uesc_01_img003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 y="2140743"/>
            <a:ext cx="3165393" cy="4336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087562"/>
            <a:ext cx="4724400" cy="438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76200"/>
            <a:ext cx="2743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heart"/>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30186"/>
            <a:ext cx="2743200" cy="167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31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629400"/>
          </a:xfrm>
        </p:spPr>
        <p:txBody>
          <a:bodyPr>
            <a:normAutofit/>
          </a:bodyPr>
          <a:lstStyle/>
          <a:p>
            <a:r>
              <a:rPr lang="en-US" dirty="0"/>
              <a:t>The average person expels flatulence 14 times each day</a:t>
            </a:r>
            <a:r>
              <a:rPr lang="en-US" dirty="0" smtClean="0"/>
              <a:t>.</a:t>
            </a:r>
          </a:p>
          <a:p>
            <a:r>
              <a:rPr lang="en-US" dirty="0"/>
              <a:t>Earwax production is necessary for good ear health</a:t>
            </a:r>
            <a:r>
              <a:rPr lang="en-US" dirty="0" smtClean="0"/>
              <a:t>.</a:t>
            </a:r>
            <a:r>
              <a:rPr lang="en-US" dirty="0"/>
              <a:t> It protects the delicate inner ear from bacteria, fungus, dirt and even insects. It also cleans and lubricates the ear canal. </a:t>
            </a:r>
            <a:endParaRPr lang="en-US" dirty="0" smtClean="0"/>
          </a:p>
          <a:p>
            <a:r>
              <a:rPr lang="en-US" dirty="0" smtClean="0"/>
              <a:t>The </a:t>
            </a:r>
            <a:r>
              <a:rPr lang="en-US" dirty="0"/>
              <a:t>largest cell in the human body is the female egg and the smallest is the male sperm</a:t>
            </a:r>
            <a:r>
              <a:rPr lang="en-US" dirty="0" smtClean="0"/>
              <a:t>.</a:t>
            </a:r>
          </a:p>
          <a:p>
            <a:r>
              <a:rPr lang="en-US" dirty="0"/>
              <a:t>The three things pregnant women dream most of during their first trimester are frogs, worms and potted plants</a:t>
            </a:r>
            <a:r>
              <a:rPr lang="en-US" dirty="0" smtClean="0"/>
              <a:t>.</a:t>
            </a:r>
          </a:p>
          <a:p>
            <a:endParaRPr lang="en-US" dirty="0"/>
          </a:p>
        </p:txBody>
      </p:sp>
    </p:spTree>
    <p:extLst>
      <p:ext uri="{BB962C8B-B14F-4D97-AF65-F5344CB8AC3E}">
        <p14:creationId xmlns:p14="http://schemas.microsoft.com/office/powerpoint/2010/main" val="3413269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lnSpcReduction="10000"/>
          </a:bodyPr>
          <a:lstStyle/>
          <a:p>
            <a:r>
              <a:rPr lang="en-US" dirty="0"/>
              <a:t>Your teeth start growing 6 months before you are born</a:t>
            </a:r>
            <a:r>
              <a:rPr lang="en-US" dirty="0" smtClean="0"/>
              <a:t>. </a:t>
            </a:r>
            <a:r>
              <a:rPr lang="en-US" dirty="0"/>
              <a:t>few babies are born with teeth in </a:t>
            </a:r>
            <a:r>
              <a:rPr lang="en-US" dirty="0" smtClean="0"/>
              <a:t>place. </a:t>
            </a:r>
            <a:r>
              <a:rPr lang="en-US" dirty="0"/>
              <a:t>One out of every 2,000 newborn infants has a tooth when they are born. </a:t>
            </a:r>
            <a:endParaRPr lang="en-US" dirty="0" smtClean="0"/>
          </a:p>
          <a:p>
            <a:pPr lvl="0"/>
            <a:r>
              <a:rPr lang="en-US" dirty="0"/>
              <a:t>Babies are always born with blue eyes. The color of your eyes depends on the genes you get from your parents, but at birth most babies appear to have blue eyes. The reason behind this is the pigment melanin. The melanin in a newborn’s eyes often needs time after birth to be fully deposited or to be darkened by exposure to ultraviolet light, later revealing the baby’s true eye color. </a:t>
            </a:r>
          </a:p>
          <a:p>
            <a:endParaRPr lang="en-US" dirty="0"/>
          </a:p>
        </p:txBody>
      </p:sp>
    </p:spTree>
    <p:extLst>
      <p:ext uri="{BB962C8B-B14F-4D97-AF65-F5344CB8AC3E}">
        <p14:creationId xmlns:p14="http://schemas.microsoft.com/office/powerpoint/2010/main" val="1758628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lstStyle/>
          <a:p>
            <a:r>
              <a:rPr lang="en-US" dirty="0" smtClean="0"/>
              <a:t>After </a:t>
            </a:r>
            <a:r>
              <a:rPr lang="en-US" dirty="0"/>
              <a:t>eating too much, your hearing is less sharp</a:t>
            </a:r>
            <a:r>
              <a:rPr lang="en-US" dirty="0" smtClean="0"/>
              <a:t>.</a:t>
            </a:r>
          </a:p>
          <a:p>
            <a:r>
              <a:rPr lang="en-US" dirty="0"/>
              <a:t>If saliva cannot dissolve something, you cannot taste it</a:t>
            </a:r>
            <a:r>
              <a:rPr lang="en-US" dirty="0" smtClean="0"/>
              <a:t>.</a:t>
            </a:r>
          </a:p>
          <a:p>
            <a:r>
              <a:rPr lang="en-US" dirty="0"/>
              <a:t>Women are born better smellers than men and remain better smellers over life</a:t>
            </a:r>
            <a:r>
              <a:rPr lang="en-US" dirty="0" smtClean="0"/>
              <a:t>.</a:t>
            </a:r>
          </a:p>
          <a:p>
            <a:r>
              <a:rPr lang="en-US" dirty="0"/>
              <a:t>O</a:t>
            </a:r>
            <a:r>
              <a:rPr lang="en-US" dirty="0" smtClean="0"/>
              <a:t>ur </a:t>
            </a:r>
            <a:r>
              <a:rPr lang="en-US" dirty="0"/>
              <a:t>nose can remember 50,000 different scents</a:t>
            </a:r>
            <a:r>
              <a:rPr lang="en-US" dirty="0" smtClean="0"/>
              <a:t>.</a:t>
            </a:r>
          </a:p>
          <a:p>
            <a:r>
              <a:rPr lang="en-US" dirty="0"/>
              <a:t>Even small noises cause the pupils of the eyes to dilate.</a:t>
            </a:r>
          </a:p>
        </p:txBody>
      </p:sp>
    </p:spTree>
    <p:extLst>
      <p:ext uri="{BB962C8B-B14F-4D97-AF65-F5344CB8AC3E}">
        <p14:creationId xmlns:p14="http://schemas.microsoft.com/office/powerpoint/2010/main" val="1089216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lstStyle/>
          <a:p>
            <a:r>
              <a:rPr lang="en-US" dirty="0" smtClean="0"/>
              <a:t>The </a:t>
            </a:r>
            <a:r>
              <a:rPr lang="en-US" dirty="0"/>
              <a:t>ashes of a cremated person average about 9 pounds</a:t>
            </a:r>
            <a:r>
              <a:rPr lang="en-US" dirty="0" smtClean="0"/>
              <a:t>.</a:t>
            </a:r>
          </a:p>
          <a:p>
            <a:r>
              <a:rPr lang="en-US" dirty="0"/>
              <a:t>Nails and hair do not continue to grow after we die</a:t>
            </a:r>
            <a:r>
              <a:rPr lang="en-US" dirty="0" smtClean="0"/>
              <a:t>.</a:t>
            </a:r>
          </a:p>
          <a:p>
            <a:r>
              <a:rPr lang="en-US" dirty="0"/>
              <a:t>By the age of 60, most people will have lost about half their taste buds</a:t>
            </a:r>
            <a:r>
              <a:rPr lang="en-US" dirty="0" smtClean="0"/>
              <a:t>.</a:t>
            </a:r>
          </a:p>
          <a:p>
            <a:r>
              <a:rPr lang="en-US" dirty="0"/>
              <a:t>Your eyes are always the same size from birth but your nose and ears never stop growing</a:t>
            </a:r>
            <a:r>
              <a:rPr lang="en-US" dirty="0" smtClean="0"/>
              <a:t>.</a:t>
            </a:r>
          </a:p>
          <a:p>
            <a:r>
              <a:rPr lang="en-US" dirty="0"/>
              <a:t>By 60 years of age, 60-percent of men and 40-percent of women will snore.</a:t>
            </a:r>
          </a:p>
          <a:p>
            <a:endParaRPr lang="en-US" dirty="0"/>
          </a:p>
        </p:txBody>
      </p:sp>
    </p:spTree>
    <p:extLst>
      <p:ext uri="{BB962C8B-B14F-4D97-AF65-F5344CB8AC3E}">
        <p14:creationId xmlns:p14="http://schemas.microsoft.com/office/powerpoint/2010/main" val="18879465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lstStyle/>
          <a:p>
            <a:r>
              <a:rPr lang="en-US" dirty="0"/>
              <a:t>Monday is the day of the week when the risk of heart attack is greatest</a:t>
            </a:r>
            <a:r>
              <a:rPr lang="en-US" dirty="0" smtClean="0"/>
              <a:t>.</a:t>
            </a:r>
            <a:r>
              <a:rPr lang="en-US" dirty="0"/>
              <a:t> it’s a combination of too much fun over the weekend with the stress of going back to work that </a:t>
            </a:r>
            <a:r>
              <a:rPr lang="en-US" dirty="0" smtClean="0"/>
              <a:t>causes.</a:t>
            </a:r>
          </a:p>
          <a:p>
            <a:r>
              <a:rPr lang="en-US" dirty="0"/>
              <a:t>Humans can make do longer without food than sleep</a:t>
            </a:r>
            <a:r>
              <a:rPr lang="en-US" dirty="0" smtClean="0"/>
              <a:t>.</a:t>
            </a:r>
          </a:p>
          <a:p>
            <a:r>
              <a:rPr lang="en-US" dirty="0"/>
              <a:t>Over 90% of diseases are caused or complicated by stress</a:t>
            </a:r>
            <a:r>
              <a:rPr lang="en-US" dirty="0" smtClean="0"/>
              <a:t>.</a:t>
            </a:r>
          </a:p>
          <a:p>
            <a:r>
              <a:rPr lang="en-US" dirty="0"/>
              <a:t>A human head remains conscious for about 15 to 20 seconds after it is been decapitated</a:t>
            </a:r>
            <a:r>
              <a:rPr lang="en-US" dirty="0" smtClean="0"/>
              <a:t>.</a:t>
            </a:r>
          </a:p>
          <a:p>
            <a:r>
              <a:rPr lang="en-US" i="1" dirty="0"/>
              <a:t>if human eye was a digital camera , it would have 576 megapixels.</a:t>
            </a:r>
            <a:endParaRPr lang="en-US" dirty="0"/>
          </a:p>
        </p:txBody>
      </p:sp>
    </p:spTree>
    <p:extLst>
      <p:ext uri="{BB962C8B-B14F-4D97-AF65-F5344CB8AC3E}">
        <p14:creationId xmlns:p14="http://schemas.microsoft.com/office/powerpoint/2010/main" val="1953819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lstStyle/>
          <a:p>
            <a:r>
              <a:rPr lang="en-US" dirty="0"/>
              <a:t>It takes 17 muscles to smile and 43 to frown</a:t>
            </a:r>
            <a:r>
              <a:rPr lang="en-US" dirty="0" smtClean="0"/>
              <a:t>.</a:t>
            </a:r>
          </a:p>
          <a:p>
            <a:r>
              <a:rPr lang="en-US" dirty="0"/>
              <a:t>Babies are born with 300 bones, but by adulthood the number is reduced to 206</a:t>
            </a:r>
            <a:r>
              <a:rPr lang="en-US" dirty="0" smtClean="0"/>
              <a:t>. </a:t>
            </a:r>
            <a:r>
              <a:rPr lang="en-US" dirty="0"/>
              <a:t>The bones harden and fuse as the children grow</a:t>
            </a:r>
            <a:r>
              <a:rPr lang="en-US" dirty="0" smtClean="0"/>
              <a:t>.</a:t>
            </a:r>
          </a:p>
          <a:p>
            <a:r>
              <a:rPr lang="en-US" dirty="0"/>
              <a:t>The strongest muscle in the human body is the tongue</a:t>
            </a:r>
            <a:r>
              <a:rPr lang="en-US" dirty="0" smtClean="0"/>
              <a:t>.</a:t>
            </a:r>
          </a:p>
          <a:p>
            <a:r>
              <a:rPr lang="en-US" dirty="0"/>
              <a:t>The hardest bone in the human body is the jawbone</a:t>
            </a:r>
            <a:r>
              <a:rPr lang="en-US" dirty="0" smtClean="0"/>
              <a:t>.</a:t>
            </a:r>
          </a:p>
          <a:p>
            <a:r>
              <a:rPr lang="en-US" dirty="0" smtClean="0"/>
              <a:t>We </a:t>
            </a:r>
            <a:r>
              <a:rPr lang="en-US" dirty="0"/>
              <a:t>use 200 muscles to take one step</a:t>
            </a:r>
            <a:r>
              <a:rPr lang="en-US" dirty="0" smtClean="0"/>
              <a:t>.</a:t>
            </a:r>
          </a:p>
          <a:p>
            <a:r>
              <a:rPr lang="en-US" dirty="0"/>
              <a:t>The tooth is the only part of the human body that can’t repair itself.</a:t>
            </a:r>
          </a:p>
        </p:txBody>
      </p:sp>
    </p:spTree>
    <p:extLst>
      <p:ext uri="{BB962C8B-B14F-4D97-AF65-F5344CB8AC3E}">
        <p14:creationId xmlns:p14="http://schemas.microsoft.com/office/powerpoint/2010/main" val="3706735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lnSpcReduction="10000"/>
          </a:bodyPr>
          <a:lstStyle/>
          <a:p>
            <a:r>
              <a:rPr lang="en-US" dirty="0"/>
              <a:t>About 32 million bacteria call every inch of your skin home</a:t>
            </a:r>
            <a:r>
              <a:rPr lang="en-US" dirty="0" smtClean="0"/>
              <a:t>. </a:t>
            </a:r>
            <a:r>
              <a:rPr lang="en-US" dirty="0"/>
              <a:t>some </a:t>
            </a:r>
            <a:r>
              <a:rPr lang="en-US" dirty="0" smtClean="0"/>
              <a:t>harmful and some are </a:t>
            </a:r>
            <a:r>
              <a:rPr lang="en-US" dirty="0"/>
              <a:t>even helpful in maintaining a healthy </a:t>
            </a:r>
            <a:r>
              <a:rPr lang="en-US" dirty="0" smtClean="0"/>
              <a:t>body.</a:t>
            </a:r>
          </a:p>
          <a:p>
            <a:r>
              <a:rPr lang="en-US" dirty="0"/>
              <a:t>Humans shed and regrow outer skin cells about every 27 days</a:t>
            </a:r>
            <a:r>
              <a:rPr lang="en-US" dirty="0" smtClean="0"/>
              <a:t>.</a:t>
            </a:r>
          </a:p>
          <a:p>
            <a:r>
              <a:rPr lang="en-US" dirty="0"/>
              <a:t>Three hundred million cells die in the human body every minute</a:t>
            </a:r>
            <a:r>
              <a:rPr lang="en-US" dirty="0" smtClean="0"/>
              <a:t>.</a:t>
            </a:r>
          </a:p>
          <a:p>
            <a:r>
              <a:rPr lang="en-US" dirty="0"/>
              <a:t>Every day an adult body produces 300 billion new cells</a:t>
            </a:r>
            <a:r>
              <a:rPr lang="en-US" dirty="0" smtClean="0"/>
              <a:t>.</a:t>
            </a:r>
          </a:p>
          <a:p>
            <a:r>
              <a:rPr lang="en-US" dirty="0"/>
              <a:t>Every tongue print is unique</a:t>
            </a:r>
            <a:r>
              <a:rPr lang="en-US" dirty="0" smtClean="0"/>
              <a:t>.</a:t>
            </a:r>
          </a:p>
          <a:p>
            <a:r>
              <a:rPr lang="en-US" dirty="0"/>
              <a:t>Your body has enough iron in it to make a nail 3 inches long.</a:t>
            </a:r>
          </a:p>
        </p:txBody>
      </p:sp>
    </p:spTree>
    <p:extLst>
      <p:ext uri="{BB962C8B-B14F-4D97-AF65-F5344CB8AC3E}">
        <p14:creationId xmlns:p14="http://schemas.microsoft.com/office/powerpoint/2010/main" val="3020912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a:bodyPr>
          <a:lstStyle/>
          <a:p>
            <a:pPr lvl="0"/>
            <a:r>
              <a:rPr lang="en-US" dirty="0"/>
              <a:t>Tears and mucus contain an enzyme (lysozyme) that breaks down the cell wall of many bacteria. This is to your advantage, as the mucus that lines your nose and throat, as well as the tears that wet your eyes are helping to prevent bacteria from infecting those areas and making you sick. </a:t>
            </a:r>
          </a:p>
          <a:p>
            <a:r>
              <a:rPr lang="en-US" dirty="0"/>
              <a:t>O</a:t>
            </a:r>
            <a:r>
              <a:rPr lang="en-US" dirty="0" smtClean="0"/>
              <a:t>ur </a:t>
            </a:r>
            <a:r>
              <a:rPr lang="en-US" dirty="0"/>
              <a:t>body gives off enough heat in 30 minutes to bring half a gallon of water to a boil</a:t>
            </a:r>
            <a:r>
              <a:rPr lang="en-US" dirty="0" smtClean="0"/>
              <a:t>.</a:t>
            </a:r>
          </a:p>
          <a:p>
            <a:r>
              <a:rPr lang="en-US" dirty="0"/>
              <a:t>It is not possible to tickle yourself</a:t>
            </a:r>
            <a:r>
              <a:rPr lang="en-US" dirty="0" smtClean="0"/>
              <a:t>.</a:t>
            </a:r>
          </a:p>
          <a:p>
            <a:r>
              <a:rPr lang="en-US" dirty="0"/>
              <a:t>Humans are the only animals to produce emotional tears.</a:t>
            </a:r>
          </a:p>
        </p:txBody>
      </p:sp>
    </p:spTree>
    <p:extLst>
      <p:ext uri="{BB962C8B-B14F-4D97-AF65-F5344CB8AC3E}">
        <p14:creationId xmlns:p14="http://schemas.microsoft.com/office/powerpoint/2010/main" val="686109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a:bodyPr>
          <a:lstStyle/>
          <a:p>
            <a:pPr lvl="0"/>
            <a:r>
              <a:rPr lang="en-US" dirty="0"/>
              <a:t>Women burn fat more slowly than men, by a rate of about 50 calories a day</a:t>
            </a:r>
            <a:r>
              <a:rPr lang="en-US" dirty="0" smtClean="0"/>
              <a:t>.</a:t>
            </a:r>
          </a:p>
          <a:p>
            <a:r>
              <a:rPr lang="en-US" dirty="0"/>
              <a:t>For every pound of fat gained, you add seven miles of new blood vessels.</a:t>
            </a:r>
          </a:p>
          <a:p>
            <a:r>
              <a:rPr lang="en-US" dirty="0"/>
              <a:t>By the age of eighteen your brain stops growing.</a:t>
            </a:r>
          </a:p>
          <a:p>
            <a:r>
              <a:rPr lang="en-US" dirty="0"/>
              <a:t>Scientists say the higher your I.Q. The more you dream.</a:t>
            </a:r>
          </a:p>
          <a:p>
            <a:pPr lvl="0"/>
            <a:r>
              <a:rPr lang="en-US" dirty="0"/>
              <a:t>O</a:t>
            </a:r>
            <a:r>
              <a:rPr lang="en-US" dirty="0" smtClean="0"/>
              <a:t>ur </a:t>
            </a:r>
            <a:r>
              <a:rPr lang="en-US" dirty="0"/>
              <a:t>big toes have two bones each while the rest have three</a:t>
            </a:r>
            <a:r>
              <a:rPr lang="en-US" dirty="0" smtClean="0"/>
              <a:t>.</a:t>
            </a:r>
          </a:p>
          <a:p>
            <a:r>
              <a:rPr lang="en-US" dirty="0"/>
              <a:t>It takes the food seven seconds to get from your mouth to your stomach.</a:t>
            </a:r>
          </a:p>
          <a:p>
            <a:pPr lvl="0"/>
            <a:endParaRPr lang="en-US" dirty="0"/>
          </a:p>
        </p:txBody>
      </p:sp>
    </p:spTree>
    <p:extLst>
      <p:ext uri="{BB962C8B-B14F-4D97-AF65-F5344CB8AC3E}">
        <p14:creationId xmlns:p14="http://schemas.microsoft.com/office/powerpoint/2010/main" val="3853587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a:bodyPr>
          <a:lstStyle/>
          <a:p>
            <a:r>
              <a:rPr lang="en-US" dirty="0"/>
              <a:t>The enamel in your teeth is the hardest substance in your body.</a:t>
            </a:r>
          </a:p>
          <a:p>
            <a:r>
              <a:rPr lang="en-AU" dirty="0" smtClean="0"/>
              <a:t>A tiny pinhead-sized drop of blood contains 5,000,000 red cells, 5,000 white cells, as well as 300,000 platelets. </a:t>
            </a:r>
          </a:p>
          <a:p>
            <a:r>
              <a:rPr lang="en-AU" dirty="0" smtClean="0"/>
              <a:t>There is no link between brain size and intelligence – Einstein’s brain weighed just 1.2 kilograms. </a:t>
            </a:r>
          </a:p>
          <a:p>
            <a:r>
              <a:rPr lang="en-US" dirty="0" smtClean="0">
                <a:latin typeface="Calibri" pitchFamily="34" charset="0"/>
                <a:cs typeface="Calibri" pitchFamily="34" charset="0"/>
              </a:rPr>
              <a:t>Balance water is absorbed in Large Intestine</a:t>
            </a:r>
          </a:p>
          <a:p>
            <a:r>
              <a:rPr lang="en-US" dirty="0" smtClean="0">
                <a:latin typeface="Calibri" pitchFamily="34" charset="0"/>
                <a:cs typeface="Calibri" pitchFamily="34" charset="0"/>
              </a:rPr>
              <a:t>The large intestine takes out  the waste.</a:t>
            </a:r>
          </a:p>
          <a:p>
            <a:r>
              <a:rPr lang="en-US" dirty="0"/>
              <a:t>Your thumb is the same length of your nose.</a:t>
            </a:r>
          </a:p>
          <a:p>
            <a:pPr marL="0" indent="0">
              <a:buNone/>
            </a:pPr>
            <a:endParaRPr lang="en-US" dirty="0" smtClean="0">
              <a:latin typeface="Calibri" pitchFamily="34" charset="0"/>
              <a:cs typeface="Calibri" pitchFamily="34" charset="0"/>
            </a:endParaRPr>
          </a:p>
          <a:p>
            <a:pPr lvl="0"/>
            <a:endParaRPr lang="en-US" dirty="0"/>
          </a:p>
        </p:txBody>
      </p:sp>
    </p:spTree>
    <p:extLst>
      <p:ext uri="{BB962C8B-B14F-4D97-AF65-F5344CB8AC3E}">
        <p14:creationId xmlns:p14="http://schemas.microsoft.com/office/powerpoint/2010/main" val="1073141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AU" dirty="0" smtClean="0">
                <a:solidFill>
                  <a:srgbClr val="FF0000"/>
                </a:solidFill>
                <a:latin typeface="Arial Rounded MT Bold" pitchFamily="34" charset="0"/>
              </a:rPr>
              <a:t>Some Interesting Facts about the Human Body</a:t>
            </a:r>
            <a:endParaRPr lang="en-US" dirty="0">
              <a:solidFill>
                <a:srgbClr val="FF0000"/>
              </a:solidFill>
            </a:endParaRPr>
          </a:p>
        </p:txBody>
      </p:sp>
      <p:sp>
        <p:nvSpPr>
          <p:cNvPr id="3" name="Subtitle 2"/>
          <p:cNvSpPr>
            <a:spLocks noGrp="1"/>
          </p:cNvSpPr>
          <p:nvPr>
            <p:ph type="subTitle" idx="1"/>
          </p:nvPr>
        </p:nvSpPr>
        <p:spPr>
          <a:xfrm>
            <a:off x="533400" y="1676400"/>
            <a:ext cx="8458200" cy="4876800"/>
          </a:xfrm>
        </p:spPr>
        <p:txBody>
          <a:bodyPr>
            <a:normAutofit lnSpcReduction="10000"/>
          </a:bodyPr>
          <a:lstStyle/>
          <a:p>
            <a:pPr algn="l"/>
            <a:r>
              <a:rPr lang="en-US" sz="2800" dirty="0" smtClean="0">
                <a:solidFill>
                  <a:schemeClr val="bg2">
                    <a:lumMod val="10000"/>
                  </a:schemeClr>
                </a:solidFill>
              </a:rPr>
              <a:t>The </a:t>
            </a:r>
            <a:r>
              <a:rPr lang="en-US" sz="2800" dirty="0">
                <a:solidFill>
                  <a:schemeClr val="bg2">
                    <a:lumMod val="10000"/>
                  </a:schemeClr>
                </a:solidFill>
              </a:rPr>
              <a:t>human brain is the most complex and least understood part of the human anatomy.</a:t>
            </a:r>
            <a:r>
              <a:rPr lang="en-US" dirty="0">
                <a:solidFill>
                  <a:schemeClr val="bg2">
                    <a:lumMod val="10000"/>
                  </a:schemeClr>
                </a:solidFill>
              </a:rPr>
              <a:t> </a:t>
            </a:r>
            <a:endParaRPr lang="en-US" dirty="0" smtClean="0">
              <a:solidFill>
                <a:schemeClr val="bg2">
                  <a:lumMod val="10000"/>
                </a:schemeClr>
              </a:solidFill>
            </a:endParaRPr>
          </a:p>
          <a:p>
            <a:pPr marL="342900" indent="-342900" algn="l">
              <a:buFont typeface="Arial" pitchFamily="34" charset="0"/>
              <a:buChar char="•"/>
            </a:pPr>
            <a:r>
              <a:rPr lang="en-US" sz="2800" dirty="0">
                <a:solidFill>
                  <a:schemeClr val="bg2">
                    <a:lumMod val="10000"/>
                  </a:schemeClr>
                </a:solidFill>
              </a:rPr>
              <a:t>Nerve impulses to and from the brain travel as fast as 170 miles per hour</a:t>
            </a:r>
            <a:r>
              <a:rPr lang="en-US" sz="2800" dirty="0" smtClean="0">
                <a:solidFill>
                  <a:schemeClr val="bg2">
                    <a:lumMod val="10000"/>
                  </a:schemeClr>
                </a:solidFill>
              </a:rPr>
              <a:t>.</a:t>
            </a:r>
          </a:p>
          <a:p>
            <a:pPr marL="342900" indent="-342900" algn="l">
              <a:buFont typeface="Arial" pitchFamily="34" charset="0"/>
              <a:buChar char="•"/>
            </a:pPr>
            <a:r>
              <a:rPr lang="en-US" sz="2800" dirty="0">
                <a:solidFill>
                  <a:schemeClr val="bg2">
                    <a:lumMod val="10000"/>
                  </a:schemeClr>
                </a:solidFill>
              </a:rPr>
              <a:t>The brain operates on the same amount of power as 10-watt light bulb</a:t>
            </a:r>
            <a:r>
              <a:rPr lang="en-US" sz="2800" dirty="0" smtClean="0">
                <a:solidFill>
                  <a:schemeClr val="bg2">
                    <a:lumMod val="10000"/>
                  </a:schemeClr>
                </a:solidFill>
              </a:rPr>
              <a:t>.</a:t>
            </a:r>
            <a:r>
              <a:rPr lang="en-US" sz="2800" b="1" dirty="0" smtClean="0">
                <a:solidFill>
                  <a:schemeClr val="bg2">
                    <a:lumMod val="10000"/>
                  </a:schemeClr>
                </a:solidFill>
              </a:rPr>
              <a:t> </a:t>
            </a:r>
            <a:r>
              <a:rPr lang="en-US" sz="2800" dirty="0">
                <a:solidFill>
                  <a:schemeClr val="bg2">
                    <a:lumMod val="10000"/>
                  </a:schemeClr>
                </a:solidFill>
              </a:rPr>
              <a:t>The cartoon image of a light bulb over your head when a great thought occurs isn’t too far off the mark. Your brain generates as much energy as a small light bulb even when you’re sleeping. </a:t>
            </a:r>
            <a:endParaRPr lang="en-US" sz="2800" dirty="0" smtClean="0">
              <a:solidFill>
                <a:schemeClr val="bg2">
                  <a:lumMod val="10000"/>
                </a:schemeClr>
              </a:solidFill>
            </a:endParaRPr>
          </a:p>
          <a:p>
            <a:pPr marL="342900" indent="-342900" algn="l">
              <a:buFont typeface="Arial" pitchFamily="34" charset="0"/>
              <a:buChar char="•"/>
            </a:pPr>
            <a:r>
              <a:rPr lang="en-US" sz="2800" dirty="0">
                <a:solidFill>
                  <a:schemeClr val="bg2">
                    <a:lumMod val="10000"/>
                  </a:schemeClr>
                </a:solidFill>
              </a:rPr>
              <a:t>The human brain cell can hold 5 times as much information as the Encyclopedia Britannica.</a:t>
            </a:r>
          </a:p>
        </p:txBody>
      </p:sp>
    </p:spTree>
    <p:extLst>
      <p:ext uri="{BB962C8B-B14F-4D97-AF65-F5344CB8AC3E}">
        <p14:creationId xmlns:p14="http://schemas.microsoft.com/office/powerpoint/2010/main" val="1420608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lnSpcReduction="10000"/>
          </a:bodyPr>
          <a:lstStyle/>
          <a:p>
            <a:r>
              <a:rPr lang="en-US" dirty="0"/>
              <a:t>The body of an adult contains over 60,000 miles of blood vessels!</a:t>
            </a:r>
          </a:p>
          <a:p>
            <a:r>
              <a:rPr lang="en-US" dirty="0"/>
              <a:t>An adult's heart pumps nearly 4000 gallons of blood each day</a:t>
            </a:r>
            <a:r>
              <a:rPr lang="en-US" dirty="0" smtClean="0"/>
              <a:t>!</a:t>
            </a:r>
          </a:p>
          <a:p>
            <a:r>
              <a:rPr lang="en-AU" dirty="0" smtClean="0"/>
              <a:t>At rest, each heartbeat pumps out around </a:t>
            </a:r>
            <a:r>
              <a:rPr lang="en-AU" b="1" dirty="0" smtClean="0"/>
              <a:t>80 </a:t>
            </a:r>
            <a:r>
              <a:rPr lang="en-AU" dirty="0" smtClean="0"/>
              <a:t>millilitres of blood.</a:t>
            </a:r>
          </a:p>
          <a:p>
            <a:r>
              <a:rPr lang="en-AU" dirty="0" smtClean="0"/>
              <a:t>A tiny pinhead-sized drop of blood contains</a:t>
            </a:r>
            <a:r>
              <a:rPr lang="en-AU" b="1" dirty="0" smtClean="0"/>
              <a:t> 5,000,000</a:t>
            </a:r>
            <a:r>
              <a:rPr lang="en-AU" dirty="0" smtClean="0"/>
              <a:t> red cells, </a:t>
            </a:r>
            <a:r>
              <a:rPr lang="en-AU" b="1" dirty="0" smtClean="0"/>
              <a:t>5,000</a:t>
            </a:r>
            <a:r>
              <a:rPr lang="en-AU" dirty="0" smtClean="0"/>
              <a:t> white cells, as well as </a:t>
            </a:r>
            <a:r>
              <a:rPr lang="en-AU" b="1" dirty="0" smtClean="0"/>
              <a:t>300,000</a:t>
            </a:r>
            <a:r>
              <a:rPr lang="en-AU" dirty="0" smtClean="0"/>
              <a:t> platelets</a:t>
            </a:r>
            <a:r>
              <a:rPr lang="en-AU" dirty="0" smtClean="0"/>
              <a:t>.</a:t>
            </a:r>
          </a:p>
          <a:p>
            <a:pPr lvl="0"/>
            <a:r>
              <a:rPr lang="en-US" i="1" dirty="0" smtClean="0"/>
              <a:t>Left </a:t>
            </a:r>
            <a:r>
              <a:rPr lang="en-US" i="1" dirty="0"/>
              <a:t>hand side of </a:t>
            </a:r>
            <a:r>
              <a:rPr lang="en-US" i="1" dirty="0" smtClean="0"/>
              <a:t>our </a:t>
            </a:r>
            <a:r>
              <a:rPr lang="en-US" i="1" dirty="0"/>
              <a:t>brain controls right -side of </a:t>
            </a:r>
            <a:r>
              <a:rPr lang="en-US" i="1" dirty="0" smtClean="0"/>
              <a:t>our </a:t>
            </a:r>
            <a:r>
              <a:rPr lang="en-US" i="1" dirty="0"/>
              <a:t>body whereas right-hand side controls left part of body . </a:t>
            </a:r>
            <a:endParaRPr lang="en-US" dirty="0"/>
          </a:p>
          <a:p>
            <a:pPr lvl="0"/>
            <a:r>
              <a:rPr lang="en-AU" dirty="0" smtClean="0"/>
              <a:t> </a:t>
            </a:r>
            <a:r>
              <a:rPr lang="en-US" i="1" dirty="0"/>
              <a:t>everybody has a strong eye and one weak!</a:t>
            </a:r>
            <a:endParaRPr lang="en-US" dirty="0"/>
          </a:p>
          <a:p>
            <a:endParaRPr lang="en-AU" dirty="0" smtClean="0"/>
          </a:p>
          <a:p>
            <a:endParaRPr lang="en-US" dirty="0"/>
          </a:p>
          <a:p>
            <a:endParaRPr lang="en-US" dirty="0"/>
          </a:p>
        </p:txBody>
      </p:sp>
    </p:spTree>
    <p:extLst>
      <p:ext uri="{BB962C8B-B14F-4D97-AF65-F5344CB8AC3E}">
        <p14:creationId xmlns:p14="http://schemas.microsoft.com/office/powerpoint/2010/main" val="2506727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77000"/>
          </a:xfrm>
        </p:spPr>
        <p:txBody>
          <a:bodyPr>
            <a:normAutofit fontScale="92500" lnSpcReduction="10000"/>
          </a:bodyPr>
          <a:lstStyle/>
          <a:p>
            <a:pPr lvl="0"/>
            <a:r>
              <a:rPr lang="en-US" i="1" dirty="0" smtClean="0"/>
              <a:t>Our </a:t>
            </a:r>
            <a:r>
              <a:rPr lang="en-US" i="1" dirty="0"/>
              <a:t>blood carries food &amp; oxygen to all of your body</a:t>
            </a:r>
            <a:r>
              <a:rPr lang="en-US" i="1" dirty="0" smtClean="0"/>
              <a:t>.!</a:t>
            </a:r>
          </a:p>
          <a:p>
            <a:pPr lvl="0"/>
            <a:r>
              <a:rPr lang="en-US" i="1" dirty="0"/>
              <a:t>Blood is 6 times thicker than </a:t>
            </a:r>
            <a:r>
              <a:rPr lang="en-US" i="1" dirty="0" smtClean="0"/>
              <a:t>water.</a:t>
            </a:r>
          </a:p>
          <a:p>
            <a:pPr lvl="0"/>
            <a:r>
              <a:rPr lang="en-US" i="1" dirty="0"/>
              <a:t>It takes food only seven seconds to go from the mouth to the </a:t>
            </a:r>
            <a:r>
              <a:rPr lang="en-US" i="1" dirty="0" smtClean="0"/>
              <a:t>stomach.</a:t>
            </a:r>
          </a:p>
          <a:p>
            <a:pPr lvl="0"/>
            <a:r>
              <a:rPr lang="en-US" i="1" dirty="0"/>
              <a:t>unlike other body cells ,brain cells can not regenerate . Once brain cells are damaged ,they are not repaired ! </a:t>
            </a:r>
            <a:endParaRPr lang="en-US" i="1" dirty="0" smtClean="0"/>
          </a:p>
          <a:p>
            <a:r>
              <a:rPr lang="en-US" i="1" dirty="0"/>
              <a:t>The only part of the body that has no blood supply is the cornea in the </a:t>
            </a:r>
            <a:r>
              <a:rPr lang="en-US" i="1" dirty="0" err="1"/>
              <a:t>eye.It</a:t>
            </a:r>
            <a:r>
              <a:rPr lang="en-US" i="1" dirty="0"/>
              <a:t> takes in oxygen directly from air.</a:t>
            </a:r>
            <a:endParaRPr lang="en-US" dirty="0"/>
          </a:p>
          <a:p>
            <a:r>
              <a:rPr lang="en-US" i="1" dirty="0"/>
              <a:t>The only part of the body that has no blood supply is the cornea in the </a:t>
            </a:r>
            <a:r>
              <a:rPr lang="en-US" i="1" dirty="0" err="1"/>
              <a:t>eye.It</a:t>
            </a:r>
            <a:r>
              <a:rPr lang="en-US" i="1" dirty="0"/>
              <a:t> takes in oxygen directly from air</a:t>
            </a:r>
            <a:r>
              <a:rPr lang="en-US" i="1" dirty="0" smtClean="0"/>
              <a:t>.</a:t>
            </a:r>
          </a:p>
          <a:p>
            <a:endParaRPr lang="en-US" dirty="0" smtClean="0"/>
          </a:p>
          <a:p>
            <a:pPr lvl="0"/>
            <a:endParaRPr lang="en-US" dirty="0"/>
          </a:p>
          <a:p>
            <a:endParaRPr lang="en-US" dirty="0"/>
          </a:p>
        </p:txBody>
      </p:sp>
    </p:spTree>
    <p:extLst>
      <p:ext uri="{BB962C8B-B14F-4D97-AF65-F5344CB8AC3E}">
        <p14:creationId xmlns:p14="http://schemas.microsoft.com/office/powerpoint/2010/main" val="190197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lstStyle/>
          <a:p>
            <a:r>
              <a:rPr lang="en-US" sz="2800" dirty="0"/>
              <a:t>O</a:t>
            </a:r>
            <a:r>
              <a:rPr lang="en-US" sz="2800" dirty="0" smtClean="0"/>
              <a:t>ur </a:t>
            </a:r>
            <a:r>
              <a:rPr lang="en-US" sz="2800" dirty="0"/>
              <a:t>brain uses 20% of the oxygen that enters </a:t>
            </a:r>
            <a:r>
              <a:rPr lang="en-US" sz="2800" dirty="0" smtClean="0"/>
              <a:t>our </a:t>
            </a:r>
            <a:r>
              <a:rPr lang="en-US" sz="2800" dirty="0"/>
              <a:t>bloodstream</a:t>
            </a:r>
            <a:r>
              <a:rPr lang="en-US" sz="2800" dirty="0" smtClean="0"/>
              <a:t>. </a:t>
            </a:r>
            <a:r>
              <a:rPr lang="en-US" sz="2800" dirty="0"/>
              <a:t>The brain only makes up about 2% of our body mass, yet consumes more oxygen than any other organ in the </a:t>
            </a:r>
            <a:r>
              <a:rPr lang="en-US" sz="2800" dirty="0" smtClean="0"/>
              <a:t>body.</a:t>
            </a:r>
          </a:p>
          <a:p>
            <a:r>
              <a:rPr lang="en-US" sz="2800" dirty="0"/>
              <a:t>The brain is much more active at night than during the day</a:t>
            </a:r>
            <a:r>
              <a:rPr lang="en-US" sz="2800" dirty="0" smtClean="0"/>
              <a:t>.</a:t>
            </a:r>
          </a:p>
          <a:p>
            <a:r>
              <a:rPr lang="en-US" sz="2800" dirty="0"/>
              <a:t>Scientists say the higher your I.Q. the more you dream</a:t>
            </a:r>
            <a:r>
              <a:rPr lang="en-US" sz="2800" dirty="0" smtClean="0"/>
              <a:t>. </a:t>
            </a:r>
            <a:r>
              <a:rPr lang="en-US" sz="2800" dirty="0"/>
              <a:t>average length of most dreams is only 2-3 seconds–barely long enough to </a:t>
            </a:r>
            <a:r>
              <a:rPr lang="en-US" sz="2800" dirty="0" smtClean="0"/>
              <a:t>register</a:t>
            </a:r>
          </a:p>
          <a:p>
            <a:r>
              <a:rPr lang="en-US" sz="2800" dirty="0"/>
              <a:t>Neurons continue to grow throughout human life</a:t>
            </a:r>
            <a:r>
              <a:rPr lang="en-US" sz="2800" dirty="0" smtClean="0"/>
              <a:t>.</a:t>
            </a:r>
          </a:p>
          <a:p>
            <a:r>
              <a:rPr lang="en-US" sz="2800" dirty="0"/>
              <a:t>Information travels at different speeds within different types of neurons</a:t>
            </a:r>
            <a:r>
              <a:rPr lang="en-US" sz="2800" dirty="0" smtClean="0"/>
              <a:t>. Some as </a:t>
            </a:r>
            <a:r>
              <a:rPr lang="en-US" sz="2800" dirty="0"/>
              <a:t>0.5 meters/sec or as fast as 120 meters/sec. </a:t>
            </a:r>
          </a:p>
        </p:txBody>
      </p:sp>
    </p:spTree>
    <p:extLst>
      <p:ext uri="{BB962C8B-B14F-4D97-AF65-F5344CB8AC3E}">
        <p14:creationId xmlns:p14="http://schemas.microsoft.com/office/powerpoint/2010/main" val="834232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lvl="0"/>
            <a:r>
              <a:rPr lang="en-US" dirty="0"/>
              <a:t>The brain itself cannot feel pain.</a:t>
            </a:r>
            <a:r>
              <a:rPr lang="en-US" b="1" dirty="0"/>
              <a:t> </a:t>
            </a:r>
            <a:r>
              <a:rPr lang="en-US" dirty="0"/>
              <a:t>While the brain might be the pain center when you cut your finger or burn yourself, the brain itself does not have pain receptors and cannot feel pain. That doesn’t mean your head can’t hurt. The brain is surrounded by loads of tissues, nerves and blood vessels that are plenty receptive to pain and can give you a pounding </a:t>
            </a:r>
            <a:r>
              <a:rPr lang="en-US" u="sng" dirty="0">
                <a:hlinkClick r:id="rId2"/>
              </a:rPr>
              <a:t>headache</a:t>
            </a:r>
            <a:r>
              <a:rPr lang="en-US" dirty="0"/>
              <a:t>. </a:t>
            </a:r>
          </a:p>
          <a:p>
            <a:r>
              <a:rPr lang="en-US" dirty="0" smtClean="0"/>
              <a:t>80% of the brain is water. Living brain tissue is a squishy, pink and jelly-like organ </a:t>
            </a:r>
            <a:endParaRPr lang="en-US" dirty="0"/>
          </a:p>
        </p:txBody>
      </p:sp>
    </p:spTree>
    <p:extLst>
      <p:ext uri="{BB962C8B-B14F-4D97-AF65-F5344CB8AC3E}">
        <p14:creationId xmlns:p14="http://schemas.microsoft.com/office/powerpoint/2010/main" val="2340753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a:bodyPr>
          <a:lstStyle/>
          <a:p>
            <a:pPr marL="0" indent="0" algn="ctr">
              <a:buNone/>
            </a:pPr>
            <a:r>
              <a:rPr lang="en-US" dirty="0" smtClean="0"/>
              <a:t> </a:t>
            </a:r>
          </a:p>
          <a:p>
            <a:r>
              <a:rPr lang="en-US" dirty="0" smtClean="0"/>
              <a:t>Facial </a:t>
            </a:r>
            <a:r>
              <a:rPr lang="en-US" dirty="0"/>
              <a:t>hair grows faster than any other hair on the </a:t>
            </a:r>
            <a:r>
              <a:rPr lang="en-US" dirty="0" smtClean="0"/>
              <a:t>body. If </a:t>
            </a:r>
            <a:r>
              <a:rPr lang="en-US" dirty="0"/>
              <a:t>the average man never shaved his </a:t>
            </a:r>
            <a:r>
              <a:rPr lang="en-US" u="sng" dirty="0">
                <a:hlinkClick r:id="rId2"/>
              </a:rPr>
              <a:t>beard</a:t>
            </a:r>
            <a:r>
              <a:rPr lang="en-US" dirty="0"/>
              <a:t> it would grow to over 30 feet during his </a:t>
            </a:r>
            <a:r>
              <a:rPr lang="en-US" dirty="0" smtClean="0"/>
              <a:t>lifetime.</a:t>
            </a:r>
          </a:p>
          <a:p>
            <a:r>
              <a:rPr lang="en-US" dirty="0"/>
              <a:t>Every day the average person loses 60-100 strands of hair</a:t>
            </a:r>
            <a:r>
              <a:rPr lang="en-US" dirty="0" smtClean="0"/>
              <a:t>.</a:t>
            </a:r>
          </a:p>
          <a:p>
            <a:r>
              <a:rPr lang="en-US" dirty="0"/>
              <a:t>Women’s hair is about half the diameter of men’s hair</a:t>
            </a:r>
            <a:r>
              <a:rPr lang="en-US" dirty="0" smtClean="0"/>
              <a:t>.</a:t>
            </a:r>
          </a:p>
          <a:p>
            <a:r>
              <a:rPr lang="en-US" dirty="0"/>
              <a:t>One human hair can support 3.5 ounces</a:t>
            </a:r>
            <a:r>
              <a:rPr lang="en-US" dirty="0" smtClean="0"/>
              <a:t>.</a:t>
            </a:r>
          </a:p>
          <a:p>
            <a:r>
              <a:rPr lang="en-US" dirty="0"/>
              <a:t>The fastest growing nail is on the middle finger.</a:t>
            </a:r>
          </a:p>
          <a:p>
            <a:r>
              <a:rPr lang="en-US" dirty="0"/>
              <a:t>Fingernails grow nearly 4 times faster than toenails.</a:t>
            </a:r>
          </a:p>
        </p:txBody>
      </p:sp>
    </p:spTree>
    <p:extLst>
      <p:ext uri="{BB962C8B-B14F-4D97-AF65-F5344CB8AC3E}">
        <p14:creationId xmlns:p14="http://schemas.microsoft.com/office/powerpoint/2010/main" val="4047141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a:bodyPr>
          <a:lstStyle/>
          <a:p>
            <a:r>
              <a:rPr lang="en-US" dirty="0"/>
              <a:t>The lifespan of a human hair is 3 to 7 years on average</a:t>
            </a:r>
            <a:r>
              <a:rPr lang="en-US" dirty="0" smtClean="0"/>
              <a:t>.</a:t>
            </a:r>
          </a:p>
          <a:p>
            <a:r>
              <a:rPr lang="en-US" dirty="0"/>
              <a:t>Human </a:t>
            </a:r>
            <a:r>
              <a:rPr lang="en-US" dirty="0" smtClean="0"/>
              <a:t>hair is virtually indestructible.</a:t>
            </a:r>
          </a:p>
          <a:p>
            <a:r>
              <a:rPr lang="en-US" dirty="0" smtClean="0"/>
              <a:t>The </a:t>
            </a:r>
            <a:r>
              <a:rPr lang="en-US" dirty="0"/>
              <a:t>largest internal organ is the small intestine</a:t>
            </a:r>
            <a:r>
              <a:rPr lang="en-US" dirty="0" smtClean="0"/>
              <a:t>.  Our </a:t>
            </a:r>
            <a:r>
              <a:rPr lang="en-US" dirty="0"/>
              <a:t>small intestine is actually four times as long as the average adult is </a:t>
            </a:r>
            <a:r>
              <a:rPr lang="en-US" dirty="0" smtClean="0"/>
              <a:t>tall.</a:t>
            </a:r>
          </a:p>
          <a:p>
            <a:r>
              <a:rPr lang="en-US" dirty="0"/>
              <a:t>The human heart creates enough pressure to squirt blood 30 feet.</a:t>
            </a:r>
          </a:p>
          <a:p>
            <a:r>
              <a:rPr lang="en-US" dirty="0"/>
              <a:t>The acid in your stomach is strong enough to dissolve razorblades.</a:t>
            </a:r>
          </a:p>
        </p:txBody>
      </p:sp>
    </p:spTree>
    <p:extLst>
      <p:ext uri="{BB962C8B-B14F-4D97-AF65-F5344CB8AC3E}">
        <p14:creationId xmlns:p14="http://schemas.microsoft.com/office/powerpoint/2010/main" val="943439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553200"/>
          </a:xfrm>
        </p:spPr>
        <p:txBody>
          <a:bodyPr>
            <a:normAutofit/>
          </a:bodyPr>
          <a:lstStyle/>
          <a:p>
            <a:pPr lvl="0"/>
            <a:r>
              <a:rPr lang="en-US" dirty="0"/>
              <a:t>The human body is estimated to have 60,000 miles of blood vessels</a:t>
            </a:r>
            <a:r>
              <a:rPr lang="en-US" dirty="0" smtClean="0"/>
              <a:t>.</a:t>
            </a:r>
            <a:r>
              <a:rPr lang="en-US" dirty="0"/>
              <a:t> the distance around the earth is about 25,000 </a:t>
            </a:r>
            <a:r>
              <a:rPr lang="en-US" dirty="0" smtClean="0"/>
              <a:t>miles, more </a:t>
            </a:r>
            <a:r>
              <a:rPr lang="en-US" dirty="0"/>
              <a:t>than two times around the earth. </a:t>
            </a:r>
            <a:endParaRPr lang="en-US" dirty="0" smtClean="0"/>
          </a:p>
          <a:p>
            <a:pPr lvl="0"/>
            <a:r>
              <a:rPr lang="en-US" dirty="0" smtClean="0"/>
              <a:t>We </a:t>
            </a:r>
            <a:r>
              <a:rPr lang="en-US" dirty="0"/>
              <a:t>get a new stomach lining every three to four days</a:t>
            </a:r>
            <a:r>
              <a:rPr lang="en-US" dirty="0" smtClean="0"/>
              <a:t>. </a:t>
            </a:r>
            <a:r>
              <a:rPr lang="en-US" dirty="0"/>
              <a:t>the walls of the stomach would soon dissolve due to the strong digestive acids in </a:t>
            </a:r>
            <a:r>
              <a:rPr lang="en-US" dirty="0" smtClean="0"/>
              <a:t>our stomach.</a:t>
            </a:r>
          </a:p>
          <a:p>
            <a:pPr lvl="0"/>
            <a:r>
              <a:rPr lang="en-US" dirty="0"/>
              <a:t>The surface area of a human lung is equal to a tennis </a:t>
            </a:r>
            <a:r>
              <a:rPr lang="en-US" dirty="0" smtClean="0"/>
              <a:t>court. These </a:t>
            </a:r>
            <a:r>
              <a:rPr lang="en-US" dirty="0"/>
              <a:t>are filled with microscopic capillaries which oxygen and carbon dioxide.</a:t>
            </a:r>
          </a:p>
          <a:p>
            <a:r>
              <a:rPr lang="en-US" dirty="0"/>
              <a:t>Women’s hearts beat faster than men’s</a:t>
            </a:r>
          </a:p>
        </p:txBody>
      </p:sp>
    </p:spTree>
    <p:extLst>
      <p:ext uri="{BB962C8B-B14F-4D97-AF65-F5344CB8AC3E}">
        <p14:creationId xmlns:p14="http://schemas.microsoft.com/office/powerpoint/2010/main" val="2551252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r>
              <a:rPr lang="en-US" dirty="0"/>
              <a:t>O</a:t>
            </a:r>
            <a:r>
              <a:rPr lang="en-US" dirty="0" smtClean="0"/>
              <a:t>ur </a:t>
            </a:r>
            <a:r>
              <a:rPr lang="en-US" dirty="0"/>
              <a:t>left lung is smaller than your right lung to make room for your </a:t>
            </a:r>
            <a:r>
              <a:rPr lang="en-US" dirty="0" smtClean="0"/>
              <a:t>heart.</a:t>
            </a:r>
          </a:p>
          <a:p>
            <a:pPr lvl="0"/>
            <a:r>
              <a:rPr lang="en-US" dirty="0" smtClean="0"/>
              <a:t>We </a:t>
            </a:r>
            <a:r>
              <a:rPr lang="en-US" dirty="0"/>
              <a:t>could remove a large part of your internal organs and survive. The human body may appear fragile but it’s possible to survive even with the removal of the stomach, the spleen, 75 percent of the liver, 80 percent of the intestines, one kidney, one lung, and virtually every organ from the pelvic and groin area. You might not feel too great, but the missing organs wouldn’t kill you. </a:t>
            </a:r>
          </a:p>
          <a:p>
            <a:r>
              <a:rPr lang="en-US" dirty="0"/>
              <a:t>Sneezes regularly exceed 100 mph.</a:t>
            </a:r>
          </a:p>
        </p:txBody>
      </p:sp>
    </p:spTree>
    <p:extLst>
      <p:ext uri="{BB962C8B-B14F-4D97-AF65-F5344CB8AC3E}">
        <p14:creationId xmlns:p14="http://schemas.microsoft.com/office/powerpoint/2010/main" val="808397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92500" lnSpcReduction="10000"/>
          </a:bodyPr>
          <a:lstStyle/>
          <a:p>
            <a:r>
              <a:rPr lang="en-US" dirty="0"/>
              <a:t>Coughs clock in at about 60 mph</a:t>
            </a:r>
            <a:r>
              <a:rPr lang="en-US" dirty="0" smtClean="0"/>
              <a:t>.</a:t>
            </a:r>
          </a:p>
          <a:p>
            <a:pPr lvl="0"/>
            <a:r>
              <a:rPr lang="en-US" dirty="0"/>
              <a:t>Women blink twice as many times as men do. That’s a lot of blinking every day. The average person, man or woman, blinks about 13 times a minute. </a:t>
            </a:r>
          </a:p>
          <a:p>
            <a:pPr lvl="0"/>
            <a:r>
              <a:rPr lang="en-US" dirty="0"/>
              <a:t>Feet have 500,000 sweat glands and can produce more than a pint of sweat a day</a:t>
            </a:r>
            <a:r>
              <a:rPr lang="en-US" dirty="0" smtClean="0"/>
              <a:t>. </a:t>
            </a:r>
            <a:r>
              <a:rPr lang="en-US" dirty="0"/>
              <a:t>, men usually have much more active sweat glands than women. </a:t>
            </a:r>
          </a:p>
          <a:p>
            <a:r>
              <a:rPr lang="en-US" dirty="0"/>
              <a:t>During your lifetime, you will produce enough saliva to fill two swimming pools. Saliva plays an important part in beginning the digestive process and keeping the mouth </a:t>
            </a:r>
            <a:r>
              <a:rPr lang="en-US" dirty="0" smtClean="0"/>
              <a:t>lubricated.</a:t>
            </a:r>
          </a:p>
        </p:txBody>
      </p:sp>
    </p:spTree>
    <p:extLst>
      <p:ext uri="{BB962C8B-B14F-4D97-AF65-F5344CB8AC3E}">
        <p14:creationId xmlns:p14="http://schemas.microsoft.com/office/powerpoint/2010/main" val="3320321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1781</Words>
  <Application>Microsoft Office PowerPoint</Application>
  <PresentationFormat>On-screen Show (4:3)</PresentationFormat>
  <Paragraphs>99</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Some Interesting Facts about the Human Body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Interesting Facts about the Human Body</dc:title>
  <dc:creator>Hayat T. Shahi</dc:creator>
  <cp:lastModifiedBy> </cp:lastModifiedBy>
  <cp:revision>59</cp:revision>
  <dcterms:created xsi:type="dcterms:W3CDTF">2015-07-29T10:55:37Z</dcterms:created>
  <dcterms:modified xsi:type="dcterms:W3CDTF">2015-07-29T14:25:28Z</dcterms:modified>
</cp:coreProperties>
</file>