
<file path=[Content_Types].xml><?xml version="1.0" encoding="utf-8"?>
<Types xmlns="http://schemas.openxmlformats.org/package/2006/content-types">
  <Default Extension="png" ContentType="image/png"/>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80" r:id="rId4"/>
    <p:sldId id="257" r:id="rId5"/>
    <p:sldId id="281" r:id="rId6"/>
    <p:sldId id="282" r:id="rId7"/>
    <p:sldId id="272" r:id="rId8"/>
    <p:sldId id="261" r:id="rId9"/>
    <p:sldId id="260" r:id="rId10"/>
    <p:sldId id="262" r:id="rId11"/>
    <p:sldId id="263" r:id="rId12"/>
    <p:sldId id="264" r:id="rId13"/>
    <p:sldId id="259" r:id="rId14"/>
    <p:sldId id="265" r:id="rId15"/>
    <p:sldId id="266" r:id="rId16"/>
    <p:sldId id="275" r:id="rId17"/>
    <p:sldId id="267" r:id="rId18"/>
    <p:sldId id="270" r:id="rId19"/>
    <p:sldId id="271"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84192" autoAdjust="0"/>
  </p:normalViewPr>
  <p:slideViewPr>
    <p:cSldViewPr>
      <p:cViewPr varScale="1">
        <p:scale>
          <a:sx n="74" d="100"/>
          <a:sy n="74" d="100"/>
        </p:scale>
        <p:origin x="-1278" y="-90"/>
      </p:cViewPr>
      <p:guideLst>
        <p:guide orient="horz" pos="2160"/>
        <p:guide pos="2880"/>
      </p:guideLst>
    </p:cSldViewPr>
  </p:slideViewPr>
  <p:outlineViewPr>
    <p:cViewPr>
      <p:scale>
        <a:sx n="33" d="100"/>
        <a:sy n="33" d="100"/>
      </p:scale>
      <p:origin x="30" y="122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0345E-3168-4FCD-A9C2-4592C647491B}" type="datetimeFigureOut">
              <a:rPr lang="en-IN" smtClean="0"/>
              <a:t>11-08-2016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2D048-6C8B-4A1D-98D7-51F45A81DC7A}" type="slidenum">
              <a:rPr lang="en-IN" smtClean="0"/>
              <a:t>‹#›</a:t>
            </a:fld>
            <a:endParaRPr lang="en-IN"/>
          </a:p>
        </p:txBody>
      </p:sp>
    </p:spTree>
    <p:extLst>
      <p:ext uri="{BB962C8B-B14F-4D97-AF65-F5344CB8AC3E}">
        <p14:creationId xmlns:p14="http://schemas.microsoft.com/office/powerpoint/2010/main" val="254397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Lets say that there are two banks A (short) and B (plus). Now what </a:t>
            </a:r>
            <a:r>
              <a:rPr lang="en-IN" sz="1200" kern="1200" dirty="0" err="1" smtClean="0">
                <a:solidFill>
                  <a:schemeClr val="tx1"/>
                </a:solidFill>
                <a:effectLst/>
                <a:latin typeface="+mn-lt"/>
                <a:ea typeface="+mn-ea"/>
                <a:cs typeface="+mn-cs"/>
              </a:rPr>
              <a:t>Harshad</a:t>
            </a:r>
            <a:r>
              <a:rPr lang="en-IN" sz="1200" kern="1200" dirty="0" smtClean="0">
                <a:solidFill>
                  <a:schemeClr val="tx1"/>
                </a:solidFill>
                <a:effectLst/>
                <a:latin typeface="+mn-lt"/>
                <a:ea typeface="+mn-ea"/>
                <a:cs typeface="+mn-cs"/>
              </a:rPr>
              <a:t> Mehta did was that he told the banker at A that he was dealing with many banks and hence did not know who would he deal in the end with. So he said that the bank should write the cheque in his name rather than the other bank (which was forbidden by law), so that he could make the payment to whichever bank was required. Since he was a trusted broker, the banks agreed. Then, going back to the example of bank A and B, he took the money from A and went to B and said that he would pay the money on the next day to B but he needed the bonds right now (for A). But he offered a 15 % return for bank B for the one day extension. Bank B readily agreed with this since it was getting such a nice return</a:t>
            </a:r>
          </a:p>
          <a:p>
            <a:r>
              <a:rPr lang="en-IN" sz="1200" kern="1200" dirty="0" smtClean="0">
                <a:solidFill>
                  <a:schemeClr val="tx1"/>
                </a:solidFill>
                <a:effectLst/>
                <a:latin typeface="+mn-lt"/>
                <a:ea typeface="+mn-ea"/>
                <a:cs typeface="+mn-cs"/>
              </a:rPr>
              <a:t>Now since </a:t>
            </a:r>
            <a:r>
              <a:rPr lang="en-IN" sz="1200" kern="1200" dirty="0" err="1" smtClean="0">
                <a:solidFill>
                  <a:schemeClr val="tx1"/>
                </a:solidFill>
                <a:effectLst/>
                <a:latin typeface="+mn-lt"/>
                <a:ea typeface="+mn-ea"/>
                <a:cs typeface="+mn-cs"/>
              </a:rPr>
              <a:t>Harshad</a:t>
            </a:r>
            <a:r>
              <a:rPr lang="en-IN" sz="1200" kern="1200" dirty="0" smtClean="0">
                <a:solidFill>
                  <a:schemeClr val="tx1"/>
                </a:solidFill>
                <a:effectLst/>
                <a:latin typeface="+mn-lt"/>
                <a:ea typeface="+mn-ea"/>
                <a:cs typeface="+mn-cs"/>
              </a:rPr>
              <a:t> Mehta was dealing with many banks at the same time he could then keep some capital with him at all times. For </a:t>
            </a:r>
            <a:r>
              <a:rPr lang="en-IN" sz="1200" kern="1200" dirty="0" err="1" smtClean="0">
                <a:solidFill>
                  <a:schemeClr val="tx1"/>
                </a:solidFill>
                <a:effectLst/>
                <a:latin typeface="+mn-lt"/>
                <a:ea typeface="+mn-ea"/>
                <a:cs typeface="+mn-cs"/>
              </a:rPr>
              <a:t>eg</a:t>
            </a:r>
            <a:r>
              <a:rPr lang="en-IN" sz="1200" kern="1200" dirty="0" smtClean="0">
                <a:solidFill>
                  <a:schemeClr val="tx1"/>
                </a:solidFill>
                <a:effectLst/>
                <a:latin typeface="+mn-lt"/>
                <a:ea typeface="+mn-ea"/>
                <a:cs typeface="+mn-cs"/>
              </a:rPr>
              <a:t>. He takes money from A on Monday,</a:t>
            </a:r>
          </a:p>
          <a:p>
            <a:r>
              <a:rPr lang="en-IN" sz="1200" kern="1200" dirty="0" smtClean="0">
                <a:solidFill>
                  <a:schemeClr val="tx1"/>
                </a:solidFill>
                <a:effectLst/>
                <a:latin typeface="+mn-lt"/>
                <a:ea typeface="+mn-ea"/>
                <a:cs typeface="+mn-cs"/>
              </a:rPr>
              <a:t>Now since </a:t>
            </a:r>
            <a:r>
              <a:rPr lang="en-IN" sz="1200" kern="1200" dirty="0" err="1" smtClean="0">
                <a:solidFill>
                  <a:schemeClr val="tx1"/>
                </a:solidFill>
                <a:effectLst/>
                <a:latin typeface="+mn-lt"/>
                <a:ea typeface="+mn-ea"/>
                <a:cs typeface="+mn-cs"/>
              </a:rPr>
              <a:t>Harshad</a:t>
            </a:r>
            <a:r>
              <a:rPr lang="en-IN" sz="1200" kern="1200" dirty="0" smtClean="0">
                <a:solidFill>
                  <a:schemeClr val="tx1"/>
                </a:solidFill>
                <a:effectLst/>
                <a:latin typeface="+mn-lt"/>
                <a:ea typeface="+mn-ea"/>
                <a:cs typeface="+mn-cs"/>
              </a:rPr>
              <a:t> Mehta was dealing with many banks at the same time he could then keep some capital with him at all times. For </a:t>
            </a:r>
            <a:r>
              <a:rPr lang="en-IN" sz="1200" kern="1200" dirty="0" err="1" smtClean="0">
                <a:solidFill>
                  <a:schemeClr val="tx1"/>
                </a:solidFill>
                <a:effectLst/>
                <a:latin typeface="+mn-lt"/>
                <a:ea typeface="+mn-ea"/>
                <a:cs typeface="+mn-cs"/>
              </a:rPr>
              <a:t>eg</a:t>
            </a:r>
            <a:r>
              <a:rPr lang="en-IN" sz="1200" kern="1200" dirty="0" smtClean="0">
                <a:solidFill>
                  <a:schemeClr val="tx1"/>
                </a:solidFill>
                <a:effectLst/>
                <a:latin typeface="+mn-lt"/>
                <a:ea typeface="+mn-ea"/>
                <a:cs typeface="+mn-cs"/>
              </a:rPr>
              <a:t>. He takes money from A on </a:t>
            </a:r>
            <a:r>
              <a:rPr lang="en-IN" sz="1200" kern="1200" dirty="0" err="1" smtClean="0">
                <a:solidFill>
                  <a:schemeClr val="tx1"/>
                </a:solidFill>
                <a:effectLst/>
                <a:latin typeface="+mn-lt"/>
                <a:ea typeface="+mn-ea"/>
                <a:cs typeface="+mn-cs"/>
              </a:rPr>
              <a:t>Monday,and</a:t>
            </a:r>
            <a:r>
              <a:rPr lang="en-IN" sz="1200" kern="1200" dirty="0" smtClean="0">
                <a:solidFill>
                  <a:schemeClr val="tx1"/>
                </a:solidFill>
                <a:effectLst/>
                <a:latin typeface="+mn-lt"/>
                <a:ea typeface="+mn-ea"/>
                <a:cs typeface="+mn-cs"/>
              </a:rPr>
              <a:t> tells B that he’ll pay on Tuesday, then he takes money from C on Tuesday and tells D that he’ll pay on Wednesday and the money he gets from C is paid to B and as a result he has some working capital with him at all times if this goes on with other banks throughout the week. The banks at that time were not allowed to invest in the equity markets. </a:t>
            </a:r>
            <a:r>
              <a:rPr lang="en-IN" sz="1200" kern="1200" dirty="0" err="1" smtClean="0">
                <a:solidFill>
                  <a:schemeClr val="tx1"/>
                </a:solidFill>
                <a:effectLst/>
                <a:latin typeface="+mn-lt"/>
                <a:ea typeface="+mn-ea"/>
                <a:cs typeface="+mn-cs"/>
              </a:rPr>
              <a:t>Harshad</a:t>
            </a:r>
            <a:r>
              <a:rPr lang="en-IN" sz="1200" kern="1200" dirty="0" smtClean="0">
                <a:solidFill>
                  <a:schemeClr val="tx1"/>
                </a:solidFill>
                <a:effectLst/>
                <a:latin typeface="+mn-lt"/>
                <a:ea typeface="+mn-ea"/>
                <a:cs typeface="+mn-cs"/>
              </a:rPr>
              <a:t> Mehta had very cleverly squeezed some capital out of the banking system. This capital he invested in the stock market and managed to stoke a massive boom.</a:t>
            </a:r>
          </a:p>
          <a:p>
            <a:endParaRPr lang="en-IN" dirty="0"/>
          </a:p>
        </p:txBody>
      </p:sp>
      <p:sp>
        <p:nvSpPr>
          <p:cNvPr id="4" name="Slide Number Placeholder 3"/>
          <p:cNvSpPr>
            <a:spLocks noGrp="1"/>
          </p:cNvSpPr>
          <p:nvPr>
            <p:ph type="sldNum" sz="quarter" idx="10"/>
          </p:nvPr>
        </p:nvSpPr>
        <p:spPr/>
        <p:txBody>
          <a:bodyPr/>
          <a:lstStyle/>
          <a:p>
            <a:fld id="{9CA2D048-6C8B-4A1D-98D7-51F45A81DC7A}" type="slidenum">
              <a:rPr lang="en-IN" smtClean="0"/>
              <a:t>8</a:t>
            </a:fld>
            <a:endParaRPr lang="en-IN"/>
          </a:p>
        </p:txBody>
      </p:sp>
    </p:spTree>
    <p:extLst>
      <p:ext uri="{BB962C8B-B14F-4D97-AF65-F5344CB8AC3E}">
        <p14:creationId xmlns:p14="http://schemas.microsoft.com/office/powerpoint/2010/main" val="325593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tx1"/>
                </a:solidFill>
                <a:latin typeface="Trebuchet MS" pitchFamily="34" charset="0"/>
              </a:rPr>
              <a:t>The Settlement Process:</a:t>
            </a:r>
          </a:p>
          <a:p>
            <a:pPr algn="just">
              <a:buClr>
                <a:schemeClr val="tx1"/>
              </a:buClr>
              <a:buFont typeface="Wingdings" pitchFamily="2" charset="2"/>
              <a:buChar char="n"/>
            </a:pPr>
            <a:r>
              <a:rPr lang="en-US" sz="1200" dirty="0" smtClean="0">
                <a:latin typeface="Trebuchet MS" pitchFamily="34" charset="0"/>
              </a:rPr>
              <a:t> The normal settlement process in government securities is that the transacting banks make payments and deliver the securities directly to each other.</a:t>
            </a:r>
          </a:p>
          <a:p>
            <a:pPr algn="just">
              <a:buClr>
                <a:schemeClr val="tx1"/>
              </a:buClr>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 During the scam, however, the banks or at least some banks adopted an alternative settlement process which was similar to the process used for settling transactions in the stock market.</a:t>
            </a:r>
          </a:p>
          <a:p>
            <a:pPr algn="just">
              <a:buClr>
                <a:schemeClr val="tx1"/>
              </a:buClr>
              <a:buFont typeface="Wingdings" pitchFamily="2" charset="2"/>
              <a:buChar char="n"/>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 In this settlement process, deliveries of securities and payments are made through the broker. That is, the seller hands over the securities to the broker who passes them on to the buyer, while the buyer gives the </a:t>
            </a:r>
            <a:r>
              <a:rPr lang="en-US" sz="1200" dirty="0" err="1" smtClean="0">
                <a:latin typeface="Trebuchet MS" pitchFamily="34" charset="0"/>
              </a:rPr>
              <a:t>cheque</a:t>
            </a:r>
            <a:r>
              <a:rPr lang="en-US" sz="1200" dirty="0" smtClean="0">
                <a:latin typeface="Trebuchet MS" pitchFamily="34" charset="0"/>
              </a:rPr>
              <a:t> to the broker who then makes the payment to the seller.</a:t>
            </a:r>
          </a:p>
          <a:p>
            <a:pPr algn="just">
              <a:buClr>
                <a:schemeClr val="tx1"/>
              </a:buClr>
              <a:buFont typeface="Wingdings" pitchFamily="2" charset="2"/>
              <a:buChar char="n"/>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 In this settlement process, the buyer and the seller may not even know whom they have traded with, both being known only to the broker.</a:t>
            </a:r>
          </a:p>
          <a:p>
            <a:pPr algn="just">
              <a:buClr>
                <a:schemeClr val="tx1"/>
              </a:buClr>
              <a:buFont typeface="Wingdings" pitchFamily="2" charset="2"/>
              <a:buChar char="n"/>
            </a:pPr>
            <a:r>
              <a:rPr lang="en-US" sz="2000" dirty="0" smtClean="0">
                <a:latin typeface="Trebuchet MS" pitchFamily="34" charset="0"/>
              </a:rPr>
              <a:t> There were two important reasons why the broker intermediated settlement began to be used in the government securities markets:</a:t>
            </a:r>
          </a:p>
          <a:p>
            <a:pPr algn="just">
              <a:buClr>
                <a:schemeClr val="tx1"/>
              </a:buClr>
              <a:buFont typeface="Wingdings" pitchFamily="2" charset="2"/>
              <a:buChar char="n"/>
            </a:pPr>
            <a:endParaRPr lang="en-US" sz="2000" dirty="0" smtClean="0">
              <a:latin typeface="Trebuchet MS" pitchFamily="34" charset="0"/>
            </a:endParaRPr>
          </a:p>
          <a:p>
            <a:pPr marL="457200" lvl="1" indent="0" algn="just">
              <a:buClr>
                <a:schemeClr val="tx1"/>
              </a:buClr>
            </a:pPr>
            <a:r>
              <a:rPr lang="en-US" sz="1800" dirty="0" smtClean="0">
                <a:latin typeface="Trebuchet MS" pitchFamily="34" charset="0"/>
              </a:rPr>
              <a:t> The brokers instead of merely bringing buyers and sellers together started taking positions in the market. In other words, they started trading on their own account, and in a sense became market makers in some securities thereby imparting greater liquidity to the markets.</a:t>
            </a:r>
          </a:p>
          <a:p>
            <a:pPr marL="457200" lvl="1" indent="0" algn="just">
              <a:buClr>
                <a:schemeClr val="tx1"/>
              </a:buClr>
              <a:buFont typeface="Wingdings" pitchFamily="2" charset="2"/>
              <a:buNone/>
            </a:pPr>
            <a:endParaRPr lang="en-US" sz="1800" dirty="0" smtClean="0">
              <a:latin typeface="Trebuchet MS" pitchFamily="34" charset="0"/>
            </a:endParaRPr>
          </a:p>
          <a:p>
            <a:pPr marL="457200" lvl="1" indent="0" algn="just">
              <a:buClr>
                <a:schemeClr val="tx1"/>
              </a:buClr>
            </a:pPr>
            <a:r>
              <a:rPr lang="en-US" sz="1800" dirty="0" smtClean="0">
                <a:latin typeface="Trebuchet MS" pitchFamily="34" charset="0"/>
              </a:rPr>
              <a:t> When a bank wanted to conceal the fact that it was doing an RF deal, the broker came in handy. The broker provided contract notes for this purpose with fictitious counter parties, but arranged for the actual settlement to take place with the correct counter party. </a:t>
            </a:r>
          </a:p>
          <a:p>
            <a:pPr marL="457200" lvl="1" indent="0" algn="just">
              <a:buClr>
                <a:schemeClr val="tx1"/>
              </a:buClr>
            </a:pPr>
            <a:endParaRPr lang="en-US" sz="1800" dirty="0" smtClean="0">
              <a:latin typeface="Trebuchet MS" pitchFamily="34" charset="0"/>
            </a:endParaRPr>
          </a:p>
          <a:p>
            <a:r>
              <a:rPr lang="en-US" sz="1200" b="1" dirty="0" smtClean="0">
                <a:solidFill>
                  <a:schemeClr val="tx1"/>
                </a:solidFill>
                <a:latin typeface="Trebuchet MS" pitchFamily="34" charset="0"/>
              </a:rPr>
              <a:t>Payment </a:t>
            </a:r>
            <a:r>
              <a:rPr lang="en-US" sz="1200" b="1" dirty="0" err="1" smtClean="0">
                <a:solidFill>
                  <a:schemeClr val="tx1"/>
                </a:solidFill>
                <a:latin typeface="Trebuchet MS" pitchFamily="34" charset="0"/>
              </a:rPr>
              <a:t>Cheques</a:t>
            </a:r>
            <a:r>
              <a:rPr lang="en-US" sz="1200" b="1" dirty="0" smtClean="0">
                <a:solidFill>
                  <a:schemeClr val="tx1"/>
                </a:solidFill>
                <a:latin typeface="Trebuchet MS" pitchFamily="34" charset="0"/>
              </a:rPr>
              <a:t>:</a:t>
            </a:r>
          </a:p>
          <a:p>
            <a:pPr algn="just">
              <a:buClr>
                <a:schemeClr val="tx1"/>
              </a:buClr>
              <a:buFont typeface="Wingdings" pitchFamily="2" charset="2"/>
              <a:buChar char="n"/>
            </a:pPr>
            <a:r>
              <a:rPr lang="en-US" sz="1200" dirty="0" smtClean="0">
                <a:latin typeface="Trebuchet MS" pitchFamily="34" charset="0"/>
              </a:rPr>
              <a:t> A broker intermediated settlement allowed the broker to lay his hands on the </a:t>
            </a:r>
            <a:r>
              <a:rPr lang="en-US" sz="1200" dirty="0" err="1" smtClean="0">
                <a:latin typeface="Trebuchet MS" pitchFamily="34" charset="0"/>
              </a:rPr>
              <a:t>cheque</a:t>
            </a:r>
            <a:r>
              <a:rPr lang="en-US" sz="1200" dirty="0" smtClean="0">
                <a:latin typeface="Trebuchet MS" pitchFamily="34" charset="0"/>
              </a:rPr>
              <a:t> as it went from one bank to another through him. The hurdle now was to find a way of crediting the </a:t>
            </a:r>
            <a:r>
              <a:rPr lang="en-US" sz="1200" dirty="0" err="1" smtClean="0">
                <a:latin typeface="Trebuchet MS" pitchFamily="34" charset="0"/>
              </a:rPr>
              <a:t>cheque</a:t>
            </a:r>
            <a:r>
              <a:rPr lang="en-US" sz="1200" dirty="0" smtClean="0">
                <a:latin typeface="Trebuchet MS" pitchFamily="34" charset="0"/>
              </a:rPr>
              <a:t> to his account though it was drawn in favor of a bank and was crossed account payee.</a:t>
            </a:r>
          </a:p>
          <a:p>
            <a:pPr algn="just">
              <a:buClr>
                <a:schemeClr val="tx1"/>
              </a:buClr>
              <a:buFont typeface="Wingdings" pitchFamily="2" charset="2"/>
              <a:buChar char="n"/>
            </a:pPr>
            <a:r>
              <a:rPr lang="en-US" sz="1200" dirty="0" smtClean="0">
                <a:latin typeface="Trebuchet MS" pitchFamily="34" charset="0"/>
              </a:rPr>
              <a:t> As it happens, it is purely a matter of banking custom that an account payee </a:t>
            </a:r>
            <a:r>
              <a:rPr lang="en-US" sz="1200" dirty="0" err="1" smtClean="0">
                <a:latin typeface="Trebuchet MS" pitchFamily="34" charset="0"/>
              </a:rPr>
              <a:t>cheque</a:t>
            </a:r>
            <a:r>
              <a:rPr lang="en-US" sz="1200" dirty="0" smtClean="0">
                <a:latin typeface="Trebuchet MS" pitchFamily="34" charset="0"/>
              </a:rPr>
              <a:t> is paid only to the payee mentioned on the </a:t>
            </a:r>
            <a:r>
              <a:rPr lang="en-US" sz="1200" dirty="0" err="1" smtClean="0">
                <a:latin typeface="Trebuchet MS" pitchFamily="34" charset="0"/>
              </a:rPr>
              <a:t>cheque</a:t>
            </a:r>
            <a:r>
              <a:rPr lang="en-US" sz="1200" dirty="0" smtClean="0">
                <a:latin typeface="Trebuchet MS" pitchFamily="34" charset="0"/>
              </a:rPr>
              <a:t>. In fact, exceptions were being made to this norm, well before the scam came to light.</a:t>
            </a:r>
          </a:p>
          <a:p>
            <a:pPr algn="just">
              <a:buClr>
                <a:schemeClr val="tx1"/>
              </a:buClr>
              <a:buFont typeface="Wingdings" pitchFamily="2" charset="2"/>
              <a:buChar char="n"/>
            </a:pPr>
            <a:r>
              <a:rPr lang="en-US" sz="1200" dirty="0" smtClean="0">
                <a:latin typeface="Trebuchet MS" pitchFamily="34" charset="0"/>
              </a:rPr>
              <a:t> Privileged (corporate) customers were routinely allowed to credit account payee </a:t>
            </a:r>
            <a:r>
              <a:rPr lang="en-US" sz="1200" dirty="0" err="1" smtClean="0">
                <a:latin typeface="Trebuchet MS" pitchFamily="34" charset="0"/>
              </a:rPr>
              <a:t>cheques</a:t>
            </a:r>
            <a:r>
              <a:rPr lang="en-US" sz="1200" dirty="0" smtClean="0">
                <a:latin typeface="Trebuchet MS" pitchFamily="34" charset="0"/>
              </a:rPr>
              <a:t> in </a:t>
            </a:r>
            <a:r>
              <a:rPr lang="en-US" sz="1200" dirty="0" err="1" smtClean="0">
                <a:latin typeface="Trebuchet MS" pitchFamily="34" charset="0"/>
              </a:rPr>
              <a:t>favour</a:t>
            </a:r>
            <a:r>
              <a:rPr lang="en-US" sz="1200" dirty="0" smtClean="0">
                <a:latin typeface="Trebuchet MS" pitchFamily="34" charset="0"/>
              </a:rPr>
              <a:t> of a bank into their own accounts to avoid clearing delays, thereby reducing the interest lost on the amount.</a:t>
            </a:r>
          </a:p>
          <a:p>
            <a:pPr algn="just">
              <a:buClr>
                <a:schemeClr val="tx1"/>
              </a:buClr>
              <a:buFont typeface="Wingdings" pitchFamily="2" charset="2"/>
              <a:buChar char="n"/>
            </a:pPr>
            <a:r>
              <a:rPr lang="en-US" sz="1200" dirty="0" smtClean="0">
                <a:latin typeface="Trebuchet MS" pitchFamily="34" charset="0"/>
              </a:rPr>
              <a:t> Normally, if a customer obtains a </a:t>
            </a:r>
            <a:r>
              <a:rPr lang="en-US" sz="1200" dirty="0" err="1" smtClean="0">
                <a:latin typeface="Trebuchet MS" pitchFamily="34" charset="0"/>
              </a:rPr>
              <a:t>cheque</a:t>
            </a:r>
            <a:r>
              <a:rPr lang="en-US" sz="1200" dirty="0" smtClean="0">
                <a:latin typeface="Trebuchet MS" pitchFamily="34" charset="0"/>
              </a:rPr>
              <a:t> in his own </a:t>
            </a:r>
            <a:r>
              <a:rPr lang="en-US" sz="1200" dirty="0" err="1" smtClean="0">
                <a:latin typeface="Trebuchet MS" pitchFamily="34" charset="0"/>
              </a:rPr>
              <a:t>favour</a:t>
            </a:r>
            <a:r>
              <a:rPr lang="en-US" sz="1200" dirty="0" smtClean="0">
                <a:latin typeface="Trebuchet MS" pitchFamily="34" charset="0"/>
              </a:rPr>
              <a:t> and deposits it into his own account, it may take a day or two for the </a:t>
            </a:r>
            <a:r>
              <a:rPr lang="en-US" sz="1200" dirty="0" err="1" smtClean="0">
                <a:latin typeface="Trebuchet MS" pitchFamily="34" charset="0"/>
              </a:rPr>
              <a:t>cheque</a:t>
            </a:r>
            <a:r>
              <a:rPr lang="en-US" sz="1200" dirty="0" smtClean="0">
                <a:latin typeface="Trebuchet MS" pitchFamily="34" charset="0"/>
              </a:rPr>
              <a:t> to be cleared and for the funds to become available to the customer. At 15% interest, the interest loss on a clearing delay of two days for a </a:t>
            </a:r>
            <a:r>
              <a:rPr lang="en-US" sz="1200" dirty="0" err="1" smtClean="0">
                <a:latin typeface="Trebuchet MS" pitchFamily="34" charset="0"/>
              </a:rPr>
              <a:t>Rs</a:t>
            </a:r>
            <a:r>
              <a:rPr lang="en-US" sz="1200" dirty="0" smtClean="0">
                <a:latin typeface="Trebuchet MS" pitchFamily="34" charset="0"/>
              </a:rPr>
              <a:t>. 100 </a:t>
            </a:r>
            <a:r>
              <a:rPr lang="en-US" sz="1200" dirty="0" err="1" smtClean="0">
                <a:latin typeface="Trebuchet MS" pitchFamily="34" charset="0"/>
              </a:rPr>
              <a:t>crores</a:t>
            </a:r>
            <a:r>
              <a:rPr lang="en-US" sz="1200" dirty="0" smtClean="0">
                <a:latin typeface="Trebuchet MS" pitchFamily="34" charset="0"/>
              </a:rPr>
              <a:t> </a:t>
            </a:r>
            <a:r>
              <a:rPr lang="en-US" sz="1200" dirty="0" err="1" smtClean="0">
                <a:latin typeface="Trebuchet MS" pitchFamily="34" charset="0"/>
              </a:rPr>
              <a:t>cheque</a:t>
            </a:r>
            <a:r>
              <a:rPr lang="en-US" sz="1200" dirty="0" smtClean="0">
                <a:latin typeface="Trebuchet MS" pitchFamily="34" charset="0"/>
              </a:rPr>
              <a:t> is about </a:t>
            </a:r>
            <a:r>
              <a:rPr lang="en-US" sz="1200" dirty="0" err="1" smtClean="0">
                <a:latin typeface="Trebuchet MS" pitchFamily="34" charset="0"/>
              </a:rPr>
              <a:t>Rs</a:t>
            </a:r>
            <a:r>
              <a:rPr lang="en-US" sz="1200" dirty="0" smtClean="0">
                <a:latin typeface="Trebuchet MS" pitchFamily="34" charset="0"/>
              </a:rPr>
              <a:t>. 8 lakhs.</a:t>
            </a:r>
          </a:p>
          <a:p>
            <a:pPr algn="just">
              <a:buClr>
                <a:schemeClr val="tx1"/>
              </a:buClr>
              <a:buFont typeface="Wingdings" pitchFamily="2" charset="2"/>
              <a:buChar char="n"/>
            </a:pPr>
            <a:r>
              <a:rPr lang="en-US" sz="1200" dirty="0" smtClean="0">
                <a:latin typeface="Trebuchet MS" pitchFamily="34" charset="0"/>
              </a:rPr>
              <a:t> On the other hand, when banks make payments to each other by writing </a:t>
            </a:r>
            <a:r>
              <a:rPr lang="en-US" sz="1200" dirty="0" err="1" smtClean="0">
                <a:latin typeface="Trebuchet MS" pitchFamily="34" charset="0"/>
              </a:rPr>
              <a:t>cheques</a:t>
            </a:r>
            <a:r>
              <a:rPr lang="en-US" sz="1200" dirty="0" smtClean="0">
                <a:latin typeface="Trebuchet MS" pitchFamily="34" charset="0"/>
              </a:rPr>
              <a:t> on their account with the RBI, these </a:t>
            </a:r>
            <a:r>
              <a:rPr lang="en-US" sz="1200" dirty="0" err="1" smtClean="0">
                <a:latin typeface="Trebuchet MS" pitchFamily="34" charset="0"/>
              </a:rPr>
              <a:t>cheques</a:t>
            </a:r>
            <a:r>
              <a:rPr lang="en-US" sz="1200" dirty="0" smtClean="0">
                <a:latin typeface="Trebuchet MS" pitchFamily="34" charset="0"/>
              </a:rPr>
              <a:t> are cleared on the same day.</a:t>
            </a:r>
          </a:p>
          <a:p>
            <a:pPr algn="just">
              <a:buClr>
                <a:schemeClr val="tx1"/>
              </a:buClr>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 The practice which thus emerged was that a customer would obtain a </a:t>
            </a:r>
            <a:r>
              <a:rPr lang="en-US" sz="1200" dirty="0" err="1" smtClean="0">
                <a:latin typeface="Trebuchet MS" pitchFamily="34" charset="0"/>
              </a:rPr>
              <a:t>cheque</a:t>
            </a:r>
            <a:r>
              <a:rPr lang="en-US" sz="1200" dirty="0" smtClean="0">
                <a:latin typeface="Trebuchet MS" pitchFamily="34" charset="0"/>
              </a:rPr>
              <a:t> drawn on the RBI favoring not himself but his bank. The bank would get the money and credit his account the same day.</a:t>
            </a:r>
          </a:p>
          <a:p>
            <a:pPr algn="just">
              <a:buClr>
                <a:schemeClr val="tx1"/>
              </a:buClr>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 This was the practice which the brokers in the money market exploited to their benefit.</a:t>
            </a:r>
            <a:endParaRPr lang="en-US" sz="1200" b="1" dirty="0" smtClean="0">
              <a:latin typeface="Trebuchet MS" pitchFamily="34" charset="0"/>
            </a:endParaRPr>
          </a:p>
          <a:p>
            <a:endParaRPr lang="en-US" b="1" dirty="0" smtClean="0"/>
          </a:p>
          <a:p>
            <a:r>
              <a:rPr lang="en-US" sz="1200" b="1" dirty="0" smtClean="0">
                <a:solidFill>
                  <a:schemeClr val="tx1"/>
                </a:solidFill>
                <a:latin typeface="Trebuchet MS" pitchFamily="34" charset="0"/>
              </a:rPr>
              <a:t>Dispensing the Security:</a:t>
            </a:r>
          </a:p>
          <a:p>
            <a:pPr algn="just">
              <a:buClr>
                <a:schemeClr val="tx1"/>
              </a:buClr>
              <a:buFont typeface="Wingdings" pitchFamily="2" charset="2"/>
              <a:buChar char="n"/>
            </a:pPr>
            <a:r>
              <a:rPr lang="en-US" sz="1200" dirty="0" smtClean="0">
                <a:latin typeface="Trebuchet MS" pitchFamily="34" charset="0"/>
              </a:rPr>
              <a:t> The brokers thus found a way of getting hold of the </a:t>
            </a:r>
            <a:r>
              <a:rPr lang="en-US" sz="1200" dirty="0" err="1" smtClean="0">
                <a:latin typeface="Trebuchet MS" pitchFamily="34" charset="0"/>
              </a:rPr>
              <a:t>cheques</a:t>
            </a:r>
            <a:r>
              <a:rPr lang="en-US" sz="1200" dirty="0" smtClean="0">
                <a:latin typeface="Trebuchet MS" pitchFamily="34" charset="0"/>
              </a:rPr>
              <a:t> as they went from one bank to another and crediting the amounts to their accounts. This effectively transformed an RF into a loan to a broker rather than to a bank.</a:t>
            </a:r>
          </a:p>
          <a:p>
            <a:pPr algn="just">
              <a:buClr>
                <a:schemeClr val="tx1"/>
              </a:buClr>
              <a:buFont typeface="Wingdings" pitchFamily="2" charset="2"/>
              <a:buChar char="n"/>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 But this, by itself, would not have led to the scam because the RF after all is a secured loan, and a secured loan to a broker is still secured. What was necessary now was to find a way of eliminating the security itself!</a:t>
            </a:r>
          </a:p>
          <a:p>
            <a:pPr algn="just">
              <a:buClr>
                <a:schemeClr val="tx1"/>
              </a:buClr>
            </a:pPr>
            <a:endParaRPr lang="en-US" sz="1200" dirty="0" smtClean="0">
              <a:latin typeface="Trebuchet MS" pitchFamily="34" charset="0"/>
            </a:endParaRPr>
          </a:p>
          <a:p>
            <a:pPr algn="just">
              <a:buClr>
                <a:schemeClr val="tx1"/>
              </a:buClr>
              <a:buFont typeface="Wingdings" pitchFamily="2" charset="2"/>
              <a:buChar char="n"/>
            </a:pPr>
            <a:r>
              <a:rPr lang="en-US" sz="1200" dirty="0" smtClean="0">
                <a:latin typeface="Trebuchet MS" pitchFamily="34" charset="0"/>
              </a:rPr>
              <a:t>There are three routes adopted for this purpose:</a:t>
            </a:r>
          </a:p>
          <a:p>
            <a:pPr algn="just">
              <a:buClr>
                <a:schemeClr val="tx1"/>
              </a:buClr>
            </a:pPr>
            <a:r>
              <a:rPr lang="en-US" sz="1200" dirty="0" smtClean="0">
                <a:latin typeface="Trebuchet MS" pitchFamily="34" charset="0"/>
              </a:rPr>
              <a:t>1. Some banks (or rather their officials) were persuaded to part with </a:t>
            </a:r>
            <a:r>
              <a:rPr lang="en-US" sz="1200" dirty="0" err="1" smtClean="0">
                <a:latin typeface="Trebuchet MS" pitchFamily="34" charset="0"/>
              </a:rPr>
              <a:t>cheques</a:t>
            </a:r>
            <a:r>
              <a:rPr lang="en-US" sz="1200" dirty="0" smtClean="0">
                <a:latin typeface="Trebuchet MS" pitchFamily="34" charset="0"/>
              </a:rPr>
              <a:t> without actually receiving securities in return. A simple explanation of this is that the officials concerned were bribed and/or negligent. A more intriguing possibility is that the banks' senior/top management were aware of this and turned a Nelson's eye to it to benefit from higher returns the brokers could offer by diverting the funds to the stock market. One must recognize that as long as the scam lasted, the banks benefited from such an arrangement. The management of banks might have been sorely tempted to adopt this route to higher profitability.</a:t>
            </a:r>
          </a:p>
          <a:p>
            <a:pPr algn="just">
              <a:buClr>
                <a:schemeClr val="tx1"/>
              </a:buClr>
            </a:pPr>
            <a:r>
              <a:rPr lang="en-US" sz="1200" dirty="0" smtClean="0">
                <a:latin typeface="Trebuchet MS" pitchFamily="34" charset="0"/>
              </a:rPr>
              <a:t>2. The second route was to replace the actual securities by a worthless piece of paper – a fake Bank Receipt (BR). This is discussed in greater detail in the next section.</a:t>
            </a:r>
          </a:p>
          <a:p>
            <a:pPr algn="just">
              <a:buClr>
                <a:schemeClr val="tx1"/>
              </a:buClr>
            </a:pPr>
            <a:r>
              <a:rPr lang="en-US" sz="1200" dirty="0" smtClean="0">
                <a:latin typeface="Trebuchet MS" pitchFamily="34" charset="0"/>
              </a:rPr>
              <a:t>3. The third method was simply to forge the securities themselves. In many cases, PSU bonds were represented only by allotment letters rather than certificates on security paper. And it is easier to forge an allotment letter for </a:t>
            </a:r>
            <a:r>
              <a:rPr lang="en-US" sz="1200" dirty="0" err="1" smtClean="0">
                <a:latin typeface="Trebuchet MS" pitchFamily="34" charset="0"/>
              </a:rPr>
              <a:t>Rs</a:t>
            </a:r>
            <a:r>
              <a:rPr lang="en-US" sz="1200" dirty="0" smtClean="0">
                <a:latin typeface="Trebuchet MS" pitchFamily="34" charset="0"/>
              </a:rPr>
              <a:t>. 100 </a:t>
            </a:r>
            <a:r>
              <a:rPr lang="en-US" sz="1200" dirty="0" err="1" smtClean="0">
                <a:latin typeface="Trebuchet MS" pitchFamily="34" charset="0"/>
              </a:rPr>
              <a:t>crores</a:t>
            </a:r>
            <a:r>
              <a:rPr lang="en-US" sz="1200" dirty="0" smtClean="0">
                <a:latin typeface="Trebuchet MS" pitchFamily="34" charset="0"/>
              </a:rPr>
              <a:t> worth of securities than it is to forge a 100 rupee note! Outright forgery of this kind however accounted for only a very small part of the total funds misappropriated</a:t>
            </a:r>
          </a:p>
          <a:p>
            <a:endParaRPr lang="en-US" b="1" dirty="0" smtClean="0"/>
          </a:p>
          <a:p>
            <a:r>
              <a:rPr lang="en-US" sz="1200" b="1" dirty="0" smtClean="0">
                <a:solidFill>
                  <a:schemeClr val="tx1"/>
                </a:solidFill>
                <a:latin typeface="Trebuchet MS" pitchFamily="34" charset="0"/>
              </a:rPr>
              <a:t>Bank Receipt:</a:t>
            </a:r>
          </a:p>
          <a:p>
            <a:endParaRPr lang="en-US" b="1" dirty="0" smtClean="0"/>
          </a:p>
        </p:txBody>
      </p:sp>
      <p:sp>
        <p:nvSpPr>
          <p:cNvPr id="4" name="Slide Number Placeholder 3"/>
          <p:cNvSpPr>
            <a:spLocks noGrp="1"/>
          </p:cNvSpPr>
          <p:nvPr>
            <p:ph type="sldNum" sz="quarter" idx="10"/>
          </p:nvPr>
        </p:nvSpPr>
        <p:spPr/>
        <p:txBody>
          <a:bodyPr/>
          <a:lstStyle/>
          <a:p>
            <a:fld id="{9CA2D048-6C8B-4A1D-98D7-51F45A81DC7A}" type="slidenum">
              <a:rPr lang="en-IN" smtClean="0"/>
              <a:t>10</a:t>
            </a:fld>
            <a:endParaRPr lang="en-IN"/>
          </a:p>
        </p:txBody>
      </p:sp>
    </p:spTree>
    <p:extLst>
      <p:ext uri="{BB962C8B-B14F-4D97-AF65-F5344CB8AC3E}">
        <p14:creationId xmlns:p14="http://schemas.microsoft.com/office/powerpoint/2010/main" val="206974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buClr>
                <a:schemeClr val="tx1"/>
              </a:buClr>
              <a:buFont typeface="Wingdings" pitchFamily="2" charset="2"/>
              <a:buChar char="n"/>
            </a:pPr>
            <a:r>
              <a:rPr lang="en-US" sz="2000" dirty="0" smtClean="0">
                <a:latin typeface="Trebuchet MS" pitchFamily="34" charset="0"/>
              </a:rPr>
              <a:t> In an RF deal, as we have discussed it so far, the borrowing bank delivers the actual securities to the lender and takes them back on repayment of the loan. In practice, however, this is not usually done. Instead, the borrower gives a Bank Receipt (BR) which serves three functions:</a:t>
            </a:r>
          </a:p>
          <a:p>
            <a:pPr algn="just">
              <a:lnSpc>
                <a:spcPct val="90000"/>
              </a:lnSpc>
              <a:buClr>
                <a:schemeClr val="tx1"/>
              </a:buClr>
              <a:buFont typeface="Wingdings" pitchFamily="2" charset="2"/>
              <a:buChar char="n"/>
            </a:pPr>
            <a:endParaRPr lang="en-US" sz="2000" dirty="0" smtClean="0">
              <a:latin typeface="Trebuchet MS" pitchFamily="34" charset="0"/>
            </a:endParaRPr>
          </a:p>
          <a:p>
            <a:pPr marL="457200" lvl="1" indent="0" algn="just">
              <a:lnSpc>
                <a:spcPct val="90000"/>
              </a:lnSpc>
              <a:buClr>
                <a:schemeClr val="tx1"/>
              </a:buClr>
            </a:pPr>
            <a:r>
              <a:rPr lang="en-US" sz="1800" dirty="0" smtClean="0">
                <a:latin typeface="Trebuchet MS" pitchFamily="34" charset="0"/>
              </a:rPr>
              <a:t> The BR confirms the sale of securities.</a:t>
            </a:r>
          </a:p>
          <a:p>
            <a:pPr marL="457200" lvl="1" indent="0" algn="just">
              <a:lnSpc>
                <a:spcPct val="90000"/>
              </a:lnSpc>
              <a:buClr>
                <a:schemeClr val="tx1"/>
              </a:buClr>
            </a:pPr>
            <a:r>
              <a:rPr lang="en-US" sz="1800" dirty="0" smtClean="0">
                <a:latin typeface="Trebuchet MS" pitchFamily="34" charset="0"/>
              </a:rPr>
              <a:t> It acts as a receipt for the money received by the selling bank. Hence the name – bank receipt.</a:t>
            </a:r>
          </a:p>
          <a:p>
            <a:pPr marL="457200" lvl="1" indent="0" algn="just">
              <a:lnSpc>
                <a:spcPct val="90000"/>
              </a:lnSpc>
              <a:buClr>
                <a:schemeClr val="tx1"/>
              </a:buClr>
            </a:pPr>
            <a:r>
              <a:rPr lang="en-US" sz="1800" dirty="0" smtClean="0">
                <a:latin typeface="Trebuchet MS" pitchFamily="34" charset="0"/>
              </a:rPr>
              <a:t> It promises to deliver the securities to the buyer. It also states that in the meantime the seller holds the securities in trust for the buyer.</a:t>
            </a:r>
          </a:p>
          <a:p>
            <a:pPr marL="457200" lvl="1" indent="0" algn="just">
              <a:lnSpc>
                <a:spcPct val="90000"/>
              </a:lnSpc>
              <a:buClr>
                <a:schemeClr val="tx1"/>
              </a:buClr>
              <a:buFont typeface="Wingdings" pitchFamily="2" charset="2"/>
              <a:buNone/>
            </a:pPr>
            <a:endParaRPr lang="en-US" sz="1800" dirty="0" smtClean="0">
              <a:latin typeface="Trebuchet MS" pitchFamily="34" charset="0"/>
            </a:endParaRPr>
          </a:p>
          <a:p>
            <a:pPr algn="just">
              <a:lnSpc>
                <a:spcPct val="90000"/>
              </a:lnSpc>
              <a:buClr>
                <a:schemeClr val="tx1"/>
              </a:buClr>
              <a:buFont typeface="Wingdings" pitchFamily="2" charset="2"/>
              <a:buChar char="n"/>
            </a:pPr>
            <a:r>
              <a:rPr lang="en-US" sz="2000" dirty="0" smtClean="0">
                <a:latin typeface="Trebuchet MS" pitchFamily="34" charset="0"/>
              </a:rPr>
              <a:t> In short, a BR is something like an IOU (I owe you securities!), and the use of the BR de facto converts an RF deal into an unsecured loan. The lending bank no longer has the securities; it has only the borrower's assurance that the borrower has the securities which can/will be delivered if/when the need arises.</a:t>
            </a:r>
          </a:p>
          <a:p>
            <a:pPr algn="just">
              <a:lnSpc>
                <a:spcPct val="90000"/>
              </a:lnSpc>
              <a:buClr>
                <a:schemeClr val="tx1"/>
              </a:buClr>
            </a:pPr>
            <a:endParaRPr lang="en-US" sz="2000" dirty="0" smtClean="0">
              <a:latin typeface="Trebuchet MS" pitchFamily="34" charset="0"/>
            </a:endParaRPr>
          </a:p>
          <a:p>
            <a:r>
              <a:rPr lang="en-US" sz="1200" b="1" dirty="0" smtClean="0">
                <a:solidFill>
                  <a:schemeClr val="tx1"/>
                </a:solidFill>
                <a:latin typeface="Trebuchet MS" pitchFamily="34" charset="0"/>
              </a:rPr>
              <a:t>BRs Issued without Backing of Securities</a:t>
            </a:r>
          </a:p>
          <a:p>
            <a:pPr algn="just">
              <a:buClr>
                <a:schemeClr val="tx1"/>
              </a:buClr>
              <a:buFont typeface="Wingdings" pitchFamily="2" charset="2"/>
              <a:buChar char="n"/>
            </a:pPr>
            <a:r>
              <a:rPr lang="en-US" sz="2000" dirty="0" smtClean="0">
                <a:latin typeface="Trebuchet MS" pitchFamily="34" charset="0"/>
              </a:rPr>
              <a:t> As stated earlier, a BR is supposed to imply that the issuer actually has the securities and holds them in trust for the buyer. But in reality the issuer may not have the securities at all. There are two reasons why a bank may issue a BR, which is not backed by actual securities:</a:t>
            </a:r>
          </a:p>
          <a:p>
            <a:pPr algn="just">
              <a:buClr>
                <a:schemeClr val="tx1"/>
              </a:buClr>
              <a:buFont typeface="Wingdings" pitchFamily="2" charset="2"/>
              <a:buChar char="n"/>
            </a:pPr>
            <a:endParaRPr lang="en-US" sz="1800" dirty="0" smtClean="0">
              <a:latin typeface="Trebuchet MS" pitchFamily="34" charset="0"/>
            </a:endParaRPr>
          </a:p>
          <a:p>
            <a:pPr marL="342900" indent="-342900" algn="just">
              <a:buClr>
                <a:schemeClr val="tx1"/>
              </a:buClr>
              <a:buAutoNum type="arabicPeriod"/>
            </a:pPr>
            <a:r>
              <a:rPr lang="en-US" sz="1800" dirty="0" smtClean="0">
                <a:latin typeface="Trebuchet MS" pitchFamily="34" charset="0"/>
              </a:rPr>
              <a:t>A bank may short sell securities, that is, it sells securities it does not have. This would be done if the bank thinks that the prices of these securities would decrease. Since this would be an outright sale (not an RF!), the bank issues a BR. When the securities do fall in value, the bank buys them at lower prices and discharges the BR by delivering the securities sold. Short selling in some form is an integral part of most bond markets in the world. It can be argued that some amount of </a:t>
            </a:r>
            <a:r>
              <a:rPr lang="en-US" sz="1800" dirty="0" err="1" smtClean="0">
                <a:latin typeface="Trebuchet MS" pitchFamily="34" charset="0"/>
              </a:rPr>
              <a:t>shortselling</a:t>
            </a:r>
            <a:r>
              <a:rPr lang="en-US" sz="1800" dirty="0" smtClean="0">
                <a:latin typeface="Trebuchet MS" pitchFamily="34" charset="0"/>
              </a:rPr>
              <a:t> subject to some degree of regulation is a desirable feature of a bond market. In our opinion, an outright sale using a BR, which is not backed by securities, is not harmful per se though it violates the RBI guidelines.</a:t>
            </a:r>
          </a:p>
          <a:p>
            <a:pPr algn="just">
              <a:buClr>
                <a:schemeClr val="tx1"/>
              </a:buClr>
            </a:pPr>
            <a:r>
              <a:rPr lang="en-US" sz="1800" dirty="0" smtClean="0">
                <a:latin typeface="Trebuchet MS" pitchFamily="34" charset="0"/>
              </a:rPr>
              <a:t>2. The second reason is that the bank may simply want an unsecured loan. It may then do an RF deal issuing a "fake" BR which is a BR without any securities to back them. The lending bank would be under a mistaken impression that it is making a secured loan when it is actually advancing an unsecured loan. Obviously, lenders should have taken measures to protect themselves from such a possibility (This aspect will be examined later when we discuss the banks' control system in general and counterparty limits in particular.) </a:t>
            </a:r>
          </a:p>
          <a:p>
            <a:pPr algn="just">
              <a:buClr>
                <a:schemeClr val="tx1"/>
              </a:buClr>
            </a:pPr>
            <a:r>
              <a:rPr lang="en-US" sz="1800" dirty="0" smtClean="0">
                <a:latin typeface="Trebuchet MS" pitchFamily="34" charset="0"/>
              </a:rPr>
              <a:t>During the scam, the brokers perfected the art of using fake BRs to obtain unsecured loans from the banking system. They persuaded some small and little known banks – the Bank of </a:t>
            </a:r>
            <a:r>
              <a:rPr lang="en-US" sz="1800" dirty="0" err="1" smtClean="0">
                <a:latin typeface="Trebuchet MS" pitchFamily="34" charset="0"/>
              </a:rPr>
              <a:t>Karad</a:t>
            </a:r>
            <a:r>
              <a:rPr lang="en-US" sz="1800" dirty="0" smtClean="0">
                <a:latin typeface="Trebuchet MS" pitchFamily="34" charset="0"/>
              </a:rPr>
              <a:t> (BOK) and the Metropolitan Cooperative Bank (MCB) - to issue BRs as and when required. These BRs could then be used to do RF deals with other banks. The </a:t>
            </a:r>
            <a:r>
              <a:rPr lang="en-US" sz="1800" dirty="0" err="1" smtClean="0">
                <a:latin typeface="Trebuchet MS" pitchFamily="34" charset="0"/>
              </a:rPr>
              <a:t>cheques</a:t>
            </a:r>
            <a:r>
              <a:rPr lang="en-US" sz="1800" dirty="0" smtClean="0">
                <a:latin typeface="Trebuchet MS" pitchFamily="34" charset="0"/>
              </a:rPr>
              <a:t> in </a:t>
            </a:r>
            <a:r>
              <a:rPr lang="en-US" sz="1800" dirty="0" err="1" smtClean="0">
                <a:latin typeface="Trebuchet MS" pitchFamily="34" charset="0"/>
              </a:rPr>
              <a:t>favour</a:t>
            </a:r>
            <a:r>
              <a:rPr lang="en-US" sz="1800" dirty="0" smtClean="0">
                <a:latin typeface="Trebuchet MS" pitchFamily="34" charset="0"/>
              </a:rPr>
              <a:t> of BOK were, of course, credited into the brokers' accounts. In effect, several large banks made huge unsecured loans to the BOK/MCB which in turn made the money available to the brokers.</a:t>
            </a:r>
          </a:p>
          <a:p>
            <a:pPr marL="0" indent="0" algn="just">
              <a:buClr>
                <a:schemeClr val="tx1"/>
              </a:buClr>
              <a:buNone/>
            </a:pPr>
            <a:endParaRPr lang="en-US" sz="1800" dirty="0" smtClean="0">
              <a:latin typeface="Trebuchet MS" pitchFamily="34" charset="0"/>
            </a:endParaRPr>
          </a:p>
        </p:txBody>
      </p:sp>
      <p:sp>
        <p:nvSpPr>
          <p:cNvPr id="4" name="Slide Number Placeholder 3"/>
          <p:cNvSpPr>
            <a:spLocks noGrp="1"/>
          </p:cNvSpPr>
          <p:nvPr>
            <p:ph type="sldNum" sz="quarter" idx="10"/>
          </p:nvPr>
        </p:nvSpPr>
        <p:spPr/>
        <p:txBody>
          <a:bodyPr/>
          <a:lstStyle/>
          <a:p>
            <a:fld id="{9CA2D048-6C8B-4A1D-98D7-51F45A81DC7A}" type="slidenum">
              <a:rPr lang="en-IN" smtClean="0"/>
              <a:t>11</a:t>
            </a:fld>
            <a:endParaRPr lang="en-IN"/>
          </a:p>
        </p:txBody>
      </p:sp>
    </p:spTree>
    <p:extLst>
      <p:ext uri="{BB962C8B-B14F-4D97-AF65-F5344CB8AC3E}">
        <p14:creationId xmlns:p14="http://schemas.microsoft.com/office/powerpoint/2010/main" val="91928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believed in</a:t>
            </a:r>
            <a:r>
              <a:rPr lang="en-US" baseline="0" dirty="0" smtClean="0"/>
              <a:t> bull market , which was very rare at that time. And believed in rising the price instead of decreasing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rebuchet MS" pitchFamily="34" charset="0"/>
              </a:rPr>
              <a:t>The index fell from 4500 to 2500 representing a loss of </a:t>
            </a:r>
            <a:r>
              <a:rPr lang="en-US" dirty="0" err="1" smtClean="0">
                <a:latin typeface="Trebuchet MS" pitchFamily="34" charset="0"/>
              </a:rPr>
              <a:t>Rs</a:t>
            </a:r>
            <a:r>
              <a:rPr lang="en-US" dirty="0" smtClean="0">
                <a:latin typeface="Trebuchet MS" pitchFamily="34" charset="0"/>
              </a:rPr>
              <a:t>. 100,000 </a:t>
            </a:r>
            <a:r>
              <a:rPr lang="en-US" dirty="0" err="1" smtClean="0">
                <a:latin typeface="Trebuchet MS" pitchFamily="34" charset="0"/>
              </a:rPr>
              <a:t>crores</a:t>
            </a:r>
            <a:r>
              <a:rPr lang="en-US" dirty="0" smtClean="0">
                <a:latin typeface="Trebuchet MS" pitchFamily="34" charset="0"/>
              </a:rPr>
              <a:t> in market capitalization.</a:t>
            </a:r>
          </a:p>
          <a:p>
            <a:endParaRPr lang="en-IN" dirty="0"/>
          </a:p>
        </p:txBody>
      </p:sp>
      <p:sp>
        <p:nvSpPr>
          <p:cNvPr id="4" name="Slide Number Placeholder 3"/>
          <p:cNvSpPr>
            <a:spLocks noGrp="1"/>
          </p:cNvSpPr>
          <p:nvPr>
            <p:ph type="sldNum" sz="quarter" idx="10"/>
          </p:nvPr>
        </p:nvSpPr>
        <p:spPr/>
        <p:txBody>
          <a:bodyPr/>
          <a:lstStyle/>
          <a:p>
            <a:fld id="{9CA2D048-6C8B-4A1D-98D7-51F45A81DC7A}" type="slidenum">
              <a:rPr lang="en-IN" smtClean="0"/>
              <a:t>14</a:t>
            </a:fld>
            <a:endParaRPr lang="en-IN"/>
          </a:p>
        </p:txBody>
      </p:sp>
    </p:spTree>
    <p:extLst>
      <p:ext uri="{BB962C8B-B14F-4D97-AF65-F5344CB8AC3E}">
        <p14:creationId xmlns:p14="http://schemas.microsoft.com/office/powerpoint/2010/main" val="260474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also say that</a:t>
            </a:r>
            <a:r>
              <a:rPr lang="en-US" baseline="0" dirty="0" smtClean="0"/>
              <a:t> this big scam cant be done by one person, so all the money was divided </a:t>
            </a:r>
            <a:r>
              <a:rPr lang="en-US" baseline="0" dirty="0" err="1" smtClean="0"/>
              <a:t>whos</a:t>
            </a:r>
            <a:r>
              <a:rPr lang="en-US" baseline="0" dirty="0" smtClean="0"/>
              <a:t> mane was never been disclosed </a:t>
            </a:r>
            <a:endParaRPr lang="en-IN" dirty="0"/>
          </a:p>
        </p:txBody>
      </p:sp>
      <p:sp>
        <p:nvSpPr>
          <p:cNvPr id="4" name="Slide Number Placeholder 3"/>
          <p:cNvSpPr>
            <a:spLocks noGrp="1"/>
          </p:cNvSpPr>
          <p:nvPr>
            <p:ph type="sldNum" sz="quarter" idx="10"/>
          </p:nvPr>
        </p:nvSpPr>
        <p:spPr/>
        <p:txBody>
          <a:bodyPr/>
          <a:lstStyle/>
          <a:p>
            <a:fld id="{9CA2D048-6C8B-4A1D-98D7-51F45A81DC7A}" type="slidenum">
              <a:rPr lang="en-IN" smtClean="0"/>
              <a:t>18</a:t>
            </a:fld>
            <a:endParaRPr lang="en-IN"/>
          </a:p>
        </p:txBody>
      </p:sp>
    </p:spTree>
    <p:extLst>
      <p:ext uri="{BB962C8B-B14F-4D97-AF65-F5344CB8AC3E}">
        <p14:creationId xmlns:p14="http://schemas.microsoft.com/office/powerpoint/2010/main" val="80429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During his judicial custody, while he was in Thane Prison, Mumbai, he complained of chest pain and was moved to a hospital, where he died, at the age of 47, 31</a:t>
            </a:r>
            <a:r>
              <a:rPr lang="en-IN" baseline="30000" dirty="0" smtClean="0"/>
              <a:t>st</a:t>
            </a:r>
            <a:r>
              <a:rPr lang="en-IN" dirty="0" smtClean="0"/>
              <a:t> Dec. 2001. Mehta’s death remains a mystery. Some believe that he was murdered ruthlessly by an underworld </a:t>
            </a:r>
            <a:r>
              <a:rPr lang="en-IN" dirty="0" err="1" smtClean="0"/>
              <a:t>nexus.In</a:t>
            </a:r>
            <a:r>
              <a:rPr lang="en-IN" dirty="0" smtClean="0"/>
              <a:t> this context, it might be noteworthy that a certain criminal allegedly connected with this nexus had inexplicably surrendered just days after </a:t>
            </a:r>
            <a:r>
              <a:rPr lang="en-IN" dirty="0" err="1" smtClean="0"/>
              <a:t>Harshad</a:t>
            </a:r>
            <a:r>
              <a:rPr lang="en-IN" dirty="0" smtClean="0"/>
              <a:t> Mehta was moved to Thane Jail and landed up in imprisonment in the same Jail, in the cell next to </a:t>
            </a:r>
            <a:r>
              <a:rPr lang="en-IN" dirty="0" err="1" smtClean="0"/>
              <a:t>Harshad</a:t>
            </a:r>
            <a:r>
              <a:rPr lang="en-IN" dirty="0" smtClean="0"/>
              <a:t> Mehta.</a:t>
            </a:r>
          </a:p>
          <a:p>
            <a:endParaRPr lang="en-IN" dirty="0"/>
          </a:p>
        </p:txBody>
      </p:sp>
      <p:sp>
        <p:nvSpPr>
          <p:cNvPr id="4" name="Slide Number Placeholder 3"/>
          <p:cNvSpPr>
            <a:spLocks noGrp="1"/>
          </p:cNvSpPr>
          <p:nvPr>
            <p:ph type="sldNum" sz="quarter" idx="10"/>
          </p:nvPr>
        </p:nvSpPr>
        <p:spPr/>
        <p:txBody>
          <a:bodyPr/>
          <a:lstStyle/>
          <a:p>
            <a:fld id="{9CA2D048-6C8B-4A1D-98D7-51F45A81DC7A}" type="slidenum">
              <a:rPr lang="en-IN" smtClean="0"/>
              <a:t>19</a:t>
            </a:fld>
            <a:endParaRPr lang="en-IN"/>
          </a:p>
        </p:txBody>
      </p:sp>
    </p:spTree>
    <p:extLst>
      <p:ext uri="{BB962C8B-B14F-4D97-AF65-F5344CB8AC3E}">
        <p14:creationId xmlns:p14="http://schemas.microsoft.com/office/powerpoint/2010/main" val="22564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42FA74-B8B4-4417-897E-654D60E5E04D}" type="datetimeFigureOut">
              <a:rPr lang="en-IN" smtClean="0"/>
              <a:t>11-08-2016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352295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42FA74-B8B4-4417-897E-654D60E5E04D}" type="datetimeFigureOut">
              <a:rPr lang="en-IN" smtClean="0"/>
              <a:t>11-08-2016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310249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42FA74-B8B4-4417-897E-654D60E5E04D}" type="datetimeFigureOut">
              <a:rPr lang="en-IN" smtClean="0"/>
              <a:t>11-08-2016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398662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42FA74-B8B4-4417-897E-654D60E5E04D}" type="datetimeFigureOut">
              <a:rPr lang="en-IN" smtClean="0"/>
              <a:t>11-08-2016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292016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2FA74-B8B4-4417-897E-654D60E5E04D}" type="datetimeFigureOut">
              <a:rPr lang="en-IN" smtClean="0"/>
              <a:t>11-08-2016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188300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42FA74-B8B4-4417-897E-654D60E5E04D}" type="datetimeFigureOut">
              <a:rPr lang="en-IN" smtClean="0"/>
              <a:t>11-08-2016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411838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42FA74-B8B4-4417-897E-654D60E5E04D}" type="datetimeFigureOut">
              <a:rPr lang="en-IN" smtClean="0"/>
              <a:t>11-08-2016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250784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942FA74-B8B4-4417-897E-654D60E5E04D}" type="datetimeFigureOut">
              <a:rPr lang="en-IN" smtClean="0"/>
              <a:t>11-08-2016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191681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2FA74-B8B4-4417-897E-654D60E5E04D}" type="datetimeFigureOut">
              <a:rPr lang="en-IN" smtClean="0"/>
              <a:t>11-08-2016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52078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42FA74-B8B4-4417-897E-654D60E5E04D}" type="datetimeFigureOut">
              <a:rPr lang="en-IN" smtClean="0"/>
              <a:t>11-08-2016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93830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42FA74-B8B4-4417-897E-654D60E5E04D}" type="datetimeFigureOut">
              <a:rPr lang="en-IN" smtClean="0"/>
              <a:t>11-08-2016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865B8-399E-47F9-B853-B246BD80F0A4}" type="slidenum">
              <a:rPr lang="en-IN" smtClean="0"/>
              <a:t>‹#›</a:t>
            </a:fld>
            <a:endParaRPr lang="en-IN"/>
          </a:p>
        </p:txBody>
      </p:sp>
    </p:spTree>
    <p:extLst>
      <p:ext uri="{BB962C8B-B14F-4D97-AF65-F5344CB8AC3E}">
        <p14:creationId xmlns:p14="http://schemas.microsoft.com/office/powerpoint/2010/main" val="241410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2FA74-B8B4-4417-897E-654D60E5E04D}" type="datetimeFigureOut">
              <a:rPr lang="en-IN" smtClean="0"/>
              <a:t>11-08-2016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865B8-399E-47F9-B853-B246BD80F0A4}" type="slidenum">
              <a:rPr lang="en-IN" smtClean="0"/>
              <a:t>‹#›</a:t>
            </a:fld>
            <a:endParaRPr lang="en-IN"/>
          </a:p>
        </p:txBody>
      </p:sp>
    </p:spTree>
    <p:extLst>
      <p:ext uri="{BB962C8B-B14F-4D97-AF65-F5344CB8AC3E}">
        <p14:creationId xmlns:p14="http://schemas.microsoft.com/office/powerpoint/2010/main" val="370957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Microsoft_Excel_97-2003_Worksheet1.xls"/></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Harshad</a:t>
            </a:r>
            <a:r>
              <a:rPr lang="en-US" dirty="0" smtClean="0"/>
              <a:t> Mehta Scam</a:t>
            </a:r>
            <a:endParaRPr lang="en-IN" dirty="0"/>
          </a:p>
        </p:txBody>
      </p:sp>
    </p:spTree>
    <p:extLst>
      <p:ext uri="{BB962C8B-B14F-4D97-AF65-F5344CB8AC3E}">
        <p14:creationId xmlns:p14="http://schemas.microsoft.com/office/powerpoint/2010/main" val="2923277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process of RF</a:t>
            </a:r>
            <a:endParaRPr lang="en-IN" dirty="0"/>
          </a:p>
        </p:txBody>
      </p:sp>
      <p:sp>
        <p:nvSpPr>
          <p:cNvPr id="3" name="Content Placeholder 2"/>
          <p:cNvSpPr>
            <a:spLocks noGrp="1"/>
          </p:cNvSpPr>
          <p:nvPr>
            <p:ph idx="1"/>
          </p:nvPr>
        </p:nvSpPr>
        <p:spPr/>
        <p:txBody>
          <a:bodyPr/>
          <a:lstStyle/>
          <a:p>
            <a:r>
              <a:rPr lang="en-US" dirty="0" smtClean="0"/>
              <a:t>Settlement Process</a:t>
            </a:r>
          </a:p>
          <a:p>
            <a:pPr>
              <a:buFont typeface="Wingdings 3" pitchFamily="18" charset="2"/>
              <a:buNone/>
            </a:pPr>
            <a:endParaRPr lang="en-IN" dirty="0" smtClean="0"/>
          </a:p>
          <a:p>
            <a:r>
              <a:rPr lang="en-US" dirty="0" smtClean="0"/>
              <a:t>Payment of </a:t>
            </a:r>
            <a:r>
              <a:rPr lang="en-US" dirty="0" err="1" smtClean="0"/>
              <a:t>cheques</a:t>
            </a:r>
            <a:endParaRPr lang="en-US" dirty="0" smtClean="0"/>
          </a:p>
          <a:p>
            <a:pPr>
              <a:buFont typeface="Wingdings 3" pitchFamily="18" charset="2"/>
              <a:buNone/>
            </a:pPr>
            <a:endParaRPr lang="en-US" dirty="0" smtClean="0"/>
          </a:p>
          <a:p>
            <a:r>
              <a:rPr lang="en-US" dirty="0" smtClean="0"/>
              <a:t>Dispensing of securities</a:t>
            </a:r>
            <a:endParaRPr lang="en-IN" dirty="0" smtClean="0"/>
          </a:p>
          <a:p>
            <a:endParaRPr lang="en-IN" dirty="0"/>
          </a:p>
        </p:txBody>
      </p:sp>
    </p:spTree>
    <p:extLst>
      <p:ext uri="{BB962C8B-B14F-4D97-AF65-F5344CB8AC3E}">
        <p14:creationId xmlns:p14="http://schemas.microsoft.com/office/powerpoint/2010/main" val="3465372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Bank Receipts</a:t>
            </a:r>
            <a:endParaRPr lang="en-IN" dirty="0"/>
          </a:p>
        </p:txBody>
      </p:sp>
      <p:sp>
        <p:nvSpPr>
          <p:cNvPr id="3" name="Content Placeholder 2"/>
          <p:cNvSpPr>
            <a:spLocks noGrp="1"/>
          </p:cNvSpPr>
          <p:nvPr>
            <p:ph idx="1"/>
          </p:nvPr>
        </p:nvSpPr>
        <p:spPr/>
        <p:txBody>
          <a:bodyPr>
            <a:normAutofit fontScale="70000" lnSpcReduction="20000"/>
          </a:bodyPr>
          <a:lstStyle/>
          <a:p>
            <a:pPr marL="566928" indent="-457200" algn="just">
              <a:defRPr/>
            </a:pPr>
            <a:r>
              <a:rPr lang="en-US" dirty="0">
                <a:cs typeface="Times New Roman" pitchFamily="18" charset="0"/>
              </a:rPr>
              <a:t>In a RF deal securities were not moved back and forth in actuality</a:t>
            </a:r>
          </a:p>
          <a:p>
            <a:pPr marL="566928" indent="-457200" algn="just">
              <a:defRPr/>
            </a:pPr>
            <a:endParaRPr lang="en-US" dirty="0">
              <a:cs typeface="Times New Roman" pitchFamily="18" charset="0"/>
            </a:endParaRPr>
          </a:p>
          <a:p>
            <a:pPr marL="566928" indent="-457200" algn="just">
              <a:defRPr/>
            </a:pPr>
            <a:r>
              <a:rPr lang="en-US" dirty="0">
                <a:cs typeface="Times New Roman" pitchFamily="18" charset="0"/>
              </a:rPr>
              <a:t>The borrower, i.e. the seller of securities, gave the buyer of the securities a Bank Receipt</a:t>
            </a:r>
          </a:p>
          <a:p>
            <a:pPr marL="566928" indent="-457200" algn="just">
              <a:defRPr/>
            </a:pPr>
            <a:endParaRPr lang="en-US" dirty="0">
              <a:cs typeface="Times New Roman" pitchFamily="18" charset="0"/>
            </a:endParaRPr>
          </a:p>
          <a:p>
            <a:pPr marL="566928" indent="-457200" algn="just">
              <a:defRPr/>
            </a:pPr>
            <a:r>
              <a:rPr lang="en-IN" dirty="0"/>
              <a:t>Bank receipts serve three </a:t>
            </a:r>
            <a:r>
              <a:rPr lang="en-IN" dirty="0" smtClean="0"/>
              <a:t>functions</a:t>
            </a:r>
          </a:p>
          <a:p>
            <a:pPr marL="109728" indent="0" algn="just">
              <a:buNone/>
              <a:defRPr/>
            </a:pPr>
            <a:r>
              <a:rPr lang="en-IN" dirty="0">
                <a:cs typeface="Times New Roman" pitchFamily="18" charset="0"/>
              </a:rPr>
              <a:t> </a:t>
            </a:r>
            <a:r>
              <a:rPr lang="en-IN" dirty="0" smtClean="0">
                <a:cs typeface="Times New Roman" pitchFamily="18" charset="0"/>
              </a:rPr>
              <a:t>      </a:t>
            </a:r>
            <a:r>
              <a:rPr lang="en-US" dirty="0" smtClean="0">
                <a:cs typeface="Times New Roman" pitchFamily="18" charset="0"/>
              </a:rPr>
              <a:t>1</a:t>
            </a:r>
            <a:r>
              <a:rPr lang="en-US" dirty="0">
                <a:cs typeface="Times New Roman" pitchFamily="18" charset="0"/>
              </a:rPr>
              <a:t>) </a:t>
            </a:r>
            <a:r>
              <a:rPr lang="en-IN" dirty="0"/>
              <a:t>Confirms the sale of </a:t>
            </a:r>
            <a:r>
              <a:rPr lang="en-IN" dirty="0" smtClean="0"/>
              <a:t>securities.</a:t>
            </a:r>
            <a:endParaRPr lang="en-IN" dirty="0"/>
          </a:p>
          <a:p>
            <a:pPr marL="109728" indent="0" algn="just">
              <a:buNone/>
              <a:defRPr/>
            </a:pPr>
            <a:r>
              <a:rPr lang="en-IN" dirty="0" smtClean="0">
                <a:cs typeface="Times New Roman" pitchFamily="18" charset="0"/>
              </a:rPr>
              <a:t>       </a:t>
            </a:r>
            <a:r>
              <a:rPr lang="en-IN" dirty="0">
                <a:cs typeface="Times New Roman" pitchFamily="18" charset="0"/>
              </a:rPr>
              <a:t>2) </a:t>
            </a:r>
            <a:r>
              <a:rPr lang="en-IN" dirty="0"/>
              <a:t>States that the securities are held by the seller in trust for the </a:t>
            </a:r>
            <a:r>
              <a:rPr lang="en-IN" dirty="0" smtClean="0"/>
              <a:t>                            </a:t>
            </a:r>
          </a:p>
          <a:p>
            <a:pPr marL="109728" indent="0" algn="just">
              <a:buNone/>
              <a:defRPr/>
            </a:pPr>
            <a:r>
              <a:rPr lang="en-IN" dirty="0"/>
              <a:t> </a:t>
            </a:r>
            <a:r>
              <a:rPr lang="en-IN" dirty="0" smtClean="0"/>
              <a:t>           buyer.</a:t>
            </a:r>
            <a:endParaRPr lang="en-IN" dirty="0"/>
          </a:p>
          <a:p>
            <a:pPr marL="109728" indent="0" algn="just">
              <a:buNone/>
              <a:defRPr/>
            </a:pPr>
            <a:r>
              <a:rPr lang="en-IN" dirty="0" smtClean="0"/>
              <a:t>       </a:t>
            </a:r>
            <a:r>
              <a:rPr lang="en-IN" dirty="0"/>
              <a:t>3) Acts as a receipt for the received money by the selling </a:t>
            </a:r>
            <a:r>
              <a:rPr lang="en-IN" dirty="0" smtClean="0"/>
              <a:t>bank.</a:t>
            </a:r>
            <a:endParaRPr lang="en-IN" dirty="0"/>
          </a:p>
          <a:p>
            <a:pPr marL="566928" indent="-457200" algn="just">
              <a:defRPr/>
            </a:pPr>
            <a:endParaRPr lang="en-IN" dirty="0"/>
          </a:p>
          <a:p>
            <a:pPr marL="566928" indent="-457200" algn="just">
              <a:defRPr/>
            </a:pPr>
            <a:r>
              <a:rPr lang="en-IN" dirty="0"/>
              <a:t>In this scam Bank of </a:t>
            </a:r>
            <a:r>
              <a:rPr lang="en-IN" dirty="0" err="1"/>
              <a:t>Karad</a:t>
            </a:r>
            <a:r>
              <a:rPr lang="en-IN" dirty="0"/>
              <a:t> &amp; Metropolitan Co-operative Bank had issued fake BR</a:t>
            </a:r>
          </a:p>
          <a:p>
            <a:endParaRPr lang="en-IN" dirty="0"/>
          </a:p>
        </p:txBody>
      </p:sp>
    </p:spTree>
    <p:extLst>
      <p:ext uri="{BB962C8B-B14F-4D97-AF65-F5344CB8AC3E}">
        <p14:creationId xmlns:p14="http://schemas.microsoft.com/office/powerpoint/2010/main" val="215061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IN" dirty="0"/>
          </a:p>
        </p:txBody>
      </p:sp>
      <p:sp>
        <p:nvSpPr>
          <p:cNvPr id="4" name="Rectangle 3"/>
          <p:cNvSpPr/>
          <p:nvPr/>
        </p:nvSpPr>
        <p:spPr>
          <a:xfrm>
            <a:off x="179388" y="2708275"/>
            <a:ext cx="1728787" cy="2160588"/>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IN" sz="2000" dirty="0">
                <a:latin typeface="Calibri" pitchFamily="34" charset="0"/>
                <a:cs typeface="Calibri" pitchFamily="34" charset="0"/>
              </a:rPr>
              <a:t>Borrower bank</a:t>
            </a:r>
          </a:p>
        </p:txBody>
      </p:sp>
      <p:sp>
        <p:nvSpPr>
          <p:cNvPr id="5" name="Oval 4"/>
          <p:cNvSpPr/>
          <p:nvPr/>
        </p:nvSpPr>
        <p:spPr>
          <a:xfrm>
            <a:off x="3348038" y="2781300"/>
            <a:ext cx="2663825" cy="1871663"/>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IN" sz="2800" dirty="0">
                <a:latin typeface="Calibri" pitchFamily="34" charset="0"/>
                <a:cs typeface="Calibri" pitchFamily="34" charset="0"/>
              </a:rPr>
              <a:t>Broker</a:t>
            </a:r>
            <a:r>
              <a:rPr lang="en-IN" dirty="0">
                <a:latin typeface="Calibri" pitchFamily="34" charset="0"/>
                <a:cs typeface="Calibri" pitchFamily="34" charset="0"/>
              </a:rPr>
              <a:t> </a:t>
            </a:r>
          </a:p>
          <a:p>
            <a:pPr algn="ctr" fontAlgn="auto">
              <a:spcBef>
                <a:spcPts val="0"/>
              </a:spcBef>
              <a:spcAft>
                <a:spcPts val="0"/>
              </a:spcAft>
              <a:defRPr/>
            </a:pPr>
            <a:r>
              <a:rPr lang="en-IN" sz="2000" dirty="0" err="1">
                <a:latin typeface="Calibri" pitchFamily="34" charset="0"/>
                <a:cs typeface="Calibri" pitchFamily="34" charset="0"/>
              </a:rPr>
              <a:t>Harshad</a:t>
            </a:r>
            <a:r>
              <a:rPr lang="en-IN" sz="2000" dirty="0">
                <a:latin typeface="Calibri" pitchFamily="34" charset="0"/>
                <a:cs typeface="Calibri" pitchFamily="34" charset="0"/>
              </a:rPr>
              <a:t> Mehta</a:t>
            </a:r>
          </a:p>
        </p:txBody>
      </p:sp>
      <p:sp>
        <p:nvSpPr>
          <p:cNvPr id="6" name="Rectangle 5"/>
          <p:cNvSpPr/>
          <p:nvPr/>
        </p:nvSpPr>
        <p:spPr>
          <a:xfrm>
            <a:off x="7164388" y="2708275"/>
            <a:ext cx="1800225" cy="2160588"/>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IN" sz="2000" dirty="0">
                <a:latin typeface="Calibri" pitchFamily="34" charset="0"/>
                <a:cs typeface="Calibri" pitchFamily="34" charset="0"/>
              </a:rPr>
              <a:t>Lender bank</a:t>
            </a:r>
          </a:p>
        </p:txBody>
      </p:sp>
      <p:sp>
        <p:nvSpPr>
          <p:cNvPr id="7" name="Right Arrow 6"/>
          <p:cNvSpPr/>
          <p:nvPr/>
        </p:nvSpPr>
        <p:spPr>
          <a:xfrm>
            <a:off x="2051050" y="1844675"/>
            <a:ext cx="2160588" cy="1152525"/>
          </a:xfrm>
          <a:prstGeom prst="rightArrow">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IN" sz="2400" dirty="0">
                <a:latin typeface="Calibri" pitchFamily="34" charset="0"/>
                <a:cs typeface="Calibri" pitchFamily="34" charset="0"/>
              </a:rPr>
              <a:t>Issue fake BR</a:t>
            </a:r>
          </a:p>
        </p:txBody>
      </p:sp>
      <p:sp>
        <p:nvSpPr>
          <p:cNvPr id="8" name="Left Arrow 7"/>
          <p:cNvSpPr/>
          <p:nvPr/>
        </p:nvSpPr>
        <p:spPr>
          <a:xfrm>
            <a:off x="4932363" y="4581525"/>
            <a:ext cx="2087562" cy="1079500"/>
          </a:xfrm>
          <a:prstGeom prst="lef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IN" sz="2400" dirty="0">
                <a:latin typeface="Calibri" pitchFamily="34" charset="0"/>
                <a:cs typeface="Calibri" pitchFamily="34" charset="0"/>
              </a:rPr>
              <a:t>Funds</a:t>
            </a:r>
          </a:p>
        </p:txBody>
      </p:sp>
    </p:spTree>
    <p:extLst>
      <p:ext uri="{BB962C8B-B14F-4D97-AF65-F5344CB8AC3E}">
        <p14:creationId xmlns:p14="http://schemas.microsoft.com/office/powerpoint/2010/main" val="994561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Whistleblower</a:t>
            </a:r>
            <a:endParaRPr lang="en-IN" dirty="0"/>
          </a:p>
        </p:txBody>
      </p:sp>
      <p:sp>
        <p:nvSpPr>
          <p:cNvPr id="3" name="Content Placeholder 2"/>
          <p:cNvSpPr>
            <a:spLocks noGrp="1"/>
          </p:cNvSpPr>
          <p:nvPr>
            <p:ph idx="1"/>
          </p:nvPr>
        </p:nvSpPr>
        <p:spPr/>
        <p:txBody>
          <a:bodyPr>
            <a:normAutofit fontScale="92500" lnSpcReduction="10000"/>
          </a:bodyPr>
          <a:lstStyle/>
          <a:p>
            <a:pPr marL="566928" indent="-457200">
              <a:defRPr/>
            </a:pPr>
            <a:r>
              <a:rPr lang="en-IN" dirty="0"/>
              <a:t>On April 23, 1992, journalist </a:t>
            </a:r>
            <a:r>
              <a:rPr lang="en-IN" dirty="0" err="1" smtClean="0"/>
              <a:t>Sucheta</a:t>
            </a:r>
            <a:r>
              <a:rPr lang="en-IN" dirty="0" smtClean="0"/>
              <a:t> </a:t>
            </a:r>
            <a:r>
              <a:rPr lang="en-IN" dirty="0" err="1"/>
              <a:t>Dalal</a:t>
            </a:r>
            <a:r>
              <a:rPr lang="en-IN" dirty="0"/>
              <a:t>  exposed Mehta's </a:t>
            </a:r>
            <a:r>
              <a:rPr lang="en-IN" dirty="0" smtClean="0"/>
              <a:t>scam</a:t>
            </a:r>
            <a:endParaRPr lang="en-IN" dirty="0"/>
          </a:p>
          <a:p>
            <a:pPr marL="566928" indent="-457200">
              <a:defRPr/>
            </a:pPr>
            <a:r>
              <a:rPr lang="en-US" dirty="0" smtClean="0"/>
              <a:t>The </a:t>
            </a:r>
            <a:r>
              <a:rPr lang="en-US" dirty="0"/>
              <a:t>first press report appeared indicating that there was a shortfall in the Government Securities held by the State Bank of India. In a little over a month, investigations revealed that this was just the tip of an iceberg which came to be called the securities scam, involving misappropriation of funds to the tune of over </a:t>
            </a:r>
            <a:r>
              <a:rPr lang="en-US" dirty="0" err="1"/>
              <a:t>Rs</a:t>
            </a:r>
            <a:r>
              <a:rPr lang="en-US" dirty="0"/>
              <a:t>. 3500 </a:t>
            </a:r>
            <a:r>
              <a:rPr lang="en-US" dirty="0" err="1"/>
              <a:t>crores</a:t>
            </a:r>
            <a:r>
              <a:rPr lang="en-US" dirty="0"/>
              <a:t>.</a:t>
            </a:r>
          </a:p>
          <a:p>
            <a:pPr marL="566928" indent="-457200">
              <a:defRPr/>
            </a:pPr>
            <a:endParaRPr lang="en-IN" dirty="0"/>
          </a:p>
          <a:p>
            <a:endParaRPr lang="en-IN" dirty="0"/>
          </a:p>
        </p:txBody>
      </p:sp>
    </p:spTree>
    <p:extLst>
      <p:ext uri="{BB962C8B-B14F-4D97-AF65-F5344CB8AC3E}">
        <p14:creationId xmlns:p14="http://schemas.microsoft.com/office/powerpoint/2010/main" val="1868383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doni MT" pitchFamily="18" charset="0"/>
              </a:rPr>
              <a:t>Impact</a:t>
            </a:r>
            <a:r>
              <a:rPr lang="en-IN"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itchFamily="18" charset="0"/>
              </a:rPr>
              <a:t> </a:t>
            </a:r>
            <a:r>
              <a:rPr lang="en-IN" dirty="0" smtClean="0">
                <a:latin typeface="Bodoni MT" pitchFamily="18" charset="0"/>
              </a:rPr>
              <a:t>Of Scam On Market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843885"/>
              </p:ext>
            </p:extLst>
          </p:nvPr>
        </p:nvGraphicFramePr>
        <p:xfrm>
          <a:off x="827584" y="1628800"/>
          <a:ext cx="7506181" cy="4525963"/>
        </p:xfrm>
        <a:graphic>
          <a:graphicData uri="http://schemas.openxmlformats.org/presentationml/2006/ole">
            <mc:AlternateContent xmlns:mc="http://schemas.openxmlformats.org/markup-compatibility/2006">
              <mc:Choice xmlns:v="urn:schemas-microsoft-com:vml" Requires="v">
                <p:oleObj spid="_x0000_s1064" r:id="rId4" imgW="8888738" imgH="5358848" progId="Excel.Chart.8">
                  <p:embed/>
                </p:oleObj>
              </mc:Choice>
              <mc:Fallback>
                <p:oleObj r:id="rId4" imgW="8888738" imgH="5358848" progId="Excel.Chart.8">
                  <p:embed/>
                  <p:pic>
                    <p:nvPicPr>
                      <p:cNvPr id="0" name="Content Placeholder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628800"/>
                        <a:ext cx="750618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5432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a:t>
            </a:r>
            <a:endParaRPr lang="en-IN" dirty="0"/>
          </a:p>
        </p:txBody>
      </p:sp>
      <p:sp>
        <p:nvSpPr>
          <p:cNvPr id="3" name="Content Placeholder 2"/>
          <p:cNvSpPr>
            <a:spLocks noGrp="1"/>
          </p:cNvSpPr>
          <p:nvPr>
            <p:ph idx="1"/>
          </p:nvPr>
        </p:nvSpPr>
        <p:spPr/>
        <p:txBody>
          <a:bodyPr>
            <a:normAutofit fontScale="77500" lnSpcReduction="20000"/>
          </a:bodyPr>
          <a:lstStyle/>
          <a:p>
            <a:pPr marL="566928" indent="-457200">
              <a:defRPr/>
            </a:pPr>
            <a:r>
              <a:rPr lang="en-IN" dirty="0"/>
              <a:t>Mehta had by then swindled the banks of a staggering </a:t>
            </a:r>
            <a:r>
              <a:rPr lang="en-IN" dirty="0" err="1"/>
              <a:t>Rs</a:t>
            </a:r>
            <a:r>
              <a:rPr lang="en-IN" dirty="0"/>
              <a:t> </a:t>
            </a:r>
            <a:r>
              <a:rPr lang="en-IN" dirty="0" smtClean="0"/>
              <a:t>3,500 </a:t>
            </a:r>
            <a:r>
              <a:rPr lang="en-IN" dirty="0" err="1"/>
              <a:t>crore</a:t>
            </a:r>
            <a:endParaRPr lang="en-IN" dirty="0"/>
          </a:p>
          <a:p>
            <a:pPr marL="566928" indent="-457200">
              <a:defRPr/>
            </a:pPr>
            <a:endParaRPr lang="en-IN" dirty="0"/>
          </a:p>
          <a:p>
            <a:pPr marL="566928" indent="-457200">
              <a:defRPr/>
            </a:pPr>
            <a:r>
              <a:rPr lang="en-IN" dirty="0" smtClean="0"/>
              <a:t>Government was heavily criticised for their Liberalisation policy.</a:t>
            </a:r>
            <a:endParaRPr lang="en-IN" dirty="0"/>
          </a:p>
          <a:p>
            <a:pPr marL="566928" indent="-457200">
              <a:defRPr/>
            </a:pPr>
            <a:endParaRPr lang="en-IN" dirty="0"/>
          </a:p>
          <a:p>
            <a:pPr marL="566928" indent="-457200">
              <a:defRPr/>
            </a:pPr>
            <a:r>
              <a:rPr lang="en-IN" dirty="0"/>
              <a:t>Holding banks of fake BR had to face losses</a:t>
            </a:r>
          </a:p>
          <a:p>
            <a:pPr marL="566928" indent="-457200">
              <a:defRPr/>
            </a:pPr>
            <a:endParaRPr lang="en-IN" dirty="0"/>
          </a:p>
          <a:p>
            <a:pPr marL="566928" indent="-457200">
              <a:defRPr/>
            </a:pPr>
            <a:r>
              <a:rPr lang="en-IN" dirty="0"/>
              <a:t>BR was removed by </a:t>
            </a:r>
            <a:r>
              <a:rPr lang="en-IN" dirty="0" smtClean="0"/>
              <a:t>RBI</a:t>
            </a:r>
          </a:p>
          <a:p>
            <a:pPr marL="566928" indent="-457200">
              <a:defRPr/>
            </a:pPr>
            <a:endParaRPr lang="en-IN" dirty="0" smtClean="0"/>
          </a:p>
          <a:p>
            <a:pPr marL="566928" indent="-457200">
              <a:defRPr/>
            </a:pPr>
            <a:r>
              <a:rPr lang="en-US" dirty="0" smtClean="0"/>
              <a:t>SEBI </a:t>
            </a:r>
            <a:r>
              <a:rPr lang="en-US" dirty="0"/>
              <a:t>postponed sanctioning of private sector mutual funds</a:t>
            </a:r>
            <a:endParaRPr lang="en-IN" dirty="0"/>
          </a:p>
          <a:p>
            <a:pPr marL="566928" indent="-457200">
              <a:defRPr/>
            </a:pPr>
            <a:endParaRPr lang="en-IN" dirty="0"/>
          </a:p>
          <a:p>
            <a:pPr marL="566928" indent="-457200">
              <a:defRPr/>
            </a:pPr>
            <a:endParaRPr lang="en-IN" dirty="0"/>
          </a:p>
          <a:p>
            <a:endParaRPr lang="en-IN" dirty="0"/>
          </a:p>
        </p:txBody>
      </p:sp>
    </p:spTree>
    <p:extLst>
      <p:ext uri="{BB962C8B-B14F-4D97-AF65-F5344CB8AC3E}">
        <p14:creationId xmlns:p14="http://schemas.microsoft.com/office/powerpoint/2010/main" val="3072574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on others</a:t>
            </a:r>
            <a:endParaRPr lang="en-IN" dirty="0"/>
          </a:p>
        </p:txBody>
      </p:sp>
      <p:sp>
        <p:nvSpPr>
          <p:cNvPr id="3" name="Content Placeholder 2"/>
          <p:cNvSpPr>
            <a:spLocks noGrp="1"/>
          </p:cNvSpPr>
          <p:nvPr>
            <p:ph idx="1"/>
          </p:nvPr>
        </p:nvSpPr>
        <p:spPr/>
        <p:txBody>
          <a:bodyPr>
            <a:normAutofit lnSpcReduction="10000"/>
          </a:bodyPr>
          <a:lstStyle/>
          <a:p>
            <a:r>
              <a:rPr lang="en-IN" dirty="0" smtClean="0"/>
              <a:t>M</a:t>
            </a:r>
            <a:r>
              <a:rPr lang="en-IN" dirty="0"/>
              <a:t>. J. </a:t>
            </a:r>
            <a:r>
              <a:rPr lang="en-IN" dirty="0" err="1"/>
              <a:t>Pherwani</a:t>
            </a:r>
            <a:r>
              <a:rPr lang="en-IN" dirty="0"/>
              <a:t> of UTI also died in the </a:t>
            </a:r>
            <a:r>
              <a:rPr lang="en-IN" dirty="0" smtClean="0"/>
              <a:t>scandal due to heart attack</a:t>
            </a:r>
          </a:p>
          <a:p>
            <a:pPr marL="0" indent="0">
              <a:buNone/>
            </a:pPr>
            <a:r>
              <a:rPr lang="en-IN" dirty="0" smtClean="0"/>
              <a:t> </a:t>
            </a:r>
          </a:p>
          <a:p>
            <a:r>
              <a:rPr lang="en-IN" dirty="0" smtClean="0"/>
              <a:t>K</a:t>
            </a:r>
            <a:r>
              <a:rPr lang="en-IN" dirty="0"/>
              <a:t>. M. </a:t>
            </a:r>
            <a:r>
              <a:rPr lang="en-IN" dirty="0" err="1"/>
              <a:t>Margabandhu</a:t>
            </a:r>
            <a:r>
              <a:rPr lang="en-IN" dirty="0"/>
              <a:t>, then CMD of UCO Bank was </a:t>
            </a:r>
            <a:r>
              <a:rPr lang="en-IN" dirty="0" smtClean="0"/>
              <a:t>arrested</a:t>
            </a:r>
          </a:p>
          <a:p>
            <a:endParaRPr lang="en-IN" dirty="0" smtClean="0"/>
          </a:p>
          <a:p>
            <a:r>
              <a:rPr lang="en-IN" dirty="0"/>
              <a:t>V. </a:t>
            </a:r>
            <a:r>
              <a:rPr lang="en-IN" dirty="0" err="1"/>
              <a:t>Mahadevan</a:t>
            </a:r>
            <a:r>
              <a:rPr lang="en-IN" dirty="0"/>
              <a:t>, one of the M.D. of India’s largest Bank, the S.B.I., were removed from his </a:t>
            </a:r>
            <a:r>
              <a:rPr lang="en-IN" dirty="0" smtClean="0"/>
              <a:t>office</a:t>
            </a:r>
            <a:endParaRPr lang="en-IN" dirty="0"/>
          </a:p>
        </p:txBody>
      </p:sp>
    </p:spTree>
    <p:extLst>
      <p:ext uri="{BB962C8B-B14F-4D97-AF65-F5344CB8AC3E}">
        <p14:creationId xmlns:p14="http://schemas.microsoft.com/office/powerpoint/2010/main" val="815038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Regulatory Actions Taken Against Mehta</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He was later charged with 72 criminal offenses, and more than 600 civil action suits were filed against him</a:t>
            </a:r>
          </a:p>
          <a:p>
            <a:pPr algn="just">
              <a:buFont typeface="Wingdings 3" pitchFamily="18" charset="2"/>
              <a:buNone/>
            </a:pPr>
            <a:endParaRPr lang="en-IN" dirty="0" smtClean="0"/>
          </a:p>
          <a:p>
            <a:pPr algn="just"/>
            <a:r>
              <a:rPr lang="en-IN" dirty="0" smtClean="0"/>
              <a:t>He was arrested and banished from the stock market</a:t>
            </a:r>
          </a:p>
          <a:p>
            <a:pPr algn="just">
              <a:buFont typeface="Wingdings 3" pitchFamily="18" charset="2"/>
              <a:buNone/>
            </a:pPr>
            <a:endParaRPr lang="en-IN" dirty="0" smtClean="0"/>
          </a:p>
          <a:p>
            <a:r>
              <a:rPr lang="en-IN" dirty="0" smtClean="0"/>
              <a:t>Mehta </a:t>
            </a:r>
            <a:r>
              <a:rPr lang="en-IN" dirty="0" smtClean="0"/>
              <a:t>was </a:t>
            </a:r>
            <a:r>
              <a:rPr lang="en-IN" dirty="0" smtClean="0"/>
              <a:t>arrested by the CBI on November 9, 1992 for allegedly misappropriating more than 27 lakh shares of about 90 companies</a:t>
            </a:r>
          </a:p>
          <a:p>
            <a:endParaRPr lang="en-IN" dirty="0"/>
          </a:p>
        </p:txBody>
      </p:sp>
    </p:spTree>
    <p:extLst>
      <p:ext uri="{BB962C8B-B14F-4D97-AF65-F5344CB8AC3E}">
        <p14:creationId xmlns:p14="http://schemas.microsoft.com/office/powerpoint/2010/main" val="600391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money!</a:t>
            </a:r>
            <a:endParaRPr lang="en-IN" dirty="0"/>
          </a:p>
        </p:txBody>
      </p:sp>
      <p:sp>
        <p:nvSpPr>
          <p:cNvPr id="3" name="Content Placeholder 2"/>
          <p:cNvSpPr>
            <a:spLocks noGrp="1"/>
          </p:cNvSpPr>
          <p:nvPr>
            <p:ph idx="1"/>
          </p:nvPr>
        </p:nvSpPr>
        <p:spPr/>
        <p:txBody>
          <a:bodyPr/>
          <a:lstStyle/>
          <a:p>
            <a:r>
              <a:rPr lang="en-US" dirty="0" smtClean="0">
                <a:solidFill>
                  <a:schemeClr val="tx1"/>
                </a:solidFill>
                <a:latin typeface="Trebuchet MS" pitchFamily="34" charset="0"/>
              </a:rPr>
              <a:t>Where has all the money gone?</a:t>
            </a:r>
          </a:p>
          <a:p>
            <a:endParaRPr lang="en-US" dirty="0" smtClean="0">
              <a:solidFill>
                <a:schemeClr val="tx1"/>
              </a:solidFill>
              <a:latin typeface="Trebuchet MS" pitchFamily="34" charset="0"/>
            </a:endParaRPr>
          </a:p>
          <a:p>
            <a:r>
              <a:rPr lang="en-US" dirty="0" smtClean="0">
                <a:latin typeface="Trebuchet MS" pitchFamily="34" charset="0"/>
              </a:rPr>
              <a:t>It is rumored that a part of the money was sent out of India through the </a:t>
            </a:r>
            <a:r>
              <a:rPr lang="en-US" dirty="0" err="1" smtClean="0">
                <a:latin typeface="Trebuchet MS" pitchFamily="34" charset="0"/>
              </a:rPr>
              <a:t>Havala</a:t>
            </a:r>
            <a:r>
              <a:rPr lang="en-US" dirty="0" smtClean="0">
                <a:latin typeface="Trebuchet MS" pitchFamily="34" charset="0"/>
              </a:rPr>
              <a:t>, </a:t>
            </a:r>
            <a:r>
              <a:rPr lang="en-US" dirty="0" smtClean="0">
                <a:latin typeface="Trebuchet MS" pitchFamily="34" charset="0"/>
              </a:rPr>
              <a:t>converted into dollars/pounds, and brought back as India Development Bonds.</a:t>
            </a:r>
            <a:endParaRPr lang="en-IN" dirty="0"/>
          </a:p>
        </p:txBody>
      </p:sp>
    </p:spTree>
    <p:extLst>
      <p:ext uri="{BB962C8B-B14F-4D97-AF65-F5344CB8AC3E}">
        <p14:creationId xmlns:p14="http://schemas.microsoft.com/office/powerpoint/2010/main" val="2062768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This game, too, did not last long.</a:t>
            </a:r>
          </a:p>
        </p:txBody>
      </p:sp>
      <p:sp>
        <p:nvSpPr>
          <p:cNvPr id="3" name="Content Placeholder 2"/>
          <p:cNvSpPr>
            <a:spLocks noGrp="1"/>
          </p:cNvSpPr>
          <p:nvPr>
            <p:ph idx="1"/>
          </p:nvPr>
        </p:nvSpPr>
        <p:spPr>
          <a:xfrm>
            <a:off x="457200" y="1600200"/>
            <a:ext cx="8229600" cy="4925144"/>
          </a:xfrm>
        </p:spPr>
        <p:txBody>
          <a:bodyPr>
            <a:normAutofit/>
          </a:bodyPr>
          <a:lstStyle/>
          <a:p>
            <a:r>
              <a:rPr lang="en-IN" dirty="0"/>
              <a:t>H</a:t>
            </a:r>
            <a:r>
              <a:rPr lang="en-IN" dirty="0" smtClean="0"/>
              <a:t>e died in </a:t>
            </a:r>
            <a:r>
              <a:rPr lang="en-IN" dirty="0"/>
              <a:t>Thane Prison, </a:t>
            </a:r>
            <a:r>
              <a:rPr lang="en-IN" dirty="0" smtClean="0"/>
              <a:t>Mumbai.</a:t>
            </a:r>
          </a:p>
          <a:p>
            <a:r>
              <a:rPr lang="en-IN" dirty="0" smtClean="0"/>
              <a:t>He </a:t>
            </a:r>
            <a:r>
              <a:rPr lang="en-IN" dirty="0"/>
              <a:t>complained of chest pain and was moved to a hospital, where he died, at the age of 47, 31</a:t>
            </a:r>
            <a:r>
              <a:rPr lang="en-IN" baseline="30000" dirty="0"/>
              <a:t>st</a:t>
            </a:r>
            <a:r>
              <a:rPr lang="en-IN" dirty="0"/>
              <a:t> Dec. </a:t>
            </a:r>
            <a:r>
              <a:rPr lang="en-IN" dirty="0" smtClean="0"/>
              <a:t>2001</a:t>
            </a:r>
          </a:p>
          <a:p>
            <a:r>
              <a:rPr lang="en-IN" dirty="0" smtClean="0"/>
              <a:t>Died due to </a:t>
            </a:r>
            <a:r>
              <a:rPr lang="en-US" dirty="0"/>
              <a:t>heart </a:t>
            </a:r>
            <a:r>
              <a:rPr lang="en-US" dirty="0" smtClean="0"/>
              <a:t>ailment.</a:t>
            </a:r>
            <a:endParaRPr lang="en-IN" dirty="0" smtClean="0"/>
          </a:p>
          <a:p>
            <a:endParaRPr lang="en-IN" dirty="0"/>
          </a:p>
        </p:txBody>
      </p:sp>
    </p:spTree>
    <p:extLst>
      <p:ext uri="{BB962C8B-B14F-4D97-AF65-F5344CB8AC3E}">
        <p14:creationId xmlns:p14="http://schemas.microsoft.com/office/powerpoint/2010/main" val="182938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Overview</a:t>
            </a:r>
          </a:p>
          <a:p>
            <a:r>
              <a:rPr lang="en-US" dirty="0" smtClean="0"/>
              <a:t>Early life of </a:t>
            </a:r>
            <a:r>
              <a:rPr lang="en-US" dirty="0" err="1" smtClean="0"/>
              <a:t>Harshad</a:t>
            </a:r>
            <a:endParaRPr lang="en-US" dirty="0" smtClean="0"/>
          </a:p>
          <a:p>
            <a:r>
              <a:rPr lang="en-US" dirty="0" smtClean="0"/>
              <a:t>Market conditions</a:t>
            </a:r>
          </a:p>
          <a:p>
            <a:r>
              <a:rPr lang="en-US" dirty="0" smtClean="0"/>
              <a:t>Scam</a:t>
            </a:r>
          </a:p>
          <a:p>
            <a:r>
              <a:rPr lang="en-US" dirty="0" smtClean="0"/>
              <a:t>Whistleblower</a:t>
            </a:r>
          </a:p>
          <a:p>
            <a:r>
              <a:rPr lang="en-US" dirty="0" smtClean="0"/>
              <a:t>Impact of the scam</a:t>
            </a:r>
          </a:p>
          <a:p>
            <a:r>
              <a:rPr lang="en-US" dirty="0" smtClean="0"/>
              <a:t>Verdict</a:t>
            </a:r>
            <a:endParaRPr lang="en-US" dirty="0"/>
          </a:p>
        </p:txBody>
      </p:sp>
    </p:spTree>
    <p:extLst>
      <p:ext uri="{BB962C8B-B14F-4D97-AF65-F5344CB8AC3E}">
        <p14:creationId xmlns:p14="http://schemas.microsoft.com/office/powerpoint/2010/main" val="116980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 </a:t>
            </a:r>
            <a:r>
              <a:rPr lang="en-IN" dirty="0" err="1" smtClean="0"/>
              <a:t>Harshad</a:t>
            </a:r>
            <a:r>
              <a:rPr lang="en-IN" dirty="0" smtClean="0"/>
              <a:t> Mehta knew the loopholes in banking system as well as how to exploit </a:t>
            </a:r>
            <a:r>
              <a:rPr lang="en-IN" dirty="0" smtClean="0"/>
              <a:t>those </a:t>
            </a:r>
            <a:r>
              <a:rPr lang="en-IN" dirty="0" smtClean="0"/>
              <a:t>loopholes. </a:t>
            </a:r>
          </a:p>
          <a:p>
            <a:endParaRPr lang="en-IN" dirty="0"/>
          </a:p>
          <a:p>
            <a:r>
              <a:rPr lang="en-IN" dirty="0" smtClean="0"/>
              <a:t>His whole intension to do this was to rise in SENSEX.</a:t>
            </a:r>
            <a:endParaRPr lang="en-IN" dirty="0"/>
          </a:p>
        </p:txBody>
      </p:sp>
    </p:spTree>
    <p:extLst>
      <p:ext uri="{BB962C8B-B14F-4D97-AF65-F5344CB8AC3E}">
        <p14:creationId xmlns:p14="http://schemas.microsoft.com/office/powerpoint/2010/main" val="55450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lgn="just">
              <a:lnSpc>
                <a:spcPct val="80000"/>
              </a:lnSpc>
              <a:buClr>
                <a:schemeClr val="tx1"/>
              </a:buClr>
              <a:buNone/>
            </a:pPr>
            <a:r>
              <a:rPr lang="en-US" dirty="0"/>
              <a:t>The “Securities Scam” refers to a diversion of funds to the tune of </a:t>
            </a:r>
            <a:r>
              <a:rPr lang="en-US" dirty="0" err="1"/>
              <a:t>Rs</a:t>
            </a:r>
            <a:r>
              <a:rPr lang="en-US" dirty="0"/>
              <a:t>. 3,500 </a:t>
            </a:r>
            <a:r>
              <a:rPr lang="en-US" dirty="0" err="1"/>
              <a:t>crores</a:t>
            </a:r>
            <a:r>
              <a:rPr lang="en-US" dirty="0"/>
              <a:t> from the banking system to various stockbrokers in a series of transactions (primarily in Government securities) during the period April 1991 to May 1992.</a:t>
            </a:r>
          </a:p>
        </p:txBody>
      </p:sp>
    </p:spTree>
    <p:extLst>
      <p:ext uri="{BB962C8B-B14F-4D97-AF65-F5344CB8AC3E}">
        <p14:creationId xmlns:p14="http://schemas.microsoft.com/office/powerpoint/2010/main" val="1745264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life of </a:t>
            </a:r>
            <a:r>
              <a:rPr lang="en-US" dirty="0" err="1" smtClean="0"/>
              <a:t>Harshad</a:t>
            </a:r>
            <a:endParaRPr lang="en-IN" dirty="0"/>
          </a:p>
        </p:txBody>
      </p:sp>
      <p:sp>
        <p:nvSpPr>
          <p:cNvPr id="3" name="Content Placeholder 2"/>
          <p:cNvSpPr>
            <a:spLocks noGrp="1"/>
          </p:cNvSpPr>
          <p:nvPr>
            <p:ph idx="1"/>
          </p:nvPr>
        </p:nvSpPr>
        <p:spPr/>
        <p:txBody>
          <a:bodyPr>
            <a:normAutofit fontScale="85000" lnSpcReduction="10000"/>
          </a:bodyPr>
          <a:lstStyle/>
          <a:p>
            <a:pPr marL="566928" indent="-457200" algn="just">
              <a:defRPr/>
            </a:pPr>
            <a:r>
              <a:rPr lang="en-IN" dirty="0"/>
              <a:t>Name: </a:t>
            </a:r>
            <a:r>
              <a:rPr lang="en-IN" dirty="0" err="1"/>
              <a:t>Harshad</a:t>
            </a:r>
            <a:r>
              <a:rPr lang="en-IN" dirty="0"/>
              <a:t> </a:t>
            </a:r>
            <a:r>
              <a:rPr lang="en-IN" dirty="0" err="1"/>
              <a:t>Shantilal</a:t>
            </a:r>
            <a:r>
              <a:rPr lang="en-IN" dirty="0"/>
              <a:t> Mehta</a:t>
            </a:r>
          </a:p>
          <a:p>
            <a:pPr marL="365760" indent="-256032" algn="just" fontAlgn="auto">
              <a:spcAft>
                <a:spcPts val="0"/>
              </a:spcAft>
              <a:buFont typeface="Wingdings 3"/>
              <a:buNone/>
              <a:defRPr/>
            </a:pPr>
            <a:endParaRPr lang="en-IN" dirty="0"/>
          </a:p>
          <a:p>
            <a:pPr marL="566928" indent="-457200" algn="just">
              <a:defRPr/>
            </a:pPr>
            <a:r>
              <a:rPr lang="en-IN" dirty="0"/>
              <a:t>Born in: 29 July </a:t>
            </a:r>
            <a:r>
              <a:rPr lang="en-IN" dirty="0" smtClean="0"/>
              <a:t>1953, </a:t>
            </a:r>
            <a:r>
              <a:rPr lang="en-IN" dirty="0"/>
              <a:t>at </a:t>
            </a:r>
            <a:r>
              <a:rPr lang="en-IN" dirty="0" err="1"/>
              <a:t>Paneli</a:t>
            </a:r>
            <a:r>
              <a:rPr lang="en-IN" dirty="0"/>
              <a:t> </a:t>
            </a:r>
            <a:r>
              <a:rPr lang="en-IN" dirty="0" err="1"/>
              <a:t>Moti</a:t>
            </a:r>
            <a:r>
              <a:rPr lang="en-IN" dirty="0"/>
              <a:t>, Rajkot District</a:t>
            </a:r>
          </a:p>
          <a:p>
            <a:pPr marL="365760" indent="-256032" algn="just" fontAlgn="auto">
              <a:spcAft>
                <a:spcPts val="0"/>
              </a:spcAft>
              <a:buFont typeface="Wingdings 3"/>
              <a:buNone/>
              <a:defRPr/>
            </a:pPr>
            <a:endParaRPr lang="en-IN" dirty="0"/>
          </a:p>
          <a:p>
            <a:pPr marL="566928" indent="-457200" algn="just">
              <a:defRPr/>
            </a:pPr>
            <a:r>
              <a:rPr lang="en-IN" dirty="0"/>
              <a:t>He earned degree in Bachelor of Commerce</a:t>
            </a:r>
          </a:p>
          <a:p>
            <a:pPr marL="365760" indent="-256032" algn="just" fontAlgn="auto">
              <a:spcAft>
                <a:spcPts val="0"/>
              </a:spcAft>
              <a:buFont typeface="Wingdings 3"/>
              <a:buNone/>
              <a:defRPr/>
            </a:pPr>
            <a:endParaRPr lang="en-IN" dirty="0"/>
          </a:p>
          <a:p>
            <a:pPr marL="566928" indent="-457200" algn="just">
              <a:defRPr/>
            </a:pPr>
            <a:r>
              <a:rPr lang="en-US" dirty="0">
                <a:cs typeface="Times New Roman" pitchFamily="18" charset="0"/>
              </a:rPr>
              <a:t>Started his working life as an employee of </a:t>
            </a:r>
            <a:r>
              <a:rPr lang="en-US" dirty="0" smtClean="0">
                <a:cs typeface="Times New Roman" pitchFamily="18" charset="0"/>
              </a:rPr>
              <a:t>the </a:t>
            </a:r>
            <a:r>
              <a:rPr lang="en-US" dirty="0">
                <a:cs typeface="Times New Roman" pitchFamily="18" charset="0"/>
              </a:rPr>
              <a:t>New India Assurance </a:t>
            </a:r>
            <a:r>
              <a:rPr lang="en-US" dirty="0" smtClean="0">
                <a:cs typeface="Times New Roman" pitchFamily="18" charset="0"/>
              </a:rPr>
              <a:t>Company</a:t>
            </a:r>
          </a:p>
          <a:p>
            <a:pPr marL="109728" indent="0" algn="just">
              <a:buNone/>
              <a:defRPr/>
            </a:pPr>
            <a:endParaRPr lang="en-US" dirty="0" smtClean="0">
              <a:cs typeface="Times New Roman" pitchFamily="18" charset="0"/>
            </a:endParaRPr>
          </a:p>
          <a:p>
            <a:pPr marL="566928" indent="-457200" algn="just">
              <a:defRPr/>
            </a:pPr>
            <a:r>
              <a:rPr lang="en-US" dirty="0"/>
              <a:t>Eventually, became a stock broker.</a:t>
            </a:r>
          </a:p>
          <a:p>
            <a:endParaRPr lang="en-IN" dirty="0"/>
          </a:p>
        </p:txBody>
      </p:sp>
    </p:spTree>
    <p:extLst>
      <p:ext uri="{BB962C8B-B14F-4D97-AF65-F5344CB8AC3E}">
        <p14:creationId xmlns:p14="http://schemas.microsoft.com/office/powerpoint/2010/main" val="184250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conditions</a:t>
            </a:r>
            <a:endParaRPr lang="en-IN" dirty="0"/>
          </a:p>
        </p:txBody>
      </p:sp>
      <p:sp>
        <p:nvSpPr>
          <p:cNvPr id="3" name="Content Placeholder 2"/>
          <p:cNvSpPr>
            <a:spLocks noGrp="1"/>
          </p:cNvSpPr>
          <p:nvPr>
            <p:ph idx="1"/>
          </p:nvPr>
        </p:nvSpPr>
        <p:spPr/>
        <p:txBody>
          <a:bodyPr>
            <a:normAutofit/>
          </a:bodyPr>
          <a:lstStyle/>
          <a:p>
            <a:pPr marL="457200" indent="-457200">
              <a:lnSpc>
                <a:spcPct val="150000"/>
              </a:lnSpc>
            </a:pPr>
            <a:r>
              <a:rPr lang="en-US" dirty="0"/>
              <a:t>Banks – profits with the money they have</a:t>
            </a:r>
          </a:p>
          <a:p>
            <a:pPr marL="457200" indent="-457200"/>
            <a:r>
              <a:rPr lang="en-US" dirty="0"/>
              <a:t>Government – regulate them (compulsory to invest in govt. </a:t>
            </a:r>
            <a:r>
              <a:rPr lang="en-US" dirty="0" smtClean="0"/>
              <a:t>securities) and wants to make some money.</a:t>
            </a:r>
          </a:p>
          <a:p>
            <a:pPr marL="457200" indent="-457200"/>
            <a:r>
              <a:rPr lang="en-US" dirty="0" smtClean="0"/>
              <a:t>Earlier, banks were required to show the balance sheet at the end of the day.</a:t>
            </a:r>
          </a:p>
          <a:p>
            <a:pPr marL="457200" indent="-457200"/>
            <a:r>
              <a:rPr lang="en-US" dirty="0" smtClean="0"/>
              <a:t>Hence, request relaxation in rule.</a:t>
            </a:r>
            <a:endParaRPr lang="en-US" dirty="0"/>
          </a:p>
          <a:p>
            <a:endParaRPr lang="en-IN" dirty="0"/>
          </a:p>
        </p:txBody>
      </p:sp>
    </p:spTree>
    <p:extLst>
      <p:ext uri="{BB962C8B-B14F-4D97-AF65-F5344CB8AC3E}">
        <p14:creationId xmlns:p14="http://schemas.microsoft.com/office/powerpoint/2010/main" val="166176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conditions</a:t>
            </a:r>
            <a:endParaRPr lang="en-IN" dirty="0"/>
          </a:p>
        </p:txBody>
      </p:sp>
      <p:sp>
        <p:nvSpPr>
          <p:cNvPr id="3" name="Content Placeholder 2"/>
          <p:cNvSpPr>
            <a:spLocks noGrp="1"/>
          </p:cNvSpPr>
          <p:nvPr>
            <p:ph idx="1"/>
          </p:nvPr>
        </p:nvSpPr>
        <p:spPr/>
        <p:txBody>
          <a:bodyPr>
            <a:normAutofit fontScale="92500" lnSpcReduction="20000"/>
          </a:bodyPr>
          <a:lstStyle/>
          <a:p>
            <a:pPr marL="457200" indent="-457200">
              <a:lnSpc>
                <a:spcPct val="150000"/>
              </a:lnSpc>
            </a:pPr>
            <a:r>
              <a:rPr lang="en-US" dirty="0" smtClean="0"/>
              <a:t>New rule – show balance sheet only Friday or once in fortnight.</a:t>
            </a:r>
          </a:p>
          <a:p>
            <a:pPr marL="457200" indent="-457200">
              <a:lnSpc>
                <a:spcPct val="150000"/>
              </a:lnSpc>
            </a:pPr>
            <a:r>
              <a:rPr lang="en-US" dirty="0" smtClean="0"/>
              <a:t>This gave bank an opportunity to make money from govt. securities by lending them to other banks.</a:t>
            </a:r>
          </a:p>
          <a:p>
            <a:pPr marL="457200" indent="-457200">
              <a:lnSpc>
                <a:spcPct val="150000"/>
              </a:lnSpc>
            </a:pPr>
            <a:r>
              <a:rPr lang="en-US" dirty="0" smtClean="0"/>
              <a:t>For such purpose brokers came in handy and </a:t>
            </a:r>
            <a:r>
              <a:rPr lang="en-US" dirty="0" err="1" smtClean="0"/>
              <a:t>Harshad</a:t>
            </a:r>
            <a:r>
              <a:rPr lang="en-US" dirty="0" smtClean="0"/>
              <a:t> was one such trusted broker.</a:t>
            </a:r>
            <a:endParaRPr lang="en-US" dirty="0"/>
          </a:p>
          <a:p>
            <a:endParaRPr lang="en-IN" dirty="0"/>
          </a:p>
        </p:txBody>
      </p:sp>
    </p:spTree>
    <p:extLst>
      <p:ext uri="{BB962C8B-B14F-4D97-AF65-F5344CB8AC3E}">
        <p14:creationId xmlns:p14="http://schemas.microsoft.com/office/powerpoint/2010/main" val="3623484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Scam</a:t>
            </a:r>
            <a:endParaRPr lang="en-IN" dirty="0"/>
          </a:p>
        </p:txBody>
      </p:sp>
      <p:sp>
        <p:nvSpPr>
          <p:cNvPr id="3" name="Content Placeholder 2"/>
          <p:cNvSpPr>
            <a:spLocks noGrp="1"/>
          </p:cNvSpPr>
          <p:nvPr>
            <p:ph idx="1"/>
          </p:nvPr>
        </p:nvSpPr>
        <p:spPr/>
        <p:txBody>
          <a:bodyPr>
            <a:normAutofit fontScale="85000" lnSpcReduction="20000"/>
          </a:bodyPr>
          <a:lstStyle/>
          <a:p>
            <a:r>
              <a:rPr lang="en-IN" dirty="0"/>
              <a:t>By 1990 </a:t>
            </a:r>
            <a:r>
              <a:rPr lang="en-IN" dirty="0" err="1"/>
              <a:t>Harshad</a:t>
            </a:r>
            <a:r>
              <a:rPr lang="en-IN" dirty="0"/>
              <a:t> Mehta had risen to prominence in the stock market. He had been buying shares heavily. The shares which attracted his attention were:</a:t>
            </a:r>
          </a:p>
          <a:p>
            <a:r>
              <a:rPr lang="en-IN" dirty="0"/>
              <a:t>- Associated Cement Co. (ACC),</a:t>
            </a:r>
          </a:p>
          <a:p>
            <a:r>
              <a:rPr lang="en-IN" dirty="0"/>
              <a:t>- Apollo Tyres,</a:t>
            </a:r>
          </a:p>
          <a:p>
            <a:r>
              <a:rPr lang="en-IN" dirty="0"/>
              <a:t>- Reliance,</a:t>
            </a:r>
          </a:p>
          <a:p>
            <a:r>
              <a:rPr lang="en-IN" dirty="0"/>
              <a:t>- Tata Iron and Steel Co. ( TISCO ),</a:t>
            </a:r>
          </a:p>
          <a:p>
            <a:r>
              <a:rPr lang="en-IN" dirty="0"/>
              <a:t>- BPL,</a:t>
            </a:r>
          </a:p>
          <a:p>
            <a:r>
              <a:rPr lang="en-IN" dirty="0"/>
              <a:t>- </a:t>
            </a:r>
            <a:r>
              <a:rPr lang="en-IN" dirty="0" err="1"/>
              <a:t>Sterlite</a:t>
            </a:r>
            <a:r>
              <a:rPr lang="en-IN" dirty="0"/>
              <a:t>,</a:t>
            </a:r>
          </a:p>
          <a:p>
            <a:r>
              <a:rPr lang="en-IN" dirty="0"/>
              <a:t>- Videocon.</a:t>
            </a:r>
          </a:p>
          <a:p>
            <a:r>
              <a:rPr lang="en-IN" dirty="0"/>
              <a:t>He took the price of ACC from 200 to 9000</a:t>
            </a:r>
            <a:r>
              <a:rPr lang="en-IN" dirty="0" smtClean="0"/>
              <a:t>.</a:t>
            </a:r>
            <a:endParaRPr lang="en-IN" dirty="0"/>
          </a:p>
        </p:txBody>
      </p:sp>
    </p:spTree>
    <p:extLst>
      <p:ext uri="{BB962C8B-B14F-4D97-AF65-F5344CB8AC3E}">
        <p14:creationId xmlns:p14="http://schemas.microsoft.com/office/powerpoint/2010/main" val="2493276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Calibri" pitchFamily="34" charset="0"/>
              </a:rPr>
              <a:t>The Instruments used in Scam</a:t>
            </a:r>
            <a:endParaRPr lang="en-IN" dirty="0">
              <a:latin typeface="Calibri" pitchFamily="34" charset="0"/>
            </a:endParaRPr>
          </a:p>
        </p:txBody>
      </p:sp>
      <p:sp>
        <p:nvSpPr>
          <p:cNvPr id="3" name="Content Placeholder 2"/>
          <p:cNvSpPr>
            <a:spLocks noGrp="1"/>
          </p:cNvSpPr>
          <p:nvPr>
            <p:ph idx="1"/>
          </p:nvPr>
        </p:nvSpPr>
        <p:spPr/>
        <p:txBody>
          <a:bodyPr/>
          <a:lstStyle/>
          <a:p>
            <a:r>
              <a:rPr lang="en-US" dirty="0" smtClean="0"/>
              <a:t>Ready Forward deal</a:t>
            </a:r>
          </a:p>
          <a:p>
            <a:r>
              <a:rPr lang="en-US" dirty="0" smtClean="0"/>
              <a:t>Bank receipts</a:t>
            </a:r>
            <a:endParaRPr lang="en-US" dirty="0"/>
          </a:p>
        </p:txBody>
      </p:sp>
    </p:spTree>
    <p:extLst>
      <p:ext uri="{BB962C8B-B14F-4D97-AF65-F5344CB8AC3E}">
        <p14:creationId xmlns:p14="http://schemas.microsoft.com/office/powerpoint/2010/main" val="2174580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itchFamily="34" charset="0"/>
              </a:rPr>
              <a:t>Ready Forward Deal</a:t>
            </a:r>
            <a:endParaRPr lang="en-IN" dirty="0">
              <a:latin typeface="Calibri" pitchFamily="34" charset="0"/>
            </a:endParaRPr>
          </a:p>
        </p:txBody>
      </p:sp>
      <p:sp>
        <p:nvSpPr>
          <p:cNvPr id="3" name="Content Placeholder 2"/>
          <p:cNvSpPr>
            <a:spLocks noGrp="1"/>
          </p:cNvSpPr>
          <p:nvPr>
            <p:ph idx="1"/>
          </p:nvPr>
        </p:nvSpPr>
        <p:spPr/>
        <p:txBody>
          <a:bodyPr>
            <a:normAutofit fontScale="62500" lnSpcReduction="20000"/>
          </a:bodyPr>
          <a:lstStyle/>
          <a:p>
            <a:pPr marL="566928" indent="-457200" algn="just">
              <a:defRPr/>
            </a:pPr>
            <a:r>
              <a:rPr lang="en-IN" dirty="0"/>
              <a:t>A secured short-term (typically 15-day) loan from one bank to another</a:t>
            </a:r>
          </a:p>
          <a:p>
            <a:pPr marL="566928" indent="-457200" algn="just">
              <a:defRPr/>
            </a:pPr>
            <a:endParaRPr lang="en-IN" dirty="0"/>
          </a:p>
          <a:p>
            <a:pPr marL="566928" indent="-457200" algn="just">
              <a:defRPr/>
            </a:pPr>
            <a:r>
              <a:rPr lang="en-IN" dirty="0"/>
              <a:t>Bank lends against government securities</a:t>
            </a:r>
          </a:p>
          <a:p>
            <a:pPr marL="566928" indent="-457200" algn="just">
              <a:defRPr/>
            </a:pPr>
            <a:endParaRPr lang="en-IN" dirty="0"/>
          </a:p>
          <a:p>
            <a:pPr marL="566928" indent="-457200" algn="just">
              <a:defRPr/>
            </a:pPr>
            <a:r>
              <a:rPr lang="en-IN" dirty="0"/>
              <a:t>A broker usually brings together two banks for which he is paid a commission</a:t>
            </a:r>
          </a:p>
          <a:p>
            <a:pPr marL="566928" indent="-457200" algn="just">
              <a:defRPr/>
            </a:pPr>
            <a:endParaRPr lang="en-IN" dirty="0"/>
          </a:p>
          <a:p>
            <a:pPr marL="566928" indent="-457200" algn="just">
              <a:defRPr/>
            </a:pPr>
            <a:r>
              <a:rPr lang="en-IN" dirty="0"/>
              <a:t>The securities and payments were delivered through the broker in the settlement process</a:t>
            </a:r>
          </a:p>
          <a:p>
            <a:pPr marL="566928" indent="-457200" algn="just">
              <a:defRPr/>
            </a:pPr>
            <a:endParaRPr lang="en-IN" dirty="0"/>
          </a:p>
          <a:p>
            <a:pPr marL="566928" indent="-457200" algn="just">
              <a:defRPr/>
            </a:pPr>
            <a:r>
              <a:rPr lang="en-IN" dirty="0"/>
              <a:t>In such settlement the banks may not know with whom they are </a:t>
            </a:r>
            <a:r>
              <a:rPr lang="en-IN" dirty="0" smtClean="0"/>
              <a:t>dealing</a:t>
            </a:r>
          </a:p>
          <a:p>
            <a:pPr marL="109728" indent="0" algn="just">
              <a:buNone/>
              <a:defRPr/>
            </a:pPr>
            <a:endParaRPr lang="en-IN" dirty="0" smtClean="0"/>
          </a:p>
          <a:p>
            <a:pPr marL="566928" indent="-457200" algn="just">
              <a:defRPr/>
            </a:pPr>
            <a:r>
              <a:rPr lang="en-IN" dirty="0" smtClean="0"/>
              <a:t>Borrower bank buys back their govt. securities at slightly higher rate.</a:t>
            </a:r>
            <a:endParaRPr lang="en-IN" dirty="0"/>
          </a:p>
          <a:p>
            <a:endParaRPr lang="en-IN" dirty="0"/>
          </a:p>
        </p:txBody>
      </p:sp>
    </p:spTree>
    <p:extLst>
      <p:ext uri="{BB962C8B-B14F-4D97-AF65-F5344CB8AC3E}">
        <p14:creationId xmlns:p14="http://schemas.microsoft.com/office/powerpoint/2010/main" val="2861024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2797</Words>
  <Application>Microsoft Office PowerPoint</Application>
  <PresentationFormat>On-screen Show (4:3)</PresentationFormat>
  <Paragraphs>182</Paragraphs>
  <Slides>20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Microsoft Excel Chart</vt:lpstr>
      <vt:lpstr>Harshad Mehta Scam</vt:lpstr>
      <vt:lpstr>Table of content</vt:lpstr>
      <vt:lpstr>Overview</vt:lpstr>
      <vt:lpstr>Early life of Harshad</vt:lpstr>
      <vt:lpstr>Market conditions</vt:lpstr>
      <vt:lpstr>Market conditions</vt:lpstr>
      <vt:lpstr>Scam</vt:lpstr>
      <vt:lpstr>The Instruments used in Scam</vt:lpstr>
      <vt:lpstr>Ready Forward Deal</vt:lpstr>
      <vt:lpstr>The process of RF</vt:lpstr>
      <vt:lpstr>Bank Receipts</vt:lpstr>
      <vt:lpstr>Flow</vt:lpstr>
      <vt:lpstr>Whistleblower</vt:lpstr>
      <vt:lpstr>Impact Of Scam On Market</vt:lpstr>
      <vt:lpstr>Impact</vt:lpstr>
      <vt:lpstr>Impact on others</vt:lpstr>
      <vt:lpstr>Regulatory Actions Taken Against Mehta</vt:lpstr>
      <vt:lpstr>Its all about the money!</vt:lpstr>
      <vt:lpstr>This game, too, did not last long.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Harsad Metha Scam</dc:title>
  <dc:creator>Sagar</dc:creator>
  <cp:lastModifiedBy>Sagar Patel</cp:lastModifiedBy>
  <cp:revision>36</cp:revision>
  <dcterms:created xsi:type="dcterms:W3CDTF">2013-08-09T05:01:33Z</dcterms:created>
  <dcterms:modified xsi:type="dcterms:W3CDTF">2016-08-11T16:00:53Z</dcterms:modified>
</cp:coreProperties>
</file>