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8B"/>
    <a:srgbClr val="CB4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3B04-4422-4A11-A5E2-C74FD235C8AC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75C9-7CA1-4DEF-B99A-2C56CB42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3B04-4422-4A11-A5E2-C74FD235C8AC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75C9-7CA1-4DEF-B99A-2C56CB42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2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3B04-4422-4A11-A5E2-C74FD235C8AC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75C9-7CA1-4DEF-B99A-2C56CB42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4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3B04-4422-4A11-A5E2-C74FD235C8AC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75C9-7CA1-4DEF-B99A-2C56CB42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0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3B04-4422-4A11-A5E2-C74FD235C8AC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75C9-7CA1-4DEF-B99A-2C56CB42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9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3B04-4422-4A11-A5E2-C74FD235C8AC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75C9-7CA1-4DEF-B99A-2C56CB42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1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3B04-4422-4A11-A5E2-C74FD235C8AC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75C9-7CA1-4DEF-B99A-2C56CB42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7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3B04-4422-4A11-A5E2-C74FD235C8AC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75C9-7CA1-4DEF-B99A-2C56CB42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0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3B04-4422-4A11-A5E2-C74FD235C8AC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75C9-7CA1-4DEF-B99A-2C56CB42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2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3B04-4422-4A11-A5E2-C74FD235C8AC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75C9-7CA1-4DEF-B99A-2C56CB42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9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3B04-4422-4A11-A5E2-C74FD235C8AC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75C9-7CA1-4DEF-B99A-2C56CB42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0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03B04-4422-4A11-A5E2-C74FD235C8AC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375C9-7CA1-4DEF-B99A-2C56CB42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1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568575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b="1" cap="all" dirty="0" smtClean="0">
                <a:ln w="9000" cmpd="sng">
                  <a:solidFill>
                    <a:srgbClr val="FFFF8B"/>
                  </a:solidFill>
                  <a:prstDash val="solid"/>
                </a:ln>
                <a:solidFill>
                  <a:srgbClr val="CB490F"/>
                </a:solidFill>
                <a:effectLst>
                  <a:reflection blurRad="12700" stA="28000" endPos="45000" dist="1000" dir="5400000" sy="-100000" algn="bl" rotWithShape="0"/>
                </a:effectLst>
                <a:latin typeface="Book Antiqua" pitchFamily="18" charset="0"/>
              </a:rPr>
              <a:t/>
            </a:r>
            <a:br>
              <a:rPr lang="en-US" sz="4800" b="1" cap="all" dirty="0" smtClean="0">
                <a:ln w="9000" cmpd="sng">
                  <a:solidFill>
                    <a:srgbClr val="FFFF8B"/>
                  </a:solidFill>
                  <a:prstDash val="solid"/>
                </a:ln>
                <a:solidFill>
                  <a:srgbClr val="CB490F"/>
                </a:solidFill>
                <a:effectLst>
                  <a:reflection blurRad="12700" stA="28000" endPos="45000" dist="1000" dir="5400000" sy="-100000" algn="bl" rotWithShape="0"/>
                </a:effectLst>
                <a:latin typeface="Book Antiqua" pitchFamily="18" charset="0"/>
              </a:rPr>
            </a:br>
            <a:r>
              <a:rPr lang="en-US" sz="4800" b="1" cap="all" dirty="0" smtClean="0">
                <a:ln w="9000" cmpd="sng">
                  <a:solidFill>
                    <a:srgbClr val="FFFF8B"/>
                  </a:solidFill>
                  <a:prstDash val="solid"/>
                </a:ln>
                <a:solidFill>
                  <a:srgbClr val="CB490F"/>
                </a:solidFill>
                <a:effectLst>
                  <a:reflection blurRad="12700" stA="28000" endPos="45000" dist="1000" dir="5400000" sy="-100000" algn="bl" rotWithShape="0"/>
                </a:effectLst>
                <a:latin typeface="Book Antiqua" pitchFamily="18" charset="0"/>
              </a:rPr>
              <a:t>PRESIDENTIAL</a:t>
            </a:r>
            <a:r>
              <a:rPr lang="en-US" dirty="0" smtClean="0">
                <a:latin typeface="Berlin Sans FB" pitchFamily="34" charset="0"/>
              </a:rPr>
              <a:t> </a:t>
            </a:r>
            <a:br>
              <a:rPr lang="en-US" dirty="0" smtClean="0">
                <a:latin typeface="Berlin Sans FB" pitchFamily="34" charset="0"/>
              </a:rPr>
            </a:br>
            <a:r>
              <a:rPr lang="en-US" dirty="0">
                <a:latin typeface="Berlin Sans FB" pitchFamily="34" charset="0"/>
              </a:rPr>
              <a:t/>
            </a:r>
            <a:br>
              <a:rPr lang="en-US" dirty="0">
                <a:latin typeface="Berlin Sans FB" pitchFamily="34" charset="0"/>
              </a:rPr>
            </a:br>
            <a:r>
              <a:rPr lang="en-US" dirty="0" smtClean="0">
                <a:latin typeface="Berlin Sans FB" pitchFamily="34" charset="0"/>
              </a:rPr>
              <a:t/>
            </a:r>
            <a:br>
              <a:rPr lang="en-US" dirty="0" smtClean="0">
                <a:latin typeface="Berlin Sans FB" pitchFamily="34" charset="0"/>
              </a:rPr>
            </a:br>
            <a:endParaRPr lang="en-US" sz="4800" b="1" cap="all" dirty="0">
              <a:ln w="9000" cmpd="sng">
                <a:solidFill>
                  <a:srgbClr val="FFFF8B"/>
                </a:solidFill>
                <a:prstDash val="solid"/>
              </a:ln>
              <a:solidFill>
                <a:srgbClr val="CB490F"/>
              </a:solidFill>
              <a:effectLst>
                <a:reflection blurRad="12700" stA="28000" endPos="45000" dist="1000" dir="5400000" sy="-100000" algn="bl" rotWithShape="0"/>
              </a:effectLst>
              <a:latin typeface="Book Antiqu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272" y="990600"/>
            <a:ext cx="2794000" cy="279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48556" y="4038600"/>
            <a:ext cx="46570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n w="9000" cmpd="sng">
                  <a:solidFill>
                    <a:srgbClr val="FFFF8B"/>
                  </a:solidFill>
                  <a:prstDash val="solid"/>
                </a:ln>
                <a:solidFill>
                  <a:srgbClr val="CB490F"/>
                </a:solidFill>
                <a:effectLst>
                  <a:reflection blurRad="12700" stA="28000" endPos="45000" dist="1000" dir="5400000" sy="-100000" algn="bl" rotWithShape="0"/>
                </a:effectLst>
                <a:latin typeface="Book Antiqua" pitchFamily="18" charset="0"/>
              </a:rPr>
              <a:t>Around The World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430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76400"/>
            <a:ext cx="4419600" cy="2362201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FF0000"/>
                </a:solidFill>
                <a:latin typeface="Harrington" pitchFamily="82" charset="0"/>
              </a:rPr>
              <a:t>RUSSIA</a:t>
            </a:r>
            <a:endParaRPr lang="en-US" sz="4000" b="1" dirty="0">
              <a:solidFill>
                <a:srgbClr val="FF0000"/>
              </a:solidFill>
              <a:latin typeface="Harrington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28582" y="2514600"/>
            <a:ext cx="3763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Mercedes S-Class Limousine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634620" y="4438471"/>
            <a:ext cx="78235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limousine is bulletproof, has solid rubber tires, and carries an array of communications equipment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presidential motorcade is escorted by police motorcycle outriders and various support vehicles.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36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FF0000"/>
                </a:solidFill>
                <a:latin typeface="Harrington" pitchFamily="82" charset="0"/>
              </a:rPr>
              <a:t>VATICAN</a:t>
            </a:r>
            <a:endParaRPr lang="en-US" sz="4000" b="1" dirty="0">
              <a:solidFill>
                <a:srgbClr val="FF0000"/>
              </a:solidFill>
              <a:latin typeface="Harrington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5401"/>
            <a:ext cx="4571999" cy="2590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38800" y="2582967"/>
            <a:ext cx="322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Mercedes-Benz M-Class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4410670"/>
            <a:ext cx="762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car has </a:t>
            </a:r>
            <a:r>
              <a:rPr lang="en-US" dirty="0"/>
              <a:t>an </a:t>
            </a:r>
            <a:r>
              <a:rPr lang="en-US" dirty="0" err="1"/>
              <a:t>armoured</a:t>
            </a:r>
            <a:r>
              <a:rPr lang="en-US" dirty="0"/>
              <a:t> glass compartment at the </a:t>
            </a:r>
            <a:r>
              <a:rPr lang="en-US" dirty="0" smtClean="0"/>
              <a:t>back.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 2014, Pope Francis shunned the use of the armored vehicle and opted for open-air </a:t>
            </a:r>
            <a:r>
              <a:rPr lang="en-US" dirty="0" err="1"/>
              <a:t>Popemobiles</a:t>
            </a:r>
            <a:r>
              <a:rPr lang="en-US" dirty="0"/>
              <a:t> so he may get close to the people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3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Harrington" pitchFamily="82" charset="0"/>
              </a:rPr>
              <a:t>INDIA</a:t>
            </a:r>
            <a:endParaRPr lang="en-US" sz="4000" b="1" dirty="0">
              <a:solidFill>
                <a:srgbClr val="FF0000"/>
              </a:solidFill>
              <a:latin typeface="Harrington" pitchFamily="82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74" y="1600201"/>
            <a:ext cx="4033826" cy="2362200"/>
          </a:xfrm>
        </p:spPr>
      </p:pic>
      <p:sp>
        <p:nvSpPr>
          <p:cNvPr id="6" name="Rectangle 5"/>
          <p:cNvSpPr/>
          <p:nvPr/>
        </p:nvSpPr>
        <p:spPr>
          <a:xfrm>
            <a:off x="4903908" y="2362200"/>
            <a:ext cx="36908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Mercedes Benz S600 W221 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00B050"/>
                </a:solidFill>
              </a:rPr>
              <a:t>Pullman </a:t>
            </a:r>
            <a:r>
              <a:rPr lang="en-US" sz="2400" b="1" dirty="0">
                <a:solidFill>
                  <a:srgbClr val="00B050"/>
                </a:solidFill>
              </a:rPr>
              <a:t>Limousine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267200"/>
            <a:ext cx="813759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heavily </a:t>
            </a:r>
            <a:r>
              <a:rPr lang="en-US" dirty="0" smtClean="0"/>
              <a:t>armored </a:t>
            </a:r>
            <a:r>
              <a:rPr lang="en-US" dirty="0"/>
              <a:t>vehicle is ballistic-resistant. Not only can it block gunshots, it is also designed to withstand grenade </a:t>
            </a:r>
            <a:r>
              <a:rPr lang="en-US" dirty="0" smtClean="0"/>
              <a:t>attacks.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stereo sound system has a hard </a:t>
            </a:r>
            <a:r>
              <a:rPr lang="en-US" dirty="0" smtClean="0"/>
              <a:t>drive-based GPS Satellite Navigator.</a:t>
            </a:r>
            <a:r>
              <a:rPr lang="en-US" dirty="0"/>
              <a:t> </a:t>
            </a:r>
            <a:r>
              <a:rPr lang="en-US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An automatic call is made for help if any of the eight dual-stage air bags or seat belt tensioners gets </a:t>
            </a:r>
            <a:r>
              <a:rPr lang="en-US" dirty="0" smtClean="0"/>
              <a:t>deployed.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car is tested for protection against AK 47 and hand grenades of different </a:t>
            </a:r>
            <a:r>
              <a:rPr lang="en-US" dirty="0" smtClean="0"/>
              <a:t>makes.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Its current cost is a whopping </a:t>
            </a:r>
            <a:r>
              <a:rPr lang="en-US" dirty="0" err="1" smtClean="0"/>
              <a:t>Rs</a:t>
            </a:r>
            <a:r>
              <a:rPr lang="en-US" dirty="0" smtClean="0"/>
              <a:t>. </a:t>
            </a:r>
            <a:r>
              <a:rPr lang="en-US" dirty="0"/>
              <a:t>12 </a:t>
            </a:r>
            <a:r>
              <a:rPr lang="en-US" dirty="0" err="1" smtClean="0"/>
              <a:t>crores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68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Harrington" pitchFamily="82" charset="0"/>
              </a:rPr>
              <a:t>PAKISTAN</a:t>
            </a:r>
            <a:endParaRPr lang="en-US" sz="4000" b="1" dirty="0">
              <a:solidFill>
                <a:srgbClr val="FF0000"/>
              </a:solidFill>
              <a:latin typeface="Harrington" pitchFamily="8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76400"/>
            <a:ext cx="3962400" cy="2209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76800" y="2596634"/>
            <a:ext cx="4082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Mercedes-Benz S-Class (W222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98310" y="4114800"/>
            <a:ext cx="79884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This specially designed car for Pakistani President has dynamic sensors, safety mode, vehicle anti radar system, electronic stability program and night view assist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Car has </a:t>
            </a:r>
            <a:r>
              <a:rPr lang="en-US" dirty="0"/>
              <a:t>latest features like infrared, active body control, personal GPS satellite navigation </a:t>
            </a:r>
            <a:r>
              <a:rPr lang="en-US" dirty="0" smtClean="0"/>
              <a:t>system.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3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Harrington" pitchFamily="82" charset="0"/>
              </a:rPr>
              <a:t>UNITED  STATES</a:t>
            </a:r>
            <a:endParaRPr lang="en-US" sz="4000" b="1" dirty="0">
              <a:solidFill>
                <a:srgbClr val="FF0000"/>
              </a:solidFill>
              <a:latin typeface="Harrington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14400"/>
            <a:ext cx="4096719" cy="2514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58804" y="1752600"/>
            <a:ext cx="320466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</a:rPr>
              <a:t>Cadillac One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Nickname : "The Beast“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3441680"/>
            <a:ext cx="86106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700" dirty="0"/>
              <a:t>'The Beast' is </a:t>
            </a:r>
            <a:r>
              <a:rPr lang="en-US" sz="1700" dirty="0" err="1"/>
              <a:t>armour</a:t>
            </a:r>
            <a:r>
              <a:rPr lang="en-US" sz="1700" dirty="0"/>
              <a:t>-plated, eight inches thick and heavier than a cabin door on a Boeing 757 jet</a:t>
            </a:r>
            <a:r>
              <a:rPr lang="en-US" sz="17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700" dirty="0"/>
              <a:t>A lock safety mechanism seals off the car like a bank vault in case of an </a:t>
            </a:r>
            <a:r>
              <a:rPr lang="en-US" sz="1700" dirty="0" smtClean="0"/>
              <a:t>emergency.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700" dirty="0" smtClean="0"/>
              <a:t>Obama's </a:t>
            </a:r>
            <a:r>
              <a:rPr lang="en-US" sz="1700" dirty="0"/>
              <a:t>seat has an executive package featuring a foldaway desktop, laptop computer with </a:t>
            </a:r>
            <a:r>
              <a:rPr lang="en-US" sz="1700" dirty="0" err="1"/>
              <a:t>wi-fi</a:t>
            </a:r>
            <a:r>
              <a:rPr lang="en-US" sz="1700" dirty="0"/>
              <a:t>, state-of-the-art satellite phone and a direct line to the vice president and the Pentagon</a:t>
            </a:r>
            <a:r>
              <a:rPr lang="en-US" sz="17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700" dirty="0"/>
              <a:t>The windows on Obama's limo are reportedly 5 to 6 inches thick, bomb-proof, and can withstand </a:t>
            </a:r>
            <a:r>
              <a:rPr lang="en-US" sz="1700" dirty="0" err="1"/>
              <a:t>armour</a:t>
            </a:r>
            <a:r>
              <a:rPr lang="en-US" sz="1700" dirty="0"/>
              <a:t>-piercing </a:t>
            </a:r>
            <a:r>
              <a:rPr lang="en-US" sz="1700" dirty="0" smtClean="0"/>
              <a:t>bullets.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700" dirty="0"/>
              <a:t>The interior of Obama’s limo is </a:t>
            </a:r>
            <a:r>
              <a:rPr lang="en-US" sz="1700" dirty="0" err="1"/>
              <a:t>rumoured</a:t>
            </a:r>
            <a:r>
              <a:rPr lang="en-US" sz="1700" dirty="0"/>
              <a:t> to be completely sealed in case of a chemical attack</a:t>
            </a:r>
            <a:r>
              <a:rPr lang="en-US" sz="17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700" dirty="0" smtClean="0"/>
              <a:t>Defense </a:t>
            </a:r>
            <a:r>
              <a:rPr lang="en-US" sz="1700" dirty="0" err="1" smtClean="0"/>
              <a:t>Equipments</a:t>
            </a:r>
            <a:r>
              <a:rPr lang="en-US" sz="1700" dirty="0" smtClean="0"/>
              <a:t> : Night-vision </a:t>
            </a:r>
            <a:r>
              <a:rPr lang="en-US" sz="1700" dirty="0"/>
              <a:t>cameras, pump-action shotguns, and tear-gas </a:t>
            </a:r>
            <a:r>
              <a:rPr lang="en-US" sz="1700" dirty="0" smtClean="0"/>
              <a:t>cannons.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700" dirty="0" smtClean="0"/>
              <a:t>Cost : $ 300,000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20403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Harrington" pitchFamily="82" charset="0"/>
              </a:rPr>
              <a:t>UNITED  KINGDOM</a:t>
            </a:r>
            <a:endParaRPr lang="en-US" sz="4000" b="1" dirty="0">
              <a:solidFill>
                <a:srgbClr val="FF0000"/>
              </a:solidFill>
              <a:latin typeface="Harrington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57325"/>
            <a:ext cx="3886200" cy="21240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34000" y="2187140"/>
            <a:ext cx="32582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Bentley State Limousine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36008" y="3910084"/>
            <a:ext cx="75221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It is equipped with broad </a:t>
            </a:r>
            <a:r>
              <a:rPr lang="en-US" dirty="0" smtClean="0"/>
              <a:t>suicide doors, </a:t>
            </a:r>
            <a:r>
              <a:rPr lang="en-US" dirty="0"/>
              <a:t>which are hinged at the rear and open almost 90 </a:t>
            </a:r>
            <a:r>
              <a:rPr lang="en-US" dirty="0" smtClean="0"/>
              <a:t>degrees.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 The car also has opaque rear window panels that can be removed to allow increased visibility when the occupant is attending a public </a:t>
            </a:r>
            <a:r>
              <a:rPr lang="en-US" dirty="0" smtClean="0"/>
              <a:t>event.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For protection of its occupants, the bodywork and glass are </a:t>
            </a:r>
            <a:r>
              <a:rPr lang="en-US" dirty="0" err="1"/>
              <a:t>armoured</a:t>
            </a:r>
            <a:r>
              <a:rPr lang="en-US" dirty="0"/>
              <a:t>, the cabin can be sealed air-tight in case of gas attack and is also blast-resistant, and the </a:t>
            </a:r>
            <a:r>
              <a:rPr lang="en-US" dirty="0" err="1"/>
              <a:t>tyres</a:t>
            </a:r>
            <a:r>
              <a:rPr lang="en-US" dirty="0"/>
              <a:t> </a:t>
            </a:r>
            <a:r>
              <a:rPr lang="en-US" dirty="0" smtClean="0"/>
              <a:t>are </a:t>
            </a:r>
            <a:r>
              <a:rPr lang="en-US" dirty="0" err="1" smtClean="0"/>
              <a:t>kevlar</a:t>
            </a:r>
            <a:r>
              <a:rPr lang="en-US" dirty="0" smtClean="0"/>
              <a:t>-reinforced.</a:t>
            </a:r>
          </a:p>
        </p:txBody>
      </p:sp>
    </p:spTree>
    <p:extLst>
      <p:ext uri="{BB962C8B-B14F-4D97-AF65-F5344CB8AC3E}">
        <p14:creationId xmlns:p14="http://schemas.microsoft.com/office/powerpoint/2010/main" val="120403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Harrington" pitchFamily="82" charset="0"/>
              </a:rPr>
              <a:t>CHINA</a:t>
            </a:r>
            <a:endParaRPr lang="en-US" sz="4000" b="1" dirty="0">
              <a:solidFill>
                <a:srgbClr val="FF0000"/>
              </a:solidFill>
              <a:latin typeface="Harrington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19200"/>
            <a:ext cx="3958398" cy="24578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0" y="2078800"/>
            <a:ext cx="2465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B050"/>
                </a:solidFill>
              </a:rPr>
              <a:t>Hongqi</a:t>
            </a:r>
            <a:r>
              <a:rPr lang="en-US" sz="2400" b="1" dirty="0">
                <a:solidFill>
                  <a:srgbClr val="00B050"/>
                </a:solidFill>
              </a:rPr>
              <a:t> Limousine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970128" y="4038600"/>
            <a:ext cx="76404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HQE is powered by an </a:t>
            </a:r>
            <a:r>
              <a:rPr lang="en-US" dirty="0" err="1"/>
              <a:t>aluminium</a:t>
            </a:r>
            <a:r>
              <a:rPr lang="en-US" dirty="0"/>
              <a:t> </a:t>
            </a:r>
            <a:r>
              <a:rPr lang="en-US" dirty="0" smtClean="0"/>
              <a:t> V12 cylinder </a:t>
            </a:r>
            <a:r>
              <a:rPr lang="en-US" dirty="0"/>
              <a:t>engine of Chinese design (designation CA12VG), with a displacement of 6.0 liters and producing 370 kW (470 </a:t>
            </a:r>
            <a:r>
              <a:rPr lang="en-US" dirty="0" err="1"/>
              <a:t>hp</a:t>
            </a:r>
            <a:r>
              <a:rPr lang="en-US" dirty="0"/>
              <a:t>) at 5600 rpm and 550 N m (405 </a:t>
            </a:r>
            <a:r>
              <a:rPr lang="en-US" dirty="0" err="1"/>
              <a:t>lb·ft</a:t>
            </a:r>
            <a:r>
              <a:rPr lang="en-US" dirty="0"/>
              <a:t>) of torque at 4400 rpm. 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bulletproof, completely hand built and comes with run flat </a:t>
            </a:r>
            <a:r>
              <a:rPr lang="en-US" dirty="0" err="1"/>
              <a:t>tyres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Cost : $ 800,000 (Approx.)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3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Harrington" pitchFamily="82" charset="0"/>
              </a:rPr>
              <a:t>JAPAN</a:t>
            </a:r>
            <a:endParaRPr lang="en-US" sz="4000" b="1" dirty="0">
              <a:solidFill>
                <a:srgbClr val="FF0000"/>
              </a:solidFill>
              <a:latin typeface="Harrington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99210"/>
            <a:ext cx="4206240" cy="26631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67400" y="2271288"/>
            <a:ext cx="28856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Toyota Century Royal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4343400"/>
            <a:ext cx="7696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This bulletproof car is 20 feet (6.2 meter) long and 6.5 feet (2 meters) wide, with extra amenities such as bulletproofing and a granite entryway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 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Prime Minister of Japan travels in a conventional Toyota Century or Lexus LS 600h L, escorted by a police motorcade which comprises numerous Toyota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Celsiors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Cost : $ 500,000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3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FF0000"/>
                </a:solidFill>
                <a:latin typeface="Harrington" pitchFamily="82" charset="0"/>
              </a:rPr>
              <a:t>GERMANY</a:t>
            </a:r>
            <a:endParaRPr lang="en-US" sz="4000" b="1" dirty="0">
              <a:solidFill>
                <a:srgbClr val="FF0000"/>
              </a:solidFill>
              <a:latin typeface="Harrington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5400"/>
            <a:ext cx="3712464" cy="21107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57800" y="2166104"/>
            <a:ext cx="3032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Mercedes-Benz S600 </a:t>
            </a:r>
            <a:r>
              <a:rPr lang="en-US" sz="2400" b="1" dirty="0" smtClean="0">
                <a:solidFill>
                  <a:srgbClr val="00B050"/>
                </a:solidFill>
              </a:rPr>
              <a:t>L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7796" y="3733800"/>
            <a:ext cx="80590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It has </a:t>
            </a:r>
            <a:r>
              <a:rPr lang="en-US" dirty="0"/>
              <a:t>Brake Assist </a:t>
            </a:r>
            <a:r>
              <a:rPr lang="en-US" dirty="0" smtClean="0"/>
              <a:t>Plus that </a:t>
            </a:r>
            <a:r>
              <a:rPr lang="en-US" dirty="0"/>
              <a:t>uses the radar to apportion brake pressure based on sensor data and measured distance between the car and vehicles or other objects in front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W221 </a:t>
            </a:r>
            <a:r>
              <a:rPr lang="en-US" dirty="0" smtClean="0"/>
              <a:t>contains </a:t>
            </a:r>
            <a:r>
              <a:rPr lang="en-US" dirty="0"/>
              <a:t>many other safety features, including front and rear crumple zones, eight dual-stage air bags, anti-lock brakes (ABS), collapsible steering column, </a:t>
            </a:r>
            <a:r>
              <a:rPr lang="en-US" dirty="0" smtClean="0"/>
              <a:t>and traction </a:t>
            </a:r>
            <a:r>
              <a:rPr lang="en-US" dirty="0"/>
              <a:t>control.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car pool includes armored limousines from all German car manufacturers, usually high-end models such as the Audi A8, Volkswagen Phaeton, BMW 7 Series and Mercedes-Benz S-Class.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36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600"/>
            <a:ext cx="4572000" cy="269598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FF0000"/>
                </a:solidFill>
                <a:latin typeface="Harrington" pitchFamily="82" charset="0"/>
              </a:rPr>
              <a:t>ITALY</a:t>
            </a:r>
            <a:endParaRPr lang="en-US" sz="4000" b="1" dirty="0">
              <a:solidFill>
                <a:srgbClr val="FF0000"/>
              </a:solidFill>
              <a:latin typeface="Harrington" pitchFamily="8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24600" y="2350262"/>
            <a:ext cx="16866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rgbClr val="00B050"/>
                </a:solidFill>
              </a:rPr>
              <a:t>Lacia</a:t>
            </a:r>
            <a:r>
              <a:rPr lang="en-US" sz="2400" b="1" dirty="0" smtClean="0">
                <a:solidFill>
                  <a:srgbClr val="00B050"/>
                </a:solidFill>
              </a:rPr>
              <a:t> Thesis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2221" y="4618672"/>
            <a:ext cx="82045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current President of Italy uses two identical armored </a:t>
            </a:r>
            <a:r>
              <a:rPr lang="en-US" dirty="0" err="1"/>
              <a:t>Lancia</a:t>
            </a:r>
            <a:r>
              <a:rPr lang="en-US" dirty="0"/>
              <a:t> Thesis, with a third unarmored car kept as backup. A </a:t>
            </a:r>
            <a:r>
              <a:rPr lang="en-US" dirty="0" err="1"/>
              <a:t>Lancia</a:t>
            </a:r>
            <a:r>
              <a:rPr lang="en-US" dirty="0"/>
              <a:t> Thesis </a:t>
            </a:r>
            <a:r>
              <a:rPr lang="en-US" dirty="0" err="1"/>
              <a:t>Stola</a:t>
            </a:r>
            <a:r>
              <a:rPr lang="en-US" dirty="0"/>
              <a:t> S85 limousine and three Maserati </a:t>
            </a:r>
            <a:r>
              <a:rPr lang="en-US" dirty="0" err="1"/>
              <a:t>Quattroporte</a:t>
            </a:r>
            <a:r>
              <a:rPr lang="en-US" dirty="0"/>
              <a:t> are used to serve visiting heads of state.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They are bulletproof and  have radar adaptive cruise control.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36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467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PRESIDENTIAL    </vt:lpstr>
      <vt:lpstr>INDIA</vt:lpstr>
      <vt:lpstr>PAKISTAN</vt:lpstr>
      <vt:lpstr>UNITED  STATES</vt:lpstr>
      <vt:lpstr>UNITED  KINGDOM</vt:lpstr>
      <vt:lpstr>CHINA</vt:lpstr>
      <vt:lpstr>JAPAN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PRESIDENTIAL</dc:title>
  <dc:creator>Kirti</dc:creator>
  <cp:lastModifiedBy>Kirti</cp:lastModifiedBy>
  <cp:revision>21</cp:revision>
  <dcterms:created xsi:type="dcterms:W3CDTF">2016-03-15T05:21:35Z</dcterms:created>
  <dcterms:modified xsi:type="dcterms:W3CDTF">2016-03-15T09:37:06Z</dcterms:modified>
</cp:coreProperties>
</file>