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51" autoAdjust="0"/>
  </p:normalViewPr>
  <p:slideViewPr>
    <p:cSldViewPr>
      <p:cViewPr>
        <p:scale>
          <a:sx n="71" d="100"/>
          <a:sy n="71" d="100"/>
        </p:scale>
        <p:origin x="-1338"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14FCC8A-3AE9-49C4-9D8F-6418D2B693F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9C42-4410-474F-A374-8F5ADBA5A4DE}"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FCC8A-3AE9-49C4-9D8F-6418D2B693F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FCC8A-3AE9-49C4-9D8F-6418D2B693F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14FCC8A-3AE9-49C4-9D8F-6418D2B693F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9C42-4410-474F-A374-8F5ADBA5A4DE}"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4FCC8A-3AE9-49C4-9D8F-6418D2B693FD}"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14FCC8A-3AE9-49C4-9D8F-6418D2B693FD}"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14FCC8A-3AE9-49C4-9D8F-6418D2B693FD}"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4FCC8A-3AE9-49C4-9D8F-6418D2B693FD}"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FCC8A-3AE9-49C4-9D8F-6418D2B693FD}"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FCC8A-3AE9-49C4-9D8F-6418D2B693FD}"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FCC8A-3AE9-49C4-9D8F-6418D2B693FD}"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99C42-4410-474F-A374-8F5ADBA5A4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14FCC8A-3AE9-49C4-9D8F-6418D2B693FD}" type="datetimeFigureOut">
              <a:rPr lang="en-US" smtClean="0"/>
              <a:t>1/15/2015</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9499C42-4410-474F-A374-8F5ADBA5A4D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Rajya_Sabha" TargetMode="External"/><Relationship Id="rId2" Type="http://schemas.openxmlformats.org/officeDocument/2006/relationships/hyperlink" Target="http://en.wikipedia.org/wiki/Lok_Sabh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President_of_India" TargetMode="External"/><Relationship Id="rId7" Type="http://schemas.openxmlformats.org/officeDocument/2006/relationships/hyperlink" Target="http://en.wikipedia.org/wiki/Parliament_of_India" TargetMode="External"/><Relationship Id="rId2" Type="http://schemas.openxmlformats.org/officeDocument/2006/relationships/hyperlink" Target="http://en.wikipedia.org/wiki/Lower_house" TargetMode="External"/><Relationship Id="rId1" Type="http://schemas.openxmlformats.org/officeDocument/2006/relationships/slideLayout" Target="../slideLayouts/slideLayout2.xml"/><Relationship Id="rId6" Type="http://schemas.openxmlformats.org/officeDocument/2006/relationships/hyperlink" Target="http://en.wikipedia.org/wiki/Act_of_Parliament" TargetMode="External"/><Relationship Id="rId5" Type="http://schemas.openxmlformats.org/officeDocument/2006/relationships/hyperlink" Target="http://en.wikipedia.org/wiki/Constitution_of_India" TargetMode="External"/><Relationship Id="rId4" Type="http://schemas.openxmlformats.org/officeDocument/2006/relationships/hyperlink" Target="http://en.wikipedia.org/wiki/Direct_el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228600"/>
            <a:ext cx="2104102" cy="369332"/>
          </a:xfrm>
          <a:prstGeom prst="rect">
            <a:avLst/>
          </a:prstGeom>
        </p:spPr>
        <p:txBody>
          <a:bodyPr wrap="none">
            <a:spAutoFit/>
          </a:bodyPr>
          <a:lstStyle/>
          <a:p>
            <a:r>
              <a:rPr lang="en-US" dirty="0"/>
              <a:t>Constitution of India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905000"/>
            <a:ext cx="5410200" cy="3008071"/>
          </a:xfrm>
          <a:prstGeom prst="rect">
            <a:avLst/>
          </a:prstGeom>
        </p:spPr>
      </p:pic>
    </p:spTree>
    <p:extLst>
      <p:ext uri="{BB962C8B-B14F-4D97-AF65-F5344CB8AC3E}">
        <p14:creationId xmlns:p14="http://schemas.microsoft.com/office/powerpoint/2010/main" val="1863458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4" name="Rectangle 3"/>
          <p:cNvSpPr/>
          <p:nvPr/>
        </p:nvSpPr>
        <p:spPr>
          <a:xfrm>
            <a:off x="3187670" y="76200"/>
            <a:ext cx="1841530" cy="369332"/>
          </a:xfrm>
          <a:prstGeom prst="rect">
            <a:avLst/>
          </a:prstGeom>
        </p:spPr>
        <p:txBody>
          <a:bodyPr wrap="none">
            <a:spAutoFit/>
          </a:bodyPr>
          <a:lstStyle/>
          <a:p>
            <a:r>
              <a:rPr lang="en-US" dirty="0"/>
              <a:t>Indian Parliament</a:t>
            </a:r>
          </a:p>
        </p:txBody>
      </p:sp>
      <p:sp>
        <p:nvSpPr>
          <p:cNvPr id="7" name="Rectangle 6"/>
          <p:cNvSpPr/>
          <p:nvPr/>
        </p:nvSpPr>
        <p:spPr>
          <a:xfrm>
            <a:off x="304800" y="445532"/>
            <a:ext cx="8534400" cy="5724644"/>
          </a:xfrm>
          <a:prstGeom prst="rect">
            <a:avLst/>
          </a:prstGeom>
        </p:spPr>
        <p:txBody>
          <a:bodyPr wrap="square">
            <a:spAutoFit/>
          </a:bodyPr>
          <a:lstStyle/>
          <a:p>
            <a:pPr marL="342900" indent="-342900">
              <a:buFont typeface="+mj-lt"/>
              <a:buAutoNum type="arabicPeriod"/>
            </a:pPr>
            <a:r>
              <a:rPr lang="en-US" dirty="0">
                <a:latin typeface="Calibri" panose="020F0502020204030204" pitchFamily="34" charset="0"/>
              </a:rPr>
              <a:t>President of </a:t>
            </a:r>
            <a:r>
              <a:rPr lang="en-US" dirty="0" smtClean="0">
                <a:latin typeface="Calibri" panose="020F0502020204030204" pitchFamily="34" charset="0"/>
              </a:rPr>
              <a:t>India </a:t>
            </a:r>
          </a:p>
          <a:p>
            <a:pPr marL="800100" lvl="1" indent="-342900">
              <a:buFont typeface="+mj-lt"/>
              <a:buAutoNum type="arabicPeriod"/>
            </a:pPr>
            <a:r>
              <a:rPr lang="en-US" sz="1200" dirty="0">
                <a:latin typeface="Calibri" panose="020F0502020204030204" pitchFamily="34" charset="0"/>
              </a:rPr>
              <a:t>The President of India is the head of state of the Republic of India. The President is the formal head of the executive, legislature and judiciary of India and is the commander-in-chief of the Indian Armed Forces</a:t>
            </a:r>
            <a:r>
              <a:rPr lang="en-US" sz="1200" dirty="0" smtClean="0">
                <a:latin typeface="Calibri" panose="020F0502020204030204" pitchFamily="34" charset="0"/>
              </a:rPr>
              <a:t>.</a:t>
            </a:r>
          </a:p>
          <a:p>
            <a:pPr marL="1257300" lvl="2" indent="-342900">
              <a:buFont typeface="+mj-lt"/>
              <a:buAutoNum type="arabicPeriod"/>
            </a:pPr>
            <a:r>
              <a:rPr lang="en-US" sz="1200" b="1" dirty="0">
                <a:latin typeface="Calibri" panose="020F0502020204030204" pitchFamily="34" charset="0"/>
              </a:rPr>
              <a:t>Legislative powers</a:t>
            </a:r>
          </a:p>
          <a:p>
            <a:pPr marL="1257300" lvl="2" indent="-342900">
              <a:buFont typeface="+mj-lt"/>
              <a:buAutoNum type="arabicPeriod"/>
            </a:pPr>
            <a:r>
              <a:rPr lang="en-US" sz="1200" b="1" dirty="0">
                <a:latin typeface="Calibri" panose="020F0502020204030204" pitchFamily="34" charset="0"/>
              </a:rPr>
              <a:t>Appointment powers</a:t>
            </a:r>
          </a:p>
          <a:p>
            <a:pPr marL="1257300" lvl="2" indent="-342900">
              <a:buFont typeface="+mj-lt"/>
              <a:buAutoNum type="arabicPeriod"/>
            </a:pPr>
            <a:r>
              <a:rPr lang="en-US" sz="1200" b="1" dirty="0">
                <a:latin typeface="Calibri" panose="020F0502020204030204" pitchFamily="34" charset="0"/>
              </a:rPr>
              <a:t>Financial powers</a:t>
            </a:r>
          </a:p>
          <a:p>
            <a:pPr marL="1257300" lvl="2" indent="-342900">
              <a:buFont typeface="+mj-lt"/>
              <a:buAutoNum type="arabicPeriod"/>
            </a:pPr>
            <a:r>
              <a:rPr lang="en-US" sz="1200" b="1" dirty="0">
                <a:latin typeface="Calibri" panose="020F0502020204030204" pitchFamily="34" charset="0"/>
              </a:rPr>
              <a:t>Judicial powers</a:t>
            </a:r>
          </a:p>
          <a:p>
            <a:pPr marL="1257300" lvl="2" indent="-342900">
              <a:buFont typeface="+mj-lt"/>
              <a:buAutoNum type="arabicPeriod"/>
            </a:pPr>
            <a:r>
              <a:rPr lang="en-US" sz="1200" b="1" dirty="0">
                <a:latin typeface="Calibri" panose="020F0502020204030204" pitchFamily="34" charset="0"/>
              </a:rPr>
              <a:t>Diplomatic powers</a:t>
            </a:r>
          </a:p>
          <a:p>
            <a:pPr marL="1257300" lvl="2" indent="-342900">
              <a:buFont typeface="+mj-lt"/>
              <a:buAutoNum type="arabicPeriod"/>
            </a:pPr>
            <a:r>
              <a:rPr lang="en-US" sz="1200" b="1" dirty="0">
                <a:latin typeface="Calibri" panose="020F0502020204030204" pitchFamily="34" charset="0"/>
              </a:rPr>
              <a:t>Military powers</a:t>
            </a:r>
          </a:p>
          <a:p>
            <a:pPr marL="1257300" lvl="2" indent="-342900">
              <a:buFont typeface="+mj-lt"/>
              <a:buAutoNum type="arabicPeriod"/>
            </a:pPr>
            <a:r>
              <a:rPr lang="en-US" sz="1200" b="1" dirty="0">
                <a:latin typeface="Calibri" panose="020F0502020204030204" pitchFamily="34" charset="0"/>
              </a:rPr>
              <a:t>Pardoning Powers</a:t>
            </a:r>
          </a:p>
          <a:p>
            <a:pPr marL="1257300" lvl="2" indent="-342900">
              <a:buFont typeface="+mj-lt"/>
              <a:buAutoNum type="arabicPeriod"/>
            </a:pPr>
            <a:r>
              <a:rPr lang="en-US" sz="1200" b="1" dirty="0">
                <a:latin typeface="Calibri" panose="020F0502020204030204" pitchFamily="34" charset="0"/>
              </a:rPr>
              <a:t>Emergency powers</a:t>
            </a:r>
          </a:p>
          <a:p>
            <a:pPr marL="1257300" lvl="2" indent="-342900">
              <a:buFont typeface="+mj-lt"/>
              <a:buAutoNum type="arabicPeriod"/>
            </a:pPr>
            <a:r>
              <a:rPr lang="en-US" sz="1200" b="1" dirty="0">
                <a:latin typeface="Calibri" panose="020F0502020204030204" pitchFamily="34" charset="0"/>
              </a:rPr>
              <a:t>National emergency</a:t>
            </a:r>
          </a:p>
          <a:p>
            <a:pPr marL="1257300" lvl="2" indent="-342900">
              <a:buFont typeface="+mj-lt"/>
              <a:buAutoNum type="arabicPeriod"/>
            </a:pPr>
            <a:r>
              <a:rPr lang="en-US" sz="1200" b="1" dirty="0">
                <a:latin typeface="Calibri" panose="020F0502020204030204" pitchFamily="34" charset="0"/>
              </a:rPr>
              <a:t>State emergency</a:t>
            </a:r>
          </a:p>
          <a:p>
            <a:pPr marL="1257300" lvl="2" indent="-342900">
              <a:buFont typeface="+mj-lt"/>
              <a:buAutoNum type="arabicPeriod"/>
            </a:pPr>
            <a:r>
              <a:rPr lang="en-US" sz="1200" b="1" dirty="0">
                <a:latin typeface="Calibri" panose="020F0502020204030204" pitchFamily="34" charset="0"/>
              </a:rPr>
              <a:t>Financial emergency</a:t>
            </a:r>
          </a:p>
          <a:p>
            <a:pPr lvl="1"/>
            <a:endParaRPr lang="en-US" sz="1200" dirty="0">
              <a:latin typeface="Calibri" panose="020F0502020204030204" pitchFamily="34" charset="0"/>
            </a:endParaRPr>
          </a:p>
          <a:p>
            <a:pPr lvl="1"/>
            <a:r>
              <a:rPr lang="en-US" dirty="0">
                <a:latin typeface="Calibri" panose="020F0502020204030204" pitchFamily="34" charset="0"/>
              </a:rPr>
              <a:t>A President must be:</a:t>
            </a:r>
          </a:p>
          <a:p>
            <a:pPr lvl="1"/>
            <a:endParaRPr lang="en-US" sz="1200" dirty="0">
              <a:latin typeface="Calibri" panose="020F0502020204030204" pitchFamily="34" charset="0"/>
            </a:endParaRPr>
          </a:p>
          <a:p>
            <a:pPr marL="628650" lvl="1" indent="-171450">
              <a:buFont typeface="Arial" panose="020B0604020202020204" pitchFamily="34" charset="0"/>
              <a:buChar char="•"/>
            </a:pPr>
            <a:r>
              <a:rPr lang="en-US" sz="1200" dirty="0">
                <a:latin typeface="Calibri" panose="020F0502020204030204" pitchFamily="34" charset="0"/>
              </a:rPr>
              <a:t>A citizen of India</a:t>
            </a:r>
          </a:p>
          <a:p>
            <a:pPr marL="628650" lvl="1" indent="-171450">
              <a:buFont typeface="Arial" panose="020B0604020202020204" pitchFamily="34" charset="0"/>
              <a:buChar char="•"/>
            </a:pPr>
            <a:r>
              <a:rPr lang="en-US" sz="1200" dirty="0">
                <a:latin typeface="Calibri" panose="020F0502020204030204" pitchFamily="34" charset="0"/>
              </a:rPr>
              <a:t>Of 35 years of age or above</a:t>
            </a:r>
          </a:p>
          <a:p>
            <a:pPr marL="628650" lvl="1" indent="-171450">
              <a:buFont typeface="Arial" panose="020B0604020202020204" pitchFamily="34" charset="0"/>
              <a:buChar char="•"/>
            </a:pPr>
            <a:r>
              <a:rPr lang="en-US" sz="1200" dirty="0">
                <a:latin typeface="Calibri" panose="020F0502020204030204" pitchFamily="34" charset="0"/>
              </a:rPr>
              <a:t>Qualified to become a member of the </a:t>
            </a:r>
            <a:r>
              <a:rPr lang="en-US" sz="1200" dirty="0" err="1">
                <a:latin typeface="Calibri" panose="020F0502020204030204" pitchFamily="34" charset="0"/>
              </a:rPr>
              <a:t>Lok</a:t>
            </a:r>
            <a:r>
              <a:rPr lang="en-US" sz="1200" dirty="0">
                <a:latin typeface="Calibri" panose="020F0502020204030204" pitchFamily="34" charset="0"/>
              </a:rPr>
              <a:t> </a:t>
            </a:r>
            <a:r>
              <a:rPr lang="en-US" sz="1200" dirty="0" err="1">
                <a:latin typeface="Calibri" panose="020F0502020204030204" pitchFamily="34" charset="0"/>
              </a:rPr>
              <a:t>Sabha</a:t>
            </a:r>
            <a:endParaRPr lang="en-US" sz="1200" dirty="0">
              <a:latin typeface="Calibri" panose="020F0502020204030204" pitchFamily="34" charset="0"/>
            </a:endParaRPr>
          </a:p>
          <a:p>
            <a:pPr lvl="1"/>
            <a:endParaRPr lang="en-US" dirty="0" smtClean="0">
              <a:latin typeface="Calibri" panose="020F0502020204030204" pitchFamily="34" charset="0"/>
            </a:endParaRPr>
          </a:p>
          <a:p>
            <a:pPr lvl="1"/>
            <a:r>
              <a:rPr lang="en-US" sz="1200" dirty="0" smtClean="0">
                <a:latin typeface="Calibri" panose="020F0502020204030204" pitchFamily="34" charset="0"/>
              </a:rPr>
              <a:t>Certain </a:t>
            </a:r>
            <a:r>
              <a:rPr lang="en-US" sz="1200" dirty="0">
                <a:latin typeface="Calibri" panose="020F0502020204030204" pitchFamily="34" charset="0"/>
              </a:rPr>
              <a:t>office-holders, however, are permitted to stand as Presidential candidates. These are:</a:t>
            </a:r>
          </a:p>
          <a:p>
            <a:pPr marL="342900" indent="-342900">
              <a:buFont typeface="+mj-lt"/>
              <a:buAutoNum type="arabicPeriod"/>
            </a:pPr>
            <a:endParaRPr lang="en-US" dirty="0">
              <a:latin typeface="Calibri" panose="020F0502020204030204" pitchFamily="34" charset="0"/>
            </a:endParaRPr>
          </a:p>
          <a:p>
            <a:pPr marL="800100" lvl="1" indent="-342900">
              <a:buFont typeface="+mj-lt"/>
              <a:buAutoNum type="arabicPeriod"/>
            </a:pPr>
            <a:r>
              <a:rPr lang="en-US" sz="1200" dirty="0">
                <a:latin typeface="Calibri" panose="020F0502020204030204" pitchFamily="34" charset="0"/>
              </a:rPr>
              <a:t>The current Vice President.</a:t>
            </a:r>
          </a:p>
          <a:p>
            <a:pPr marL="800100" lvl="1" indent="-342900">
              <a:buFont typeface="+mj-lt"/>
              <a:buAutoNum type="arabicPeriod"/>
            </a:pPr>
            <a:r>
              <a:rPr lang="en-US" sz="1200" dirty="0">
                <a:latin typeface="Calibri" panose="020F0502020204030204" pitchFamily="34" charset="0"/>
              </a:rPr>
              <a:t>The Governor of any State.</a:t>
            </a:r>
          </a:p>
          <a:p>
            <a:pPr marL="800100" lvl="1" indent="-342900">
              <a:buFont typeface="+mj-lt"/>
              <a:buAutoNum type="arabicPeriod"/>
            </a:pPr>
            <a:r>
              <a:rPr lang="en-US" sz="1200" dirty="0">
                <a:latin typeface="Calibri" panose="020F0502020204030204" pitchFamily="34" charset="0"/>
              </a:rPr>
              <a:t>A Minister of the Union or of any State (Including Prime Minister and Chief Ministers).[15]:72</a:t>
            </a:r>
          </a:p>
          <a:p>
            <a:pPr marL="342900" indent="-342900">
              <a:buFont typeface="+mj-lt"/>
              <a:buAutoNum type="arabicPeriod"/>
            </a:pPr>
            <a:endParaRPr lang="en-US" dirty="0" smtClean="0">
              <a:latin typeface="Calibri" panose="020F0502020204030204" pitchFamily="34" charset="0"/>
            </a:endParaRPr>
          </a:p>
          <a:p>
            <a:pPr marL="342900" indent="-342900">
              <a:buFont typeface="+mj-lt"/>
              <a:buAutoNum type="arabicPeriod"/>
            </a:pPr>
            <a:endParaRPr lang="en-US" sz="1200" dirty="0">
              <a:latin typeface="Calibri" panose="020F0502020204030204" pitchFamily="34" charset="0"/>
            </a:endParaRPr>
          </a:p>
        </p:txBody>
      </p:sp>
    </p:spTree>
    <p:extLst>
      <p:ext uri="{BB962C8B-B14F-4D97-AF65-F5344CB8AC3E}">
        <p14:creationId xmlns:p14="http://schemas.microsoft.com/office/powerpoint/2010/main" val="626060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4" name="Rectangle 3"/>
          <p:cNvSpPr/>
          <p:nvPr/>
        </p:nvSpPr>
        <p:spPr>
          <a:xfrm>
            <a:off x="3187670" y="76200"/>
            <a:ext cx="1841530" cy="369332"/>
          </a:xfrm>
          <a:prstGeom prst="rect">
            <a:avLst/>
          </a:prstGeom>
        </p:spPr>
        <p:txBody>
          <a:bodyPr wrap="none">
            <a:spAutoFit/>
          </a:bodyPr>
          <a:lstStyle/>
          <a:p>
            <a:r>
              <a:rPr lang="en-US" dirty="0"/>
              <a:t>Indian Parliament</a:t>
            </a:r>
          </a:p>
        </p:txBody>
      </p:sp>
      <p:sp>
        <p:nvSpPr>
          <p:cNvPr id="7" name="Rectangle 6"/>
          <p:cNvSpPr/>
          <p:nvPr/>
        </p:nvSpPr>
        <p:spPr>
          <a:xfrm>
            <a:off x="304800" y="445532"/>
            <a:ext cx="8534400" cy="4893647"/>
          </a:xfrm>
          <a:prstGeom prst="rect">
            <a:avLst/>
          </a:prstGeom>
        </p:spPr>
        <p:txBody>
          <a:bodyPr wrap="square">
            <a:spAutoFit/>
          </a:bodyPr>
          <a:lstStyle/>
          <a:p>
            <a:pPr marL="342900" indent="-342900">
              <a:buFont typeface="+mj-lt"/>
              <a:buAutoNum type="arabicPeriod"/>
            </a:pPr>
            <a:r>
              <a:rPr lang="en-US" dirty="0" smtClean="0">
                <a:latin typeface="Calibri" panose="020F0502020204030204" pitchFamily="34" charset="0"/>
              </a:rPr>
              <a:t>Prime Minister of India </a:t>
            </a:r>
          </a:p>
          <a:p>
            <a:pPr marL="800100" lvl="1" indent="-342900">
              <a:buFont typeface="+mj-lt"/>
              <a:buAutoNum type="arabicPeriod"/>
            </a:pPr>
            <a:r>
              <a:rPr lang="en-US" sz="1200" dirty="0">
                <a:latin typeface="Calibri" panose="020F0502020204030204" pitchFamily="34" charset="0"/>
              </a:rPr>
              <a:t>The Prime Minister of India, as addressed to in the Constitution of India, is the chief of government, chief adviser to the President of India, head of the Council of Ministers and the leader of the majority party in the parliament</a:t>
            </a:r>
            <a:r>
              <a:rPr lang="en-US" sz="1200" dirty="0" smtClean="0">
                <a:latin typeface="Calibri" panose="020F0502020204030204" pitchFamily="34" charset="0"/>
              </a:rPr>
              <a:t>.</a:t>
            </a:r>
          </a:p>
          <a:p>
            <a:pPr lvl="1"/>
            <a:endParaRPr lang="en-US" sz="1200" dirty="0" smtClean="0">
              <a:latin typeface="Calibri" panose="020F0502020204030204" pitchFamily="34" charset="0"/>
            </a:endParaRPr>
          </a:p>
          <a:p>
            <a:pPr lvl="1"/>
            <a:r>
              <a:rPr lang="en-US" sz="1200" dirty="0">
                <a:latin typeface="Calibri" panose="020F0502020204030204" pitchFamily="34" charset="0"/>
              </a:rPr>
              <a:t>The prime minister leads the functioning and exercise of authority of the Government of India. He is invited by the President of India in the Parliament of India as leader of the majority party to form a government at the federal level (known as </a:t>
            </a:r>
            <a:r>
              <a:rPr lang="en-US" sz="1200" i="1" dirty="0">
                <a:latin typeface="Calibri" panose="020F0502020204030204" pitchFamily="34" charset="0"/>
              </a:rPr>
              <a:t>Central</a:t>
            </a:r>
            <a:r>
              <a:rPr lang="en-US" sz="1200" dirty="0">
                <a:latin typeface="Calibri" panose="020F0502020204030204" pitchFamily="34" charset="0"/>
              </a:rPr>
              <a:t> or </a:t>
            </a:r>
            <a:r>
              <a:rPr lang="en-US" sz="1200" i="1" dirty="0">
                <a:latin typeface="Calibri" panose="020F0502020204030204" pitchFamily="34" charset="0"/>
              </a:rPr>
              <a:t>Union Government</a:t>
            </a:r>
            <a:r>
              <a:rPr lang="en-US" sz="1200" dirty="0">
                <a:latin typeface="Calibri" panose="020F0502020204030204" pitchFamily="34" charset="0"/>
              </a:rPr>
              <a:t> in India) and exercise its powers. </a:t>
            </a:r>
            <a:endParaRPr lang="en-US" sz="1200" dirty="0" smtClean="0">
              <a:latin typeface="Calibri" panose="020F0502020204030204" pitchFamily="34" charset="0"/>
            </a:endParaRPr>
          </a:p>
          <a:p>
            <a:pPr lvl="1"/>
            <a:endParaRPr lang="en-US" sz="1200" dirty="0">
              <a:latin typeface="Calibri" panose="020F0502020204030204" pitchFamily="34" charset="0"/>
            </a:endParaRPr>
          </a:p>
          <a:p>
            <a:pPr lvl="1"/>
            <a:r>
              <a:rPr lang="en-US" sz="1200" dirty="0">
                <a:latin typeface="Calibri" panose="020F0502020204030204" pitchFamily="34" charset="0"/>
              </a:rPr>
              <a:t>head of:</a:t>
            </a:r>
          </a:p>
          <a:p>
            <a:pPr lvl="1"/>
            <a:endParaRPr lang="en-US" sz="1200" dirty="0">
              <a:latin typeface="Calibri" panose="020F0502020204030204" pitchFamily="34" charset="0"/>
            </a:endParaRPr>
          </a:p>
          <a:p>
            <a:pPr marL="628650" lvl="1" indent="-171450">
              <a:buFont typeface="Arial" panose="020B0604020202020204" pitchFamily="34" charset="0"/>
              <a:buChar char="•"/>
            </a:pPr>
            <a:r>
              <a:rPr lang="en-US" sz="1200" dirty="0">
                <a:latin typeface="Calibri" panose="020F0502020204030204" pitchFamily="34" charset="0"/>
              </a:rPr>
              <a:t>Appointments Committee of the Cabinet;</a:t>
            </a:r>
          </a:p>
          <a:p>
            <a:pPr marL="628650" lvl="1" indent="-171450">
              <a:buFont typeface="Arial" panose="020B0604020202020204" pitchFamily="34" charset="0"/>
              <a:buChar char="•"/>
            </a:pPr>
            <a:r>
              <a:rPr lang="en-US" sz="1200" dirty="0">
                <a:latin typeface="Calibri" panose="020F0502020204030204" pitchFamily="34" charset="0"/>
              </a:rPr>
              <a:t>Ministry of Personnel, Public Grievances and Pensions;</a:t>
            </a:r>
          </a:p>
          <a:p>
            <a:pPr marL="628650" lvl="1" indent="-171450">
              <a:buFont typeface="Arial" panose="020B0604020202020204" pitchFamily="34" charset="0"/>
              <a:buChar char="•"/>
            </a:pPr>
            <a:r>
              <a:rPr lang="en-US" sz="1200" dirty="0">
                <a:latin typeface="Calibri" panose="020F0502020204030204" pitchFamily="34" charset="0"/>
              </a:rPr>
              <a:t>Ministry of Planning;</a:t>
            </a:r>
          </a:p>
          <a:p>
            <a:pPr marL="628650" lvl="1" indent="-171450">
              <a:buFont typeface="Arial" panose="020B0604020202020204" pitchFamily="34" charset="0"/>
              <a:buChar char="•"/>
            </a:pPr>
            <a:r>
              <a:rPr lang="en-US" sz="1200" dirty="0">
                <a:latin typeface="Calibri" panose="020F0502020204030204" pitchFamily="34" charset="0"/>
              </a:rPr>
              <a:t>Department of Atomic Energy; and</a:t>
            </a:r>
          </a:p>
          <a:p>
            <a:pPr marL="628650" lvl="1" indent="-171450">
              <a:buFont typeface="Arial" panose="020B0604020202020204" pitchFamily="34" charset="0"/>
              <a:buChar char="•"/>
            </a:pPr>
            <a:r>
              <a:rPr lang="en-US" sz="1200" dirty="0">
                <a:latin typeface="Calibri" panose="020F0502020204030204" pitchFamily="34" charset="0"/>
              </a:rPr>
              <a:t>Department of Space</a:t>
            </a:r>
            <a:r>
              <a:rPr lang="en-US" sz="1200" dirty="0" smtClean="0">
                <a:latin typeface="Calibri" panose="020F0502020204030204" pitchFamily="34" charset="0"/>
              </a:rPr>
              <a:t>.</a:t>
            </a:r>
          </a:p>
          <a:p>
            <a:pPr lvl="1"/>
            <a:endParaRPr lang="en-US" sz="1200" dirty="0">
              <a:latin typeface="Calibri" panose="020F0502020204030204" pitchFamily="34" charset="0"/>
            </a:endParaRPr>
          </a:p>
          <a:p>
            <a:pPr lvl="1"/>
            <a:r>
              <a:rPr lang="en-US" dirty="0" smtClean="0">
                <a:latin typeface="Calibri" panose="020F0502020204030204" pitchFamily="34" charset="0"/>
              </a:rPr>
              <a:t>must </a:t>
            </a:r>
            <a:r>
              <a:rPr lang="en-US" dirty="0">
                <a:latin typeface="Calibri" panose="020F0502020204030204" pitchFamily="34" charset="0"/>
              </a:rPr>
              <a:t>be</a:t>
            </a:r>
            <a:r>
              <a:rPr lang="en-US" dirty="0" smtClean="0">
                <a:latin typeface="Calibri" panose="020F0502020204030204" pitchFamily="34" charset="0"/>
              </a:rPr>
              <a:t>:</a:t>
            </a:r>
            <a:endParaRPr lang="en-US" dirty="0">
              <a:latin typeface="Calibri" panose="020F0502020204030204" pitchFamily="34" charset="0"/>
            </a:endParaRPr>
          </a:p>
          <a:p>
            <a:pPr marL="742950" lvl="1" indent="-285750">
              <a:buFont typeface="Arial" panose="020B0604020202020204" pitchFamily="34" charset="0"/>
              <a:buChar char="•"/>
            </a:pPr>
            <a:r>
              <a:rPr lang="en-US" sz="1200" dirty="0">
                <a:latin typeface="Calibri" panose="020F0502020204030204" pitchFamily="34" charset="0"/>
              </a:rPr>
              <a:t>be a citizen of India.</a:t>
            </a:r>
          </a:p>
          <a:p>
            <a:pPr marL="742950" lvl="1" indent="-285750">
              <a:buFont typeface="Arial" panose="020B0604020202020204" pitchFamily="34" charset="0"/>
              <a:buChar char="•"/>
            </a:pPr>
            <a:r>
              <a:rPr lang="en-US" sz="1200" dirty="0">
                <a:latin typeface="Calibri" panose="020F0502020204030204" pitchFamily="34" charset="0"/>
              </a:rPr>
              <a:t>be a member of the </a:t>
            </a:r>
            <a:r>
              <a:rPr lang="en-US" sz="1200" dirty="0" err="1">
                <a:latin typeface="Calibri" panose="020F0502020204030204" pitchFamily="34" charset="0"/>
                <a:hlinkClick r:id="rId2" tooltip="Lok Sabha"/>
              </a:rPr>
              <a:t>Lok</a:t>
            </a:r>
            <a:r>
              <a:rPr lang="en-US" sz="1200" dirty="0">
                <a:latin typeface="Calibri" panose="020F0502020204030204" pitchFamily="34" charset="0"/>
                <a:hlinkClick r:id="rId2" tooltip="Lok Sabha"/>
              </a:rPr>
              <a:t> </a:t>
            </a:r>
            <a:r>
              <a:rPr lang="en-US" sz="1200" dirty="0" err="1">
                <a:latin typeface="Calibri" panose="020F0502020204030204" pitchFamily="34" charset="0"/>
                <a:hlinkClick r:id="rId2" tooltip="Lok Sabha"/>
              </a:rPr>
              <a:t>Sabha</a:t>
            </a:r>
            <a:r>
              <a:rPr lang="en-US" sz="1200" dirty="0">
                <a:latin typeface="Calibri" panose="020F0502020204030204" pitchFamily="34" charset="0"/>
              </a:rPr>
              <a:t> or the </a:t>
            </a:r>
            <a:r>
              <a:rPr lang="en-US" sz="1200" dirty="0" err="1">
                <a:latin typeface="Calibri" panose="020F0502020204030204" pitchFamily="34" charset="0"/>
                <a:hlinkClick r:id="rId3" tooltip="Rajya Sabha"/>
              </a:rPr>
              <a:t>Rajya</a:t>
            </a:r>
            <a:r>
              <a:rPr lang="en-US" sz="1200" dirty="0">
                <a:latin typeface="Calibri" panose="020F0502020204030204" pitchFamily="34" charset="0"/>
                <a:hlinkClick r:id="rId3" tooltip="Rajya Sabha"/>
              </a:rPr>
              <a:t> </a:t>
            </a:r>
            <a:r>
              <a:rPr lang="en-US" sz="1200" dirty="0" err="1">
                <a:latin typeface="Calibri" panose="020F0502020204030204" pitchFamily="34" charset="0"/>
                <a:hlinkClick r:id="rId3" tooltip="Rajya Sabha"/>
              </a:rPr>
              <a:t>Sabha</a:t>
            </a:r>
            <a:r>
              <a:rPr lang="en-US" sz="1200" dirty="0">
                <a:latin typeface="Calibri" panose="020F0502020204030204" pitchFamily="34" charset="0"/>
              </a:rPr>
              <a:t>. If the person chosen as the prime minister is neither a member of the </a:t>
            </a:r>
            <a:r>
              <a:rPr lang="en-US" sz="1200" dirty="0" err="1">
                <a:latin typeface="Calibri" panose="020F0502020204030204" pitchFamily="34" charset="0"/>
              </a:rPr>
              <a:t>Lok</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nor the </a:t>
            </a:r>
            <a:r>
              <a:rPr lang="en-US" sz="1200" dirty="0" err="1">
                <a:latin typeface="Calibri" panose="020F0502020204030204" pitchFamily="34" charset="0"/>
              </a:rPr>
              <a:t>Rajya</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at the time of selection, he or she must become a member of either of the houses within six months.</a:t>
            </a:r>
          </a:p>
          <a:p>
            <a:pPr marL="742950" lvl="1" indent="-285750">
              <a:buFont typeface="Arial" panose="020B0604020202020204" pitchFamily="34" charset="0"/>
              <a:buChar char="•"/>
            </a:pPr>
            <a:r>
              <a:rPr lang="en-US" sz="1200" dirty="0">
                <a:latin typeface="Calibri" panose="020F0502020204030204" pitchFamily="34" charset="0"/>
              </a:rPr>
              <a:t>be above 25 years of age if he or she is a member of </a:t>
            </a:r>
            <a:r>
              <a:rPr lang="en-US" sz="1200" dirty="0" err="1">
                <a:latin typeface="Calibri" panose="020F0502020204030204" pitchFamily="34" charset="0"/>
              </a:rPr>
              <a:t>Lok</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or above 30 years of age if he is a member of the </a:t>
            </a:r>
            <a:r>
              <a:rPr lang="en-US" sz="1200" dirty="0" err="1">
                <a:latin typeface="Calibri" panose="020F0502020204030204" pitchFamily="34" charset="0"/>
              </a:rPr>
              <a:t>Rajya</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a:t>
            </a:r>
          </a:p>
          <a:p>
            <a:pPr marL="742950" lvl="1" indent="-285750">
              <a:buFont typeface="Arial" panose="020B0604020202020204" pitchFamily="34" charset="0"/>
              <a:buChar char="•"/>
            </a:pPr>
            <a:r>
              <a:rPr lang="en-US" sz="1200" dirty="0">
                <a:latin typeface="Calibri" panose="020F0502020204030204" pitchFamily="34" charset="0"/>
              </a:rPr>
              <a:t>not hold any office of profit under the Government of India or the Government of any State or under any local or other authority subject to the control of any of the said Governments</a:t>
            </a:r>
            <a:r>
              <a:rPr lang="en-US" sz="1200" dirty="0" smtClean="0">
                <a:latin typeface="Calibri" panose="020F0502020204030204" pitchFamily="34" charset="0"/>
              </a:rPr>
              <a:t>.</a:t>
            </a:r>
            <a:endParaRPr lang="en-US" sz="1200" dirty="0">
              <a:latin typeface="Calibri" panose="020F0502020204030204" pitchFamily="34" charset="0"/>
            </a:endParaRPr>
          </a:p>
        </p:txBody>
      </p:sp>
    </p:spTree>
    <p:extLst>
      <p:ext uri="{BB962C8B-B14F-4D97-AF65-F5344CB8AC3E}">
        <p14:creationId xmlns:p14="http://schemas.microsoft.com/office/powerpoint/2010/main" val="2339187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4" name="Rectangle 3"/>
          <p:cNvSpPr/>
          <p:nvPr/>
        </p:nvSpPr>
        <p:spPr>
          <a:xfrm>
            <a:off x="3187670" y="76200"/>
            <a:ext cx="1841530" cy="369332"/>
          </a:xfrm>
          <a:prstGeom prst="rect">
            <a:avLst/>
          </a:prstGeom>
        </p:spPr>
        <p:txBody>
          <a:bodyPr wrap="none">
            <a:spAutoFit/>
          </a:bodyPr>
          <a:lstStyle/>
          <a:p>
            <a:r>
              <a:rPr lang="en-US" dirty="0"/>
              <a:t>Indian Parliament</a:t>
            </a:r>
          </a:p>
        </p:txBody>
      </p:sp>
      <p:sp>
        <p:nvSpPr>
          <p:cNvPr id="7" name="Rectangle 6"/>
          <p:cNvSpPr/>
          <p:nvPr/>
        </p:nvSpPr>
        <p:spPr>
          <a:xfrm>
            <a:off x="304800" y="445532"/>
            <a:ext cx="8534400" cy="2031325"/>
          </a:xfrm>
          <a:prstGeom prst="rect">
            <a:avLst/>
          </a:prstGeom>
        </p:spPr>
        <p:txBody>
          <a:bodyPr wrap="square">
            <a:spAutoFit/>
          </a:bodyPr>
          <a:lstStyle/>
          <a:p>
            <a:pPr marL="342900" indent="-342900">
              <a:buFont typeface="+mj-lt"/>
              <a:buAutoNum type="arabicPeriod"/>
            </a:pPr>
            <a:r>
              <a:rPr lang="en-US" smtClean="0"/>
              <a:t>President </a:t>
            </a:r>
            <a:r>
              <a:rPr lang="en-US" dirty="0" smtClean="0"/>
              <a:t>Of </a:t>
            </a:r>
            <a:r>
              <a:rPr lang="en-US" dirty="0" err="1" smtClean="0"/>
              <a:t>Inidia</a:t>
            </a:r>
            <a:endParaRPr lang="en-US" dirty="0" smtClean="0"/>
          </a:p>
          <a:p>
            <a:pPr marL="342900" indent="-342900">
              <a:buFont typeface="+mj-lt"/>
              <a:buAutoNum type="arabicPeriod"/>
            </a:pPr>
            <a:r>
              <a:rPr lang="en-US" dirty="0" smtClean="0"/>
              <a:t>Prime Minister Of India</a:t>
            </a:r>
          </a:p>
          <a:p>
            <a:pPr marL="342900" indent="-342900">
              <a:buFont typeface="+mj-lt"/>
              <a:buAutoNum type="arabicPeriod"/>
            </a:pPr>
            <a:r>
              <a:rPr lang="en-US" dirty="0" err="1" smtClean="0"/>
              <a:t>Chief_Minister</a:t>
            </a:r>
            <a:endParaRPr lang="en-US" dirty="0" smtClean="0"/>
          </a:p>
          <a:p>
            <a:pPr marL="342900" indent="-342900">
              <a:buFont typeface="+mj-lt"/>
              <a:buAutoNum type="arabicPeriod"/>
            </a:pPr>
            <a:r>
              <a:rPr lang="en-US" dirty="0"/>
              <a:t>Mayor</a:t>
            </a:r>
          </a:p>
          <a:p>
            <a:pPr marL="342900" indent="-342900">
              <a:buFont typeface="+mj-lt"/>
              <a:buAutoNum type="arabicPeriod"/>
            </a:pPr>
            <a:r>
              <a:rPr lang="en-US" dirty="0"/>
              <a:t>District collector (or shortened to DM, Collector, or DC</a:t>
            </a:r>
            <a:r>
              <a:rPr lang="en-US" dirty="0" smtClean="0"/>
              <a:t>)</a:t>
            </a:r>
          </a:p>
          <a:p>
            <a:pPr marL="342900" indent="-342900">
              <a:buFont typeface="+mj-lt"/>
              <a:buAutoNum type="arabicPeriod"/>
            </a:pPr>
            <a:r>
              <a:rPr lang="en-US" dirty="0"/>
              <a:t>Tehsil</a:t>
            </a:r>
          </a:p>
          <a:p>
            <a:pPr marL="342900" indent="-342900">
              <a:buFont typeface="+mj-lt"/>
              <a:buAutoNum type="arabicPeriod"/>
            </a:pPr>
            <a:r>
              <a:rPr lang="en-US" dirty="0" err="1" smtClean="0"/>
              <a:t>Sarpanch</a:t>
            </a:r>
            <a:endParaRPr lang="en-US" sz="1200" dirty="0"/>
          </a:p>
        </p:txBody>
      </p:sp>
    </p:spTree>
    <p:extLst>
      <p:ext uri="{BB962C8B-B14F-4D97-AF65-F5344CB8AC3E}">
        <p14:creationId xmlns:p14="http://schemas.microsoft.com/office/powerpoint/2010/main" val="3931337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228600"/>
            <a:ext cx="2104102" cy="369332"/>
          </a:xfrm>
          <a:prstGeom prst="rect">
            <a:avLst/>
          </a:prstGeom>
        </p:spPr>
        <p:txBody>
          <a:bodyPr wrap="none">
            <a:spAutoFit/>
          </a:bodyPr>
          <a:lstStyle/>
          <a:p>
            <a:r>
              <a:rPr lang="en-US" dirty="0"/>
              <a:t>Constitution of India</a:t>
            </a:r>
          </a:p>
        </p:txBody>
      </p:sp>
      <p:sp>
        <p:nvSpPr>
          <p:cNvPr id="5" name="Rectangle 4"/>
          <p:cNvSpPr/>
          <p:nvPr/>
        </p:nvSpPr>
        <p:spPr>
          <a:xfrm>
            <a:off x="381000" y="762000"/>
            <a:ext cx="8305800" cy="6186309"/>
          </a:xfrm>
          <a:prstGeom prst="rect">
            <a:avLst/>
          </a:prstGeom>
        </p:spPr>
        <p:txBody>
          <a:bodyPr wrap="square">
            <a:spAutoFit/>
          </a:bodyPr>
          <a:lstStyle/>
          <a:p>
            <a:r>
              <a:rPr lang="en-US" dirty="0">
                <a:latin typeface="Calibri" panose="020F0502020204030204" pitchFamily="34" charset="0"/>
                <a:ea typeface="Batang" panose="02030600000101010101" pitchFamily="18" charset="-127"/>
              </a:rPr>
              <a:t>The present constitution of India was framed by the Constitution Assembly of India setup under </a:t>
            </a:r>
            <a:r>
              <a:rPr lang="en-US" b="1" dirty="0">
                <a:latin typeface="Calibri" panose="020F0502020204030204" pitchFamily="34" charset="0"/>
                <a:ea typeface="Batang" panose="02030600000101010101" pitchFamily="18" charset="-127"/>
              </a:rPr>
              <a:t>Cabinet Mission Plan of May 16, 1946.</a:t>
            </a:r>
          </a:p>
          <a:p>
            <a:endParaRPr lang="en-US" dirty="0">
              <a:latin typeface="Calibri" panose="020F0502020204030204" pitchFamily="34" charset="0"/>
              <a:ea typeface="Batang" panose="02030600000101010101" pitchFamily="18" charset="-127"/>
            </a:endParaRPr>
          </a:p>
          <a:p>
            <a:r>
              <a:rPr lang="en-US" dirty="0">
                <a:latin typeface="Calibri" panose="020F0502020204030204" pitchFamily="34" charset="0"/>
                <a:ea typeface="Batang" panose="02030600000101010101" pitchFamily="18" charset="-127"/>
              </a:rPr>
              <a:t>The </a:t>
            </a:r>
            <a:r>
              <a:rPr lang="en-US" b="1" dirty="0">
                <a:latin typeface="Calibri" panose="020F0502020204030204" pitchFamily="34" charset="0"/>
                <a:ea typeface="Batang" panose="02030600000101010101" pitchFamily="18" charset="-127"/>
              </a:rPr>
              <a:t>first meeting</a:t>
            </a:r>
            <a:r>
              <a:rPr lang="en-US" dirty="0">
                <a:latin typeface="Calibri" panose="020F0502020204030204" pitchFamily="34" charset="0"/>
                <a:ea typeface="Batang" panose="02030600000101010101" pitchFamily="18" charset="-127"/>
              </a:rPr>
              <a:t> of the Constituent Assembly took place of </a:t>
            </a:r>
            <a:r>
              <a:rPr lang="en-US" b="1" dirty="0">
                <a:latin typeface="Calibri" panose="020F0502020204030204" pitchFamily="34" charset="0"/>
                <a:ea typeface="Batang" panose="02030600000101010101" pitchFamily="18" charset="-127"/>
              </a:rPr>
              <a:t>Dec 9, 1946 </a:t>
            </a:r>
            <a:r>
              <a:rPr lang="en-US" dirty="0">
                <a:latin typeface="Calibri" panose="020F0502020204030204" pitchFamily="34" charset="0"/>
                <a:ea typeface="Batang" panose="02030600000101010101" pitchFamily="18" charset="-127"/>
              </a:rPr>
              <a:t>with Dr. </a:t>
            </a:r>
            <a:r>
              <a:rPr lang="en-US" dirty="0" err="1">
                <a:latin typeface="Calibri" panose="020F0502020204030204" pitchFamily="34" charset="0"/>
                <a:ea typeface="Batang" panose="02030600000101010101" pitchFamily="18" charset="-127"/>
              </a:rPr>
              <a:t>Sachidanand</a:t>
            </a:r>
            <a:r>
              <a:rPr lang="en-US" dirty="0">
                <a:latin typeface="Calibri" panose="020F0502020204030204" pitchFamily="34" charset="0"/>
                <a:ea typeface="Batang" panose="02030600000101010101" pitchFamily="18" charset="-127"/>
              </a:rPr>
              <a:t> </a:t>
            </a:r>
            <a:r>
              <a:rPr lang="en-US" dirty="0" err="1">
                <a:latin typeface="Calibri" panose="020F0502020204030204" pitchFamily="34" charset="0"/>
                <a:ea typeface="Batang" panose="02030600000101010101" pitchFamily="18" charset="-127"/>
              </a:rPr>
              <a:t>Sinha</a:t>
            </a:r>
            <a:r>
              <a:rPr lang="en-US" dirty="0">
                <a:latin typeface="Calibri" panose="020F0502020204030204" pitchFamily="34" charset="0"/>
                <a:ea typeface="Batang" panose="02030600000101010101" pitchFamily="18" charset="-127"/>
              </a:rPr>
              <a:t> as its </a:t>
            </a:r>
            <a:r>
              <a:rPr lang="en-US" b="1" dirty="0">
                <a:latin typeface="Calibri" panose="020F0502020204030204" pitchFamily="34" charset="0"/>
                <a:ea typeface="Batang" panose="02030600000101010101" pitchFamily="18" charset="-127"/>
              </a:rPr>
              <a:t>interim President. Dr. </a:t>
            </a:r>
            <a:r>
              <a:rPr lang="en-US" b="1" dirty="0" err="1">
                <a:latin typeface="Calibri" panose="020F0502020204030204" pitchFamily="34" charset="0"/>
                <a:ea typeface="Batang" panose="02030600000101010101" pitchFamily="18" charset="-127"/>
              </a:rPr>
              <a:t>Rajendra</a:t>
            </a:r>
            <a:r>
              <a:rPr lang="en-US" b="1" dirty="0">
                <a:latin typeface="Calibri" panose="020F0502020204030204" pitchFamily="34" charset="0"/>
                <a:ea typeface="Batang" panose="02030600000101010101" pitchFamily="18" charset="-127"/>
              </a:rPr>
              <a:t> Prasad </a:t>
            </a:r>
            <a:r>
              <a:rPr lang="en-US" dirty="0">
                <a:latin typeface="Calibri" panose="020F0502020204030204" pitchFamily="34" charset="0"/>
                <a:ea typeface="Batang" panose="02030600000101010101" pitchFamily="18" charset="-127"/>
              </a:rPr>
              <a:t>was elected as its President n </a:t>
            </a:r>
            <a:r>
              <a:rPr lang="en-US" b="1" dirty="0">
                <a:latin typeface="Calibri" panose="020F0502020204030204" pitchFamily="34" charset="0"/>
                <a:ea typeface="Batang" panose="02030600000101010101" pitchFamily="18" charset="-127"/>
              </a:rPr>
              <a:t>Dec 11, 1947</a:t>
            </a:r>
            <a:r>
              <a:rPr lang="en-US" dirty="0">
                <a:latin typeface="Calibri" panose="020F0502020204030204" pitchFamily="34" charset="0"/>
                <a:ea typeface="Batang" panose="02030600000101010101" pitchFamily="18" charset="-127"/>
              </a:rPr>
              <a:t>.</a:t>
            </a:r>
          </a:p>
          <a:p>
            <a:r>
              <a:rPr lang="en-US" dirty="0" smtClean="0">
                <a:latin typeface="Calibri" panose="020F0502020204030204" pitchFamily="34" charset="0"/>
                <a:ea typeface="Batang" panose="02030600000101010101" pitchFamily="18" charset="-127"/>
              </a:rPr>
              <a:t/>
            </a:r>
            <a:br>
              <a:rPr lang="en-US" dirty="0" smtClean="0">
                <a:latin typeface="Calibri" panose="020F0502020204030204" pitchFamily="34" charset="0"/>
                <a:ea typeface="Batang" panose="02030600000101010101" pitchFamily="18" charset="-127"/>
              </a:rPr>
            </a:br>
            <a:r>
              <a:rPr lang="en-US" dirty="0" smtClean="0">
                <a:latin typeface="Calibri" panose="020F0502020204030204" pitchFamily="34" charset="0"/>
                <a:ea typeface="Batang" panose="02030600000101010101" pitchFamily="18" charset="-127"/>
              </a:rPr>
              <a:t>The </a:t>
            </a:r>
            <a:r>
              <a:rPr lang="en-US" dirty="0">
                <a:latin typeface="Calibri" panose="020F0502020204030204" pitchFamily="34" charset="0"/>
                <a:ea typeface="Batang" panose="02030600000101010101" pitchFamily="18" charset="-127"/>
              </a:rPr>
              <a:t>all-important Drafting </a:t>
            </a:r>
            <a:r>
              <a:rPr lang="en-US" dirty="0" smtClean="0">
                <a:latin typeface="Calibri" panose="020F0502020204030204" pitchFamily="34" charset="0"/>
                <a:ea typeface="Batang" panose="02030600000101010101" pitchFamily="18" charset="-127"/>
              </a:rPr>
              <a:t>Committee</a:t>
            </a:r>
            <a:r>
              <a:rPr lang="en-US" dirty="0">
                <a:latin typeface="Calibri" panose="020F0502020204030204" pitchFamily="34" charset="0"/>
                <a:ea typeface="Batang" panose="02030600000101010101" pitchFamily="18" charset="-127"/>
              </a:rPr>
              <a:t> </a:t>
            </a:r>
            <a:r>
              <a:rPr lang="en-US" dirty="0" smtClean="0">
                <a:latin typeface="Calibri" panose="020F0502020204030204" pitchFamily="34" charset="0"/>
                <a:ea typeface="Batang" panose="02030600000101010101" pitchFamily="18" charset="-127"/>
              </a:rPr>
              <a:t>working, </a:t>
            </a:r>
            <a:r>
              <a:rPr lang="en-US" dirty="0">
                <a:latin typeface="Calibri" panose="020F0502020204030204" pitchFamily="34" charset="0"/>
                <a:ea typeface="Batang" panose="02030600000101010101" pitchFamily="18" charset="-127"/>
              </a:rPr>
              <a:t>from July 1947 to September 1948, was formed on August 29, 1947. Its members were:</a:t>
            </a:r>
          </a:p>
          <a:p>
            <a:pPr marL="742950" lvl="1" indent="-285750">
              <a:buFont typeface="Arial" panose="020B0604020202020204" pitchFamily="34" charset="0"/>
              <a:buChar char="•"/>
            </a:pPr>
            <a:r>
              <a:rPr lang="en-US" dirty="0">
                <a:latin typeface="Calibri" panose="020F0502020204030204" pitchFamily="34" charset="0"/>
                <a:ea typeface="Batang" panose="02030600000101010101" pitchFamily="18" charset="-127"/>
              </a:rPr>
              <a:t>Dr. B.R. </a:t>
            </a:r>
            <a:r>
              <a:rPr lang="en-US" dirty="0" err="1">
                <a:latin typeface="Calibri" panose="020F0502020204030204" pitchFamily="34" charset="0"/>
                <a:ea typeface="Batang" panose="02030600000101010101" pitchFamily="18" charset="-127"/>
              </a:rPr>
              <a:t>Ambedkar</a:t>
            </a:r>
            <a:endParaRPr lang="en-US" dirty="0">
              <a:latin typeface="Calibri" panose="020F0502020204030204" pitchFamily="34" charset="0"/>
              <a:ea typeface="Batang" panose="02030600000101010101" pitchFamily="18" charset="-127"/>
            </a:endParaRPr>
          </a:p>
          <a:p>
            <a:pPr marL="742950" lvl="1" indent="-285750">
              <a:buFont typeface="Arial" panose="020B0604020202020204" pitchFamily="34" charset="0"/>
              <a:buChar char="•"/>
            </a:pPr>
            <a:r>
              <a:rPr lang="en-US" dirty="0">
                <a:latin typeface="Calibri" panose="020F0502020204030204" pitchFamily="34" charset="0"/>
                <a:ea typeface="Batang" panose="02030600000101010101" pitchFamily="18" charset="-127"/>
              </a:rPr>
              <a:t>N. </a:t>
            </a:r>
            <a:r>
              <a:rPr lang="en-US" dirty="0" err="1">
                <a:latin typeface="Calibri" panose="020F0502020204030204" pitchFamily="34" charset="0"/>
                <a:ea typeface="Batang" panose="02030600000101010101" pitchFamily="18" charset="-127"/>
              </a:rPr>
              <a:t>Gopalaswami</a:t>
            </a:r>
            <a:r>
              <a:rPr lang="en-US" dirty="0">
                <a:latin typeface="Calibri" panose="020F0502020204030204" pitchFamily="34" charset="0"/>
                <a:ea typeface="Batang" panose="02030600000101010101" pitchFamily="18" charset="-127"/>
              </a:rPr>
              <a:t> </a:t>
            </a:r>
            <a:r>
              <a:rPr lang="en-US" dirty="0" err="1">
                <a:latin typeface="Calibri" panose="020F0502020204030204" pitchFamily="34" charset="0"/>
                <a:ea typeface="Batang" panose="02030600000101010101" pitchFamily="18" charset="-127"/>
              </a:rPr>
              <a:t>Ayyar</a:t>
            </a:r>
            <a:endParaRPr lang="en-US" dirty="0">
              <a:latin typeface="Calibri" panose="020F0502020204030204" pitchFamily="34" charset="0"/>
              <a:ea typeface="Batang" panose="02030600000101010101" pitchFamily="18" charset="-127"/>
            </a:endParaRPr>
          </a:p>
          <a:p>
            <a:pPr marL="742950" lvl="1" indent="-285750">
              <a:buFont typeface="Arial" panose="020B0604020202020204" pitchFamily="34" charset="0"/>
              <a:buChar char="•"/>
            </a:pPr>
            <a:r>
              <a:rPr lang="en-US" dirty="0">
                <a:latin typeface="Calibri" panose="020F0502020204030204" pitchFamily="34" charset="0"/>
                <a:ea typeface="Batang" panose="02030600000101010101" pitchFamily="18" charset="-127"/>
              </a:rPr>
              <a:t>K.M. </a:t>
            </a:r>
            <a:r>
              <a:rPr lang="en-US" dirty="0" err="1">
                <a:latin typeface="Calibri" panose="020F0502020204030204" pitchFamily="34" charset="0"/>
                <a:ea typeface="Batang" panose="02030600000101010101" pitchFamily="18" charset="-127"/>
              </a:rPr>
              <a:t>Munshi</a:t>
            </a:r>
            <a:endParaRPr lang="en-US" dirty="0">
              <a:latin typeface="Calibri" panose="020F0502020204030204" pitchFamily="34" charset="0"/>
              <a:ea typeface="Batang" panose="02030600000101010101" pitchFamily="18" charset="-127"/>
            </a:endParaRPr>
          </a:p>
          <a:p>
            <a:pPr marL="742950" lvl="1" indent="-285750">
              <a:buFont typeface="Arial" panose="020B0604020202020204" pitchFamily="34" charset="0"/>
              <a:buChar char="•"/>
            </a:pPr>
            <a:r>
              <a:rPr lang="en-US" dirty="0" err="1">
                <a:latin typeface="Calibri" panose="020F0502020204030204" pitchFamily="34" charset="0"/>
                <a:ea typeface="Batang" panose="02030600000101010101" pitchFamily="18" charset="-127"/>
              </a:rPr>
              <a:t>Syyed</a:t>
            </a:r>
            <a:r>
              <a:rPr lang="en-US" dirty="0">
                <a:latin typeface="Calibri" panose="020F0502020204030204" pitchFamily="34" charset="0"/>
                <a:ea typeface="Batang" panose="02030600000101010101" pitchFamily="18" charset="-127"/>
              </a:rPr>
              <a:t> </a:t>
            </a:r>
            <a:r>
              <a:rPr lang="en-US" dirty="0" err="1">
                <a:latin typeface="Calibri" panose="020F0502020204030204" pitchFamily="34" charset="0"/>
                <a:ea typeface="Batang" panose="02030600000101010101" pitchFamily="18" charset="-127"/>
              </a:rPr>
              <a:t>Mohd</a:t>
            </a:r>
            <a:r>
              <a:rPr lang="en-US" dirty="0">
                <a:latin typeface="Calibri" panose="020F0502020204030204" pitchFamily="34" charset="0"/>
                <a:ea typeface="Batang" panose="02030600000101010101" pitchFamily="18" charset="-127"/>
              </a:rPr>
              <a:t>. </a:t>
            </a:r>
            <a:r>
              <a:rPr lang="en-US" dirty="0" err="1">
                <a:latin typeface="Calibri" panose="020F0502020204030204" pitchFamily="34" charset="0"/>
                <a:ea typeface="Batang" panose="02030600000101010101" pitchFamily="18" charset="-127"/>
              </a:rPr>
              <a:t>Saadulla</a:t>
            </a:r>
            <a:endParaRPr lang="en-US" dirty="0">
              <a:latin typeface="Calibri" panose="020F0502020204030204" pitchFamily="34" charset="0"/>
              <a:ea typeface="Batang" panose="02030600000101010101" pitchFamily="18" charset="-127"/>
            </a:endParaRPr>
          </a:p>
          <a:p>
            <a:pPr marL="742950" lvl="1" indent="-285750">
              <a:buFont typeface="Arial" panose="020B0604020202020204" pitchFamily="34" charset="0"/>
              <a:buChar char="•"/>
            </a:pPr>
            <a:r>
              <a:rPr lang="en-US" dirty="0" err="1">
                <a:latin typeface="Calibri" panose="020F0502020204030204" pitchFamily="34" charset="0"/>
                <a:ea typeface="Batang" panose="02030600000101010101" pitchFamily="18" charset="-127"/>
              </a:rPr>
              <a:t>N.Madhav</a:t>
            </a:r>
            <a:r>
              <a:rPr lang="en-US" dirty="0">
                <a:latin typeface="Calibri" panose="020F0502020204030204" pitchFamily="34" charset="0"/>
                <a:ea typeface="Batang" panose="02030600000101010101" pitchFamily="18" charset="-127"/>
              </a:rPr>
              <a:t> </a:t>
            </a:r>
            <a:r>
              <a:rPr lang="en-US" dirty="0" err="1">
                <a:latin typeface="Calibri" panose="020F0502020204030204" pitchFamily="34" charset="0"/>
                <a:ea typeface="Batang" panose="02030600000101010101" pitchFamily="18" charset="-127"/>
              </a:rPr>
              <a:t>Rao</a:t>
            </a:r>
            <a:endParaRPr lang="en-US" dirty="0">
              <a:latin typeface="Calibri" panose="020F0502020204030204" pitchFamily="34" charset="0"/>
              <a:ea typeface="Batang" panose="02030600000101010101" pitchFamily="18" charset="-127"/>
            </a:endParaRPr>
          </a:p>
          <a:p>
            <a:pPr marL="742950" lvl="1" indent="-285750">
              <a:buFont typeface="Arial" panose="020B0604020202020204" pitchFamily="34" charset="0"/>
              <a:buChar char="•"/>
            </a:pPr>
            <a:r>
              <a:rPr lang="en-US" dirty="0" err="1">
                <a:latin typeface="Calibri" panose="020F0502020204030204" pitchFamily="34" charset="0"/>
                <a:ea typeface="Batang" panose="02030600000101010101" pitchFamily="18" charset="-127"/>
              </a:rPr>
              <a:t>D.P.Khaitan</a:t>
            </a:r>
            <a:r>
              <a:rPr lang="en-US" dirty="0">
                <a:latin typeface="Calibri" panose="020F0502020204030204" pitchFamily="34" charset="0"/>
                <a:ea typeface="Batang" panose="02030600000101010101" pitchFamily="18" charset="-127"/>
              </a:rPr>
              <a:t> (T </a:t>
            </a:r>
            <a:r>
              <a:rPr lang="en-US" dirty="0" err="1">
                <a:latin typeface="Calibri" panose="020F0502020204030204" pitchFamily="34" charset="0"/>
                <a:ea typeface="Batang" panose="02030600000101010101" pitchFamily="18" charset="-127"/>
              </a:rPr>
              <a:t>Krishnamachari</a:t>
            </a:r>
            <a:r>
              <a:rPr lang="en-US" dirty="0">
                <a:latin typeface="Calibri" panose="020F0502020204030204" pitchFamily="34" charset="0"/>
                <a:ea typeface="Batang" panose="02030600000101010101" pitchFamily="18" charset="-127"/>
              </a:rPr>
              <a:t>, after </a:t>
            </a:r>
            <a:r>
              <a:rPr lang="en-US" dirty="0" err="1">
                <a:latin typeface="Calibri" panose="020F0502020204030204" pitchFamily="34" charset="0"/>
                <a:ea typeface="Batang" panose="02030600000101010101" pitchFamily="18" charset="-127"/>
              </a:rPr>
              <a:t>Kahitan’s</a:t>
            </a:r>
            <a:r>
              <a:rPr lang="en-US" dirty="0">
                <a:latin typeface="Calibri" panose="020F0502020204030204" pitchFamily="34" charset="0"/>
                <a:ea typeface="Batang" panose="02030600000101010101" pitchFamily="18" charset="-127"/>
              </a:rPr>
              <a:t> Death in 1948</a:t>
            </a:r>
            <a:r>
              <a:rPr lang="en-US" dirty="0" smtClean="0">
                <a:latin typeface="Calibri" panose="020F0502020204030204" pitchFamily="34" charset="0"/>
                <a:ea typeface="Batang" panose="02030600000101010101" pitchFamily="18" charset="-127"/>
              </a:rPr>
              <a:t>)</a:t>
            </a:r>
          </a:p>
          <a:p>
            <a:r>
              <a:rPr lang="en-US" dirty="0" smtClean="0">
                <a:latin typeface="Calibri" panose="020F0502020204030204" pitchFamily="34" charset="0"/>
                <a:ea typeface="Batang" panose="02030600000101010101" pitchFamily="18" charset="-127"/>
              </a:rPr>
              <a:t>It </a:t>
            </a:r>
            <a:r>
              <a:rPr lang="en-US" dirty="0">
                <a:latin typeface="Calibri" panose="020F0502020204030204" pitchFamily="34" charset="0"/>
                <a:ea typeface="Batang" panose="02030600000101010101" pitchFamily="18" charset="-127"/>
              </a:rPr>
              <a:t>was finally passed and accepted on Nov 26, 1949. The session of the Assembly was held on Jan 24, 1950, which unanimously elected </a:t>
            </a:r>
            <a:r>
              <a:rPr lang="en-US" dirty="0" err="1">
                <a:latin typeface="Calibri" panose="020F0502020204030204" pitchFamily="34" charset="0"/>
                <a:ea typeface="Batang" panose="02030600000101010101" pitchFamily="18" charset="-127"/>
              </a:rPr>
              <a:t>Dr</a:t>
            </a:r>
            <a:r>
              <a:rPr lang="en-US" dirty="0">
                <a:latin typeface="Calibri" panose="020F0502020204030204" pitchFamily="34" charset="0"/>
                <a:ea typeface="Batang" panose="02030600000101010101" pitchFamily="18" charset="-127"/>
              </a:rPr>
              <a:t>, </a:t>
            </a:r>
            <a:r>
              <a:rPr lang="en-US" dirty="0" err="1">
                <a:latin typeface="Calibri" panose="020F0502020204030204" pitchFamily="34" charset="0"/>
                <a:ea typeface="Batang" panose="02030600000101010101" pitchFamily="18" charset="-127"/>
              </a:rPr>
              <a:t>Rajendra</a:t>
            </a:r>
            <a:r>
              <a:rPr lang="en-US" dirty="0">
                <a:latin typeface="Calibri" panose="020F0502020204030204" pitchFamily="34" charset="0"/>
                <a:ea typeface="Batang" panose="02030600000101010101" pitchFamily="18" charset="-127"/>
              </a:rPr>
              <a:t> Prasad as the President of India. </a:t>
            </a:r>
            <a:endParaRPr lang="en-US" dirty="0" smtClean="0">
              <a:latin typeface="Calibri" panose="020F0502020204030204" pitchFamily="34" charset="0"/>
              <a:ea typeface="Batang" panose="02030600000101010101" pitchFamily="18" charset="-127"/>
            </a:endParaRPr>
          </a:p>
          <a:p>
            <a:r>
              <a:rPr lang="en-US" dirty="0" smtClean="0">
                <a:latin typeface="Calibri" panose="020F0502020204030204" pitchFamily="34" charset="0"/>
                <a:ea typeface="Batang" panose="02030600000101010101" pitchFamily="18" charset="-127"/>
              </a:rPr>
              <a:t>In </a:t>
            </a:r>
            <a:r>
              <a:rPr lang="en-US" dirty="0">
                <a:latin typeface="Calibri" panose="020F0502020204030204" pitchFamily="34" charset="0"/>
                <a:ea typeface="Batang" panose="02030600000101010101" pitchFamily="18" charset="-127"/>
              </a:rPr>
              <a:t>all the 284 members of the Assembly signed the official copies of the Indian Constitution which came into effect on Jan 26, 1950, known and celebrated as the </a:t>
            </a:r>
            <a:r>
              <a:rPr lang="en-US" b="1" dirty="0">
                <a:latin typeface="Calibri" panose="020F0502020204030204" pitchFamily="34" charset="0"/>
                <a:ea typeface="Batang" panose="02030600000101010101" pitchFamily="18" charset="-127"/>
              </a:rPr>
              <a:t>Republic Day of India</a:t>
            </a:r>
            <a:r>
              <a:rPr lang="en-US" dirty="0">
                <a:latin typeface="Calibri" panose="020F0502020204030204" pitchFamily="34" charset="0"/>
                <a:ea typeface="Batang" panose="02030600000101010101" pitchFamily="18" charset="-127"/>
              </a:rPr>
              <a:t>.</a:t>
            </a:r>
          </a:p>
          <a:p>
            <a:endParaRPr lang="en-US" dirty="0" smtClean="0">
              <a:latin typeface="Calibri" panose="020F0502020204030204" pitchFamily="34" charset="0"/>
              <a:ea typeface="Batang" panose="02030600000101010101" pitchFamily="18" charset="-127"/>
            </a:endParaRPr>
          </a:p>
        </p:txBody>
      </p:sp>
    </p:spTree>
    <p:extLst>
      <p:ext uri="{BB962C8B-B14F-4D97-AF65-F5344CB8AC3E}">
        <p14:creationId xmlns:p14="http://schemas.microsoft.com/office/powerpoint/2010/main" val="991167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228600"/>
            <a:ext cx="2104102" cy="369332"/>
          </a:xfrm>
          <a:prstGeom prst="rect">
            <a:avLst/>
          </a:prstGeom>
        </p:spPr>
        <p:txBody>
          <a:bodyPr wrap="none">
            <a:spAutoFit/>
          </a:bodyPr>
          <a:lstStyle/>
          <a:p>
            <a:r>
              <a:rPr lang="en-US" dirty="0"/>
              <a:t>Constitution of India</a:t>
            </a:r>
          </a:p>
        </p:txBody>
      </p:sp>
      <p:sp>
        <p:nvSpPr>
          <p:cNvPr id="5" name="Rectangle 4"/>
          <p:cNvSpPr/>
          <p:nvPr/>
        </p:nvSpPr>
        <p:spPr>
          <a:xfrm>
            <a:off x="381000" y="762000"/>
            <a:ext cx="8305800" cy="1754326"/>
          </a:xfrm>
          <a:prstGeom prst="rect">
            <a:avLst/>
          </a:prstGeom>
        </p:spPr>
        <p:txBody>
          <a:bodyPr wrap="square">
            <a:spAutoFit/>
          </a:bodyPr>
          <a:lstStyle/>
          <a:p>
            <a:r>
              <a:rPr lang="en-US" dirty="0">
                <a:latin typeface="Calibri" panose="020F0502020204030204" pitchFamily="34" charset="0"/>
                <a:cs typeface="Times New Roman" panose="02020603050405020304" pitchFamily="18" charset="0"/>
              </a:rPr>
              <a:t>Indian constitution has </a:t>
            </a:r>
            <a:r>
              <a:rPr lang="en-US" dirty="0" smtClean="0">
                <a:latin typeface="Calibri" panose="020F0502020204030204" pitchFamily="34" charset="0"/>
                <a:cs typeface="Times New Roman" panose="02020603050405020304" pitchFamily="18" charset="0"/>
              </a:rPr>
              <a:t>…</a:t>
            </a:r>
          </a:p>
          <a:p>
            <a:endParaRPr lang="en-US" dirty="0" smtClean="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smtClean="0">
                <a:latin typeface="Calibri" panose="020F0502020204030204" pitchFamily="34" charset="0"/>
                <a:cs typeface="Times New Roman" panose="02020603050405020304" pitchFamily="18" charset="0"/>
              </a:rPr>
              <a:t>448 </a:t>
            </a:r>
            <a:r>
              <a:rPr lang="en-US" dirty="0">
                <a:latin typeface="Calibri" panose="020F0502020204030204" pitchFamily="34" charset="0"/>
                <a:cs typeface="Times New Roman" panose="02020603050405020304" pitchFamily="18" charset="0"/>
              </a:rPr>
              <a:t>articles in 25 parts, </a:t>
            </a:r>
            <a:endParaRPr lang="en-US" dirty="0" smtClean="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smtClean="0">
                <a:latin typeface="Calibri" panose="020F0502020204030204" pitchFamily="34" charset="0"/>
                <a:cs typeface="Times New Roman" panose="02020603050405020304" pitchFamily="18" charset="0"/>
              </a:rPr>
              <a:t>12 </a:t>
            </a:r>
            <a:r>
              <a:rPr lang="en-US" dirty="0">
                <a:latin typeface="Calibri" panose="020F0502020204030204" pitchFamily="34" charset="0"/>
                <a:cs typeface="Times New Roman" panose="02020603050405020304" pitchFamily="18" charset="0"/>
              </a:rPr>
              <a:t>schedules, </a:t>
            </a:r>
            <a:endParaRPr lang="en-US" dirty="0" smtClean="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smtClean="0">
                <a:latin typeface="Calibri" panose="020F0502020204030204" pitchFamily="34" charset="0"/>
                <a:cs typeface="Times New Roman" panose="02020603050405020304" pitchFamily="18" charset="0"/>
              </a:rPr>
              <a:t>5 </a:t>
            </a:r>
            <a:r>
              <a:rPr lang="en-US" dirty="0">
                <a:latin typeface="Calibri" panose="020F0502020204030204" pitchFamily="34" charset="0"/>
                <a:cs typeface="Times New Roman" panose="02020603050405020304" pitchFamily="18" charset="0"/>
              </a:rPr>
              <a:t>appendices and </a:t>
            </a:r>
            <a:endParaRPr lang="en-US" dirty="0" smtClean="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smtClean="0">
                <a:latin typeface="Calibri" panose="020F0502020204030204" pitchFamily="34" charset="0"/>
                <a:cs typeface="Times New Roman" panose="02020603050405020304" pitchFamily="18" charset="0"/>
              </a:rPr>
              <a:t>98 amendments - Changes</a:t>
            </a:r>
          </a:p>
        </p:txBody>
      </p:sp>
    </p:spTree>
    <p:extLst>
      <p:ext uri="{BB962C8B-B14F-4D97-AF65-F5344CB8AC3E}">
        <p14:creationId xmlns:p14="http://schemas.microsoft.com/office/powerpoint/2010/main" val="4055734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228600"/>
            <a:ext cx="2049920" cy="369332"/>
          </a:xfrm>
          <a:prstGeom prst="rect">
            <a:avLst/>
          </a:prstGeom>
        </p:spPr>
        <p:txBody>
          <a:bodyPr wrap="none">
            <a:spAutoFit/>
          </a:bodyPr>
          <a:lstStyle/>
          <a:p>
            <a:r>
              <a:rPr lang="en-US" dirty="0" smtClean="0"/>
              <a:t>Fundamental Rights</a:t>
            </a:r>
            <a:endParaRPr lang="en-US" dirty="0"/>
          </a:p>
        </p:txBody>
      </p:sp>
      <p:sp>
        <p:nvSpPr>
          <p:cNvPr id="5" name="Rectangle 4"/>
          <p:cNvSpPr/>
          <p:nvPr/>
        </p:nvSpPr>
        <p:spPr>
          <a:xfrm>
            <a:off x="381000" y="762000"/>
            <a:ext cx="8305800" cy="5724644"/>
          </a:xfrm>
          <a:prstGeom prst="rect">
            <a:avLst/>
          </a:prstGeom>
        </p:spPr>
        <p:txBody>
          <a:bodyPr wrap="square">
            <a:spAutoFit/>
          </a:bodyPr>
          <a:lstStyle/>
          <a:p>
            <a:pPr marL="342900" indent="-342900">
              <a:buFont typeface="+mj-lt"/>
              <a:buAutoNum type="arabicPeriod"/>
            </a:pPr>
            <a:r>
              <a:rPr lang="en-US" dirty="0" smtClean="0">
                <a:latin typeface="Calibri" panose="020F0502020204030204" pitchFamily="34" charset="0"/>
                <a:cs typeface="Times New Roman" panose="02020603050405020304" pitchFamily="18" charset="0"/>
              </a:rPr>
              <a:t>Right to Equality</a:t>
            </a:r>
          </a:p>
          <a:p>
            <a:pPr marL="742950" lvl="1" indent="-285750">
              <a:buFont typeface="Arial" panose="020B0604020202020204" pitchFamily="34" charset="0"/>
              <a:buChar char="•"/>
            </a:pPr>
            <a:r>
              <a:rPr lang="en-US" sz="1200" dirty="0" smtClean="0">
                <a:latin typeface="Calibri" panose="020F0502020204030204" pitchFamily="34" charset="0"/>
              </a:rPr>
              <a:t>Article 14 :- Equality before law and equal protection of law</a:t>
            </a:r>
          </a:p>
          <a:p>
            <a:pPr marL="742950" lvl="1" indent="-285750">
              <a:buFont typeface="Arial" panose="020B0604020202020204" pitchFamily="34" charset="0"/>
              <a:buChar char="•"/>
            </a:pPr>
            <a:r>
              <a:rPr lang="en-US" sz="1200" dirty="0" smtClean="0">
                <a:latin typeface="Calibri" panose="020F0502020204030204" pitchFamily="34" charset="0"/>
              </a:rPr>
              <a:t>Article 15 :- Prohibition of discrimination on grounds only of religion, race, caste, sex or place of birth.</a:t>
            </a:r>
          </a:p>
          <a:p>
            <a:pPr marL="742950" lvl="1" indent="-285750">
              <a:buFont typeface="Arial" panose="020B0604020202020204" pitchFamily="34" charset="0"/>
              <a:buChar char="•"/>
            </a:pPr>
            <a:r>
              <a:rPr lang="en-US" sz="1200" dirty="0" smtClean="0">
                <a:latin typeface="Calibri" panose="020F0502020204030204" pitchFamily="34" charset="0"/>
              </a:rPr>
              <a:t>Article 16 :- Equality of opportunity in matters of public employment</a:t>
            </a:r>
          </a:p>
          <a:p>
            <a:pPr marL="742950" lvl="1" indent="-285750">
              <a:buFont typeface="Arial" panose="020B0604020202020204" pitchFamily="34" charset="0"/>
              <a:buChar char="•"/>
            </a:pPr>
            <a:r>
              <a:rPr lang="en-US" sz="1200" dirty="0" smtClean="0">
                <a:latin typeface="Calibri" panose="020F0502020204030204" pitchFamily="34" charset="0"/>
              </a:rPr>
              <a:t>Article 17 :- End of </a:t>
            </a:r>
            <a:r>
              <a:rPr lang="en-US" sz="1200" dirty="0" err="1" smtClean="0">
                <a:latin typeface="Calibri" panose="020F0502020204030204" pitchFamily="34" charset="0"/>
              </a:rPr>
              <a:t>untouchability</a:t>
            </a:r>
            <a:endParaRPr lang="en-US" sz="1200" dirty="0" smtClean="0">
              <a:latin typeface="Calibri" panose="020F0502020204030204" pitchFamily="34" charset="0"/>
            </a:endParaRPr>
          </a:p>
          <a:p>
            <a:pPr marL="742950" lvl="1" indent="-285750">
              <a:buFont typeface="Arial" panose="020B0604020202020204" pitchFamily="34" charset="0"/>
              <a:buChar char="•"/>
            </a:pPr>
            <a:r>
              <a:rPr lang="en-US" sz="1200" dirty="0" smtClean="0">
                <a:latin typeface="Calibri" panose="020F0502020204030204" pitchFamily="34" charset="0"/>
              </a:rPr>
              <a:t>Article 18 :- Abolition of titles, Military and academic distinctions are, however, exempted</a:t>
            </a:r>
          </a:p>
          <a:p>
            <a:pPr marL="742950" lvl="1" indent="-285750">
              <a:buFont typeface="Arial" panose="020B0604020202020204" pitchFamily="34" charset="0"/>
              <a:buChar char="•"/>
            </a:pPr>
            <a:endParaRPr lang="en-US" sz="1200" dirty="0" smtClean="0">
              <a:latin typeface="Calibri" panose="020F0502020204030204" pitchFamily="34" charset="0"/>
              <a:cs typeface="Times New Roman" panose="02020603050405020304" pitchFamily="18" charset="0"/>
            </a:endParaRPr>
          </a:p>
          <a:p>
            <a:pPr marL="342900" indent="-342900">
              <a:buFont typeface="+mj-lt"/>
              <a:buAutoNum type="arabicPeriod"/>
            </a:pPr>
            <a:r>
              <a:rPr lang="en-US" dirty="0" smtClean="0">
                <a:latin typeface="Calibri" panose="020F0502020204030204" pitchFamily="34" charset="0"/>
                <a:cs typeface="Times New Roman" panose="02020603050405020304" pitchFamily="18" charset="0"/>
              </a:rPr>
              <a:t>Right to Freedom</a:t>
            </a:r>
          </a:p>
          <a:p>
            <a:pPr marL="742950" lvl="1" indent="-285750">
              <a:buFont typeface="Arial" panose="020B0604020202020204" pitchFamily="34" charset="0"/>
              <a:buChar char="•"/>
            </a:pPr>
            <a:r>
              <a:rPr lang="en-US" sz="1200" dirty="0">
                <a:latin typeface="Calibri" panose="020F0502020204030204" pitchFamily="34" charset="0"/>
              </a:rPr>
              <a:t>Article 19 :- It guarantees the citizens of India the following six fundamentals freedoms:-</a:t>
            </a:r>
          </a:p>
          <a:p>
            <a:pPr marL="1200150" lvl="2" indent="-285750">
              <a:buFont typeface="Arial" panose="020B0604020202020204" pitchFamily="34" charset="0"/>
              <a:buChar char="•"/>
            </a:pPr>
            <a:r>
              <a:rPr lang="en-US" sz="1200" dirty="0">
                <a:latin typeface="Calibri" panose="020F0502020204030204" pitchFamily="34" charset="0"/>
              </a:rPr>
              <a:t>Freedom of Speech and Expression</a:t>
            </a:r>
          </a:p>
          <a:p>
            <a:pPr marL="1200150" lvl="2" indent="-285750">
              <a:buFont typeface="Arial" panose="020B0604020202020204" pitchFamily="34" charset="0"/>
              <a:buChar char="•"/>
            </a:pPr>
            <a:r>
              <a:rPr lang="en-US" sz="1200" dirty="0">
                <a:latin typeface="Calibri" panose="020F0502020204030204" pitchFamily="34" charset="0"/>
              </a:rPr>
              <a:t>Freedom of Assembly</a:t>
            </a:r>
          </a:p>
          <a:p>
            <a:pPr marL="1200150" lvl="2" indent="-285750">
              <a:buFont typeface="Arial" panose="020B0604020202020204" pitchFamily="34" charset="0"/>
              <a:buChar char="•"/>
            </a:pPr>
            <a:r>
              <a:rPr lang="en-US" sz="1200" dirty="0">
                <a:latin typeface="Calibri" panose="020F0502020204030204" pitchFamily="34" charset="0"/>
              </a:rPr>
              <a:t>Freedom of form Associations</a:t>
            </a:r>
          </a:p>
          <a:p>
            <a:pPr marL="1200150" lvl="2" indent="-285750">
              <a:buFont typeface="Arial" panose="020B0604020202020204" pitchFamily="34" charset="0"/>
              <a:buChar char="•"/>
            </a:pPr>
            <a:r>
              <a:rPr lang="en-US" sz="1200" dirty="0">
                <a:latin typeface="Calibri" panose="020F0502020204030204" pitchFamily="34" charset="0"/>
              </a:rPr>
              <a:t>Freedom of Movement</a:t>
            </a:r>
          </a:p>
          <a:p>
            <a:pPr marL="1200150" lvl="2" indent="-285750">
              <a:buFont typeface="Arial" panose="020B0604020202020204" pitchFamily="34" charset="0"/>
              <a:buChar char="•"/>
            </a:pPr>
            <a:r>
              <a:rPr lang="en-US" sz="1200" dirty="0">
                <a:latin typeface="Calibri" panose="020F0502020204030204" pitchFamily="34" charset="0"/>
              </a:rPr>
              <a:t>Freedom of Residence and Settlement</a:t>
            </a:r>
          </a:p>
          <a:p>
            <a:pPr marL="1200150" lvl="2" indent="-285750">
              <a:buFont typeface="Arial" panose="020B0604020202020204" pitchFamily="34" charset="0"/>
              <a:buChar char="•"/>
            </a:pPr>
            <a:r>
              <a:rPr lang="en-US" sz="1200" dirty="0">
                <a:latin typeface="Calibri" panose="020F0502020204030204" pitchFamily="34" charset="0"/>
              </a:rPr>
              <a:t>Freedom of Profession, Occupation, Trade and </a:t>
            </a:r>
            <a:r>
              <a:rPr lang="en-US" sz="1200" dirty="0" err="1">
                <a:latin typeface="Calibri" panose="020F0502020204030204" pitchFamily="34" charset="0"/>
              </a:rPr>
              <a:t>Bussiness</a:t>
            </a:r>
            <a:endParaRPr lang="en-US" sz="1200" dirty="0">
              <a:latin typeface="Calibri" panose="020F0502020204030204" pitchFamily="34" charset="0"/>
            </a:endParaRPr>
          </a:p>
          <a:p>
            <a:pPr marL="742950" lvl="1" indent="-285750">
              <a:buFont typeface="Arial" panose="020B0604020202020204" pitchFamily="34" charset="0"/>
              <a:buChar char="•"/>
            </a:pPr>
            <a:r>
              <a:rPr lang="en-US" sz="1200" dirty="0">
                <a:latin typeface="Calibri" panose="020F0502020204030204" pitchFamily="34" charset="0"/>
              </a:rPr>
              <a:t>Article 20 :- Protection in respect of conviction for offences</a:t>
            </a:r>
          </a:p>
          <a:p>
            <a:pPr marL="742950" lvl="1" indent="-285750">
              <a:buFont typeface="Arial" panose="020B0604020202020204" pitchFamily="34" charset="0"/>
              <a:buChar char="•"/>
            </a:pPr>
            <a:r>
              <a:rPr lang="en-US" sz="1200" dirty="0">
                <a:latin typeface="Calibri" panose="020F0502020204030204" pitchFamily="34" charset="0"/>
              </a:rPr>
              <a:t>Article 21 :- Protection of life and personal liberty</a:t>
            </a:r>
          </a:p>
          <a:p>
            <a:pPr marL="742950" lvl="1" indent="-285750">
              <a:buFont typeface="Arial" panose="020B0604020202020204" pitchFamily="34" charset="0"/>
              <a:buChar char="•"/>
            </a:pPr>
            <a:r>
              <a:rPr lang="en-US" sz="1200" dirty="0">
                <a:latin typeface="Calibri" panose="020F0502020204030204" pitchFamily="34" charset="0"/>
              </a:rPr>
              <a:t>Article 22 :- Protection against arrest and detention in certain </a:t>
            </a:r>
            <a:r>
              <a:rPr lang="en-US" sz="1200" dirty="0" smtClean="0">
                <a:latin typeface="Calibri" panose="020F0502020204030204" pitchFamily="34" charset="0"/>
              </a:rPr>
              <a:t>cases</a:t>
            </a:r>
          </a:p>
          <a:p>
            <a:pPr marL="742950" lvl="1" indent="-285750">
              <a:buFont typeface="Arial" panose="020B0604020202020204" pitchFamily="34" charset="0"/>
              <a:buChar char="•"/>
            </a:pPr>
            <a:endParaRPr lang="en-US" dirty="0" smtClean="0">
              <a:latin typeface="Calibri" panose="020F0502020204030204" pitchFamily="34" charset="0"/>
              <a:cs typeface="Times New Roman" panose="02020603050405020304" pitchFamily="18" charset="0"/>
            </a:endParaRPr>
          </a:p>
          <a:p>
            <a:pPr marL="342900" indent="-342900">
              <a:buFont typeface="+mj-lt"/>
              <a:buAutoNum type="arabicPeriod"/>
            </a:pPr>
            <a:r>
              <a:rPr lang="en-US" dirty="0" smtClean="0">
                <a:latin typeface="Calibri" panose="020F0502020204030204" pitchFamily="34" charset="0"/>
                <a:cs typeface="Times New Roman" panose="02020603050405020304" pitchFamily="18" charset="0"/>
              </a:rPr>
              <a:t>Right Against Exploitation	</a:t>
            </a:r>
          </a:p>
          <a:p>
            <a:pPr marL="742950" lvl="1" indent="-285750">
              <a:buFont typeface="Arial" panose="020B0604020202020204" pitchFamily="34" charset="0"/>
              <a:buChar char="•"/>
            </a:pPr>
            <a:r>
              <a:rPr lang="en-US" sz="1200" dirty="0">
                <a:latin typeface="Calibri" panose="020F0502020204030204" pitchFamily="34" charset="0"/>
              </a:rPr>
              <a:t>Article 23 :- Traffic in human beings prohibited</a:t>
            </a:r>
          </a:p>
          <a:p>
            <a:pPr marL="742950" lvl="1" indent="-285750">
              <a:buFont typeface="Arial" panose="020B0604020202020204" pitchFamily="34" charset="0"/>
              <a:buChar char="•"/>
            </a:pPr>
            <a:r>
              <a:rPr lang="en-US" sz="1200" dirty="0">
                <a:latin typeface="Calibri" panose="020F0502020204030204" pitchFamily="34" charset="0"/>
              </a:rPr>
              <a:t>Article 24 :- No child below the age of 14 can be </a:t>
            </a:r>
            <a:r>
              <a:rPr lang="en-US" sz="1200" dirty="0" smtClean="0">
                <a:latin typeface="Calibri" panose="020F0502020204030204" pitchFamily="34" charset="0"/>
              </a:rPr>
              <a:t>employed</a:t>
            </a:r>
          </a:p>
          <a:p>
            <a:pPr marL="742950" lvl="1" indent="-285750">
              <a:buFont typeface="Arial" panose="020B0604020202020204" pitchFamily="34" charset="0"/>
              <a:buChar char="•"/>
            </a:pPr>
            <a:endParaRPr lang="en-US" sz="1200" dirty="0" smtClean="0">
              <a:latin typeface="Calibri" panose="020F0502020204030204" pitchFamily="34" charset="0"/>
              <a:cs typeface="Times New Roman" panose="02020603050405020304" pitchFamily="18" charset="0"/>
            </a:endParaRPr>
          </a:p>
          <a:p>
            <a:pPr marL="342900" indent="-342900">
              <a:buFont typeface="+mj-lt"/>
              <a:buAutoNum type="arabicPeriod"/>
            </a:pPr>
            <a:r>
              <a:rPr lang="en-US" dirty="0" smtClean="0">
                <a:latin typeface="Calibri" panose="020F0502020204030204" pitchFamily="34" charset="0"/>
                <a:cs typeface="Times New Roman" panose="02020603050405020304" pitchFamily="18" charset="0"/>
              </a:rPr>
              <a:t>Right to freedom of Religion	</a:t>
            </a:r>
          </a:p>
          <a:p>
            <a:pPr marL="742950" lvl="1" indent="-285750">
              <a:buFont typeface="Arial" panose="020B0604020202020204" pitchFamily="34" charset="0"/>
              <a:buChar char="•"/>
            </a:pPr>
            <a:r>
              <a:rPr lang="en-US" sz="1200" dirty="0">
                <a:latin typeface="Calibri" panose="020F0502020204030204" pitchFamily="34" charset="0"/>
              </a:rPr>
              <a:t>Article 25 :- Freedom of conscience and free profession, practice and propagation of religion</a:t>
            </a:r>
          </a:p>
          <a:p>
            <a:pPr marL="742950" lvl="1" indent="-285750">
              <a:buFont typeface="Arial" panose="020B0604020202020204" pitchFamily="34" charset="0"/>
              <a:buChar char="•"/>
            </a:pPr>
            <a:r>
              <a:rPr lang="en-US" sz="1200" dirty="0">
                <a:latin typeface="Calibri" panose="020F0502020204030204" pitchFamily="34" charset="0"/>
              </a:rPr>
              <a:t>Article 26 :- Freedom to manage religious affairs</a:t>
            </a:r>
          </a:p>
          <a:p>
            <a:pPr marL="742950" lvl="1" indent="-285750">
              <a:buFont typeface="Arial" panose="020B0604020202020204" pitchFamily="34" charset="0"/>
              <a:buChar char="•"/>
            </a:pPr>
            <a:r>
              <a:rPr lang="en-US" sz="1200" dirty="0">
                <a:latin typeface="Calibri" panose="020F0502020204030204" pitchFamily="34" charset="0"/>
              </a:rPr>
              <a:t>Article 27 :- Prohibits taxes on religious grounds</a:t>
            </a:r>
          </a:p>
          <a:p>
            <a:pPr marL="742950" lvl="1" indent="-285750">
              <a:buFont typeface="Arial" panose="020B0604020202020204" pitchFamily="34" charset="0"/>
              <a:buChar char="•"/>
            </a:pPr>
            <a:r>
              <a:rPr lang="en-US" sz="1200" dirty="0">
                <a:latin typeface="Calibri" panose="020F0502020204030204" pitchFamily="34" charset="0"/>
              </a:rPr>
              <a:t>Article 28 :- Freedom as to attendance at religious ceremonies in certain educational </a:t>
            </a:r>
            <a:r>
              <a:rPr lang="en-US" sz="1200" dirty="0" smtClean="0">
                <a:latin typeface="Calibri" panose="020F0502020204030204" pitchFamily="34" charset="0"/>
              </a:rPr>
              <a:t>institutions</a:t>
            </a:r>
            <a:endParaRPr lang="en-US" sz="1200" dirty="0">
              <a:latin typeface="Calibri" panose="020F0502020204030204" pitchFamily="34" charset="0"/>
            </a:endParaRPr>
          </a:p>
        </p:txBody>
      </p:sp>
    </p:spTree>
    <p:extLst>
      <p:ext uri="{BB962C8B-B14F-4D97-AF65-F5344CB8AC3E}">
        <p14:creationId xmlns:p14="http://schemas.microsoft.com/office/powerpoint/2010/main" val="198568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228600"/>
            <a:ext cx="2049920" cy="369332"/>
          </a:xfrm>
          <a:prstGeom prst="rect">
            <a:avLst/>
          </a:prstGeom>
        </p:spPr>
        <p:txBody>
          <a:bodyPr wrap="none">
            <a:spAutoFit/>
          </a:bodyPr>
          <a:lstStyle/>
          <a:p>
            <a:r>
              <a:rPr lang="en-US" dirty="0" smtClean="0"/>
              <a:t>Fundamental Rights</a:t>
            </a:r>
            <a:endParaRPr lang="en-US" dirty="0"/>
          </a:p>
        </p:txBody>
      </p:sp>
      <p:sp>
        <p:nvSpPr>
          <p:cNvPr id="5" name="Rectangle 4"/>
          <p:cNvSpPr/>
          <p:nvPr/>
        </p:nvSpPr>
        <p:spPr>
          <a:xfrm>
            <a:off x="381000" y="762000"/>
            <a:ext cx="8305800" cy="2123658"/>
          </a:xfrm>
          <a:prstGeom prst="rect">
            <a:avLst/>
          </a:prstGeom>
        </p:spPr>
        <p:txBody>
          <a:bodyPr wrap="square">
            <a:spAutoFit/>
          </a:bodyPr>
          <a:lstStyle/>
          <a:p>
            <a:pPr marL="342900" indent="-342900">
              <a:buFont typeface="Arial" panose="020B0604020202020204" pitchFamily="34" charset="0"/>
              <a:buChar char="•"/>
            </a:pPr>
            <a:r>
              <a:rPr lang="en-US" dirty="0" smtClean="0">
                <a:latin typeface="Calibri" panose="020F0502020204030204" pitchFamily="34" charset="0"/>
                <a:cs typeface="Times New Roman" panose="02020603050405020304" pitchFamily="18" charset="0"/>
              </a:rPr>
              <a:t>Cultural and Educational Rights	</a:t>
            </a:r>
          </a:p>
          <a:p>
            <a:pPr marL="628650" lvl="1" indent="-171450">
              <a:buFont typeface="Arial" panose="020B0604020202020204" pitchFamily="34" charset="0"/>
              <a:buChar char="•"/>
            </a:pPr>
            <a:r>
              <a:rPr lang="en-US" sz="1200" dirty="0" smtClean="0">
                <a:latin typeface="Calibri" panose="020F0502020204030204" pitchFamily="34" charset="0"/>
              </a:rPr>
              <a:t>Article 29 :- Protection of interests of minorities</a:t>
            </a:r>
          </a:p>
          <a:p>
            <a:pPr marL="628650" lvl="1" indent="-171450">
              <a:buFont typeface="Arial" panose="020B0604020202020204" pitchFamily="34" charset="0"/>
              <a:buChar char="•"/>
            </a:pPr>
            <a:r>
              <a:rPr lang="en-US" sz="1200" dirty="0" smtClean="0">
                <a:latin typeface="Calibri" panose="020F0502020204030204" pitchFamily="34" charset="0"/>
              </a:rPr>
              <a:t>Article 30 :- Right of minorities to establish and administer educational institutions</a:t>
            </a:r>
          </a:p>
          <a:p>
            <a:pPr marL="628650" lvl="1" indent="-171450">
              <a:buFont typeface="Arial" panose="020B0604020202020204" pitchFamily="34" charset="0"/>
              <a:buChar char="•"/>
            </a:pPr>
            <a:r>
              <a:rPr lang="en-US" sz="1200" dirty="0" smtClean="0">
                <a:latin typeface="Calibri" panose="020F0502020204030204" pitchFamily="34" charset="0"/>
              </a:rPr>
              <a:t>Article 31 :- Omitted by the 44th Amendment Act</a:t>
            </a:r>
          </a:p>
          <a:p>
            <a:pPr lvl="1"/>
            <a:endParaRPr lang="en-US" sz="1200" dirty="0" smtClean="0">
              <a:latin typeface="Calibri" panose="020F0502020204030204" pitchFamily="34" charset="0"/>
            </a:endParaRPr>
          </a:p>
          <a:p>
            <a:pPr marL="342900" indent="-342900">
              <a:buFont typeface="Arial" panose="020B0604020202020204" pitchFamily="34" charset="0"/>
              <a:buChar char="•"/>
            </a:pPr>
            <a:r>
              <a:rPr lang="en-US" dirty="0" smtClean="0">
                <a:latin typeface="Calibri" panose="020F0502020204030204" pitchFamily="34" charset="0"/>
                <a:cs typeface="Times New Roman" panose="02020603050405020304" pitchFamily="18" charset="0"/>
              </a:rPr>
              <a:t>Right to Constitutional Remedies	</a:t>
            </a:r>
          </a:p>
          <a:p>
            <a:pPr marL="628650" lvl="1" indent="-171450">
              <a:buFont typeface="Arial" panose="020B0604020202020204" pitchFamily="34" charset="0"/>
              <a:buChar char="•"/>
            </a:pPr>
            <a:r>
              <a:rPr lang="en-US" sz="1200" dirty="0" smtClean="0">
                <a:latin typeface="Calibri" panose="020F0502020204030204" pitchFamily="34" charset="0"/>
              </a:rPr>
              <a:t>Article 32 :- The right to move the Supreme Court in case of their violation (called Soul and heart of the Constitution by BR </a:t>
            </a:r>
            <a:r>
              <a:rPr lang="en-US" sz="1200" dirty="0" err="1" smtClean="0">
                <a:latin typeface="Calibri" panose="020F0502020204030204" pitchFamily="34" charset="0"/>
              </a:rPr>
              <a:t>Ambedkar</a:t>
            </a:r>
            <a:r>
              <a:rPr lang="en-US" sz="1200" dirty="0" smtClean="0">
                <a:latin typeface="Calibri" panose="020F0502020204030204" pitchFamily="34" charset="0"/>
              </a:rPr>
              <a:t>)</a:t>
            </a:r>
          </a:p>
          <a:p>
            <a:pPr marL="628650" lvl="1" indent="-171450">
              <a:buFont typeface="Arial" panose="020B0604020202020204" pitchFamily="34" charset="0"/>
              <a:buChar char="•"/>
            </a:pPr>
            <a:r>
              <a:rPr lang="en-US" sz="1200" dirty="0" smtClean="0">
                <a:latin typeface="Calibri" panose="020F0502020204030204" pitchFamily="34" charset="0"/>
              </a:rPr>
              <a:t>Forms of Writ check</a:t>
            </a:r>
          </a:p>
          <a:p>
            <a:pPr marL="628650" lvl="1" indent="-171450">
              <a:buFont typeface="Arial" panose="020B0604020202020204" pitchFamily="34" charset="0"/>
              <a:buChar char="•"/>
            </a:pPr>
            <a:r>
              <a:rPr lang="en-US" sz="1200" dirty="0" smtClean="0">
                <a:latin typeface="Calibri" panose="020F0502020204030204" pitchFamily="34" charset="0"/>
              </a:rPr>
              <a:t>Habeas Corpus :- Equality before law and equal protection of law</a:t>
            </a:r>
            <a:endParaRPr lang="en-US" sz="1200" dirty="0">
              <a:latin typeface="Calibri" panose="020F0502020204030204" pitchFamily="34" charset="0"/>
            </a:endParaRPr>
          </a:p>
        </p:txBody>
      </p:sp>
    </p:spTree>
    <p:extLst>
      <p:ext uri="{BB962C8B-B14F-4D97-AF65-F5344CB8AC3E}">
        <p14:creationId xmlns:p14="http://schemas.microsoft.com/office/powerpoint/2010/main" val="3098047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ctr"/>
            <a:r>
              <a:rPr lang="en-US" sz="1800" dirty="0" smtClean="0"/>
              <a:t/>
            </a:r>
            <a:br>
              <a:rPr lang="en-US" sz="1800" dirty="0" smtClean="0"/>
            </a:br>
            <a:r>
              <a:rPr lang="en-US" sz="1800" dirty="0" smtClean="0"/>
              <a:t>Schedules</a:t>
            </a:r>
            <a:br>
              <a:rPr lang="en-US" sz="1800" dirty="0" smtClean="0"/>
            </a:br>
            <a:endParaRPr lang="en-US" sz="1800" dirty="0"/>
          </a:p>
        </p:txBody>
      </p:sp>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a:xfrm>
            <a:off x="304800" y="1066800"/>
            <a:ext cx="8610600" cy="4985980"/>
          </a:xfrm>
          <a:prstGeom prst="rect">
            <a:avLst/>
          </a:prstGeom>
        </p:spPr>
        <p:txBody>
          <a:bodyPr wrap="square">
            <a:spAutoFit/>
          </a:bodyPr>
          <a:lstStyle/>
          <a:p>
            <a:pPr marL="342900" indent="-342900">
              <a:buFont typeface="+mj-lt"/>
              <a:buAutoNum type="arabicPeriod"/>
            </a:pPr>
            <a:r>
              <a:rPr lang="en-US" dirty="0" smtClean="0">
                <a:latin typeface="Calibri" panose="020F0502020204030204" pitchFamily="34" charset="0"/>
              </a:rPr>
              <a:t>First Schedule</a:t>
            </a:r>
          </a:p>
          <a:p>
            <a:pPr marL="800100" lvl="1" indent="-342900">
              <a:buFont typeface="Arial" panose="020B0604020202020204" pitchFamily="34" charset="0"/>
              <a:buChar char="•"/>
            </a:pPr>
            <a:r>
              <a:rPr lang="en-US" sz="1200" dirty="0" smtClean="0">
                <a:latin typeface="Calibri" panose="020F0502020204030204" pitchFamily="34" charset="0"/>
              </a:rPr>
              <a:t>List of States &amp; Union Territories</a:t>
            </a: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Second Schedule</a:t>
            </a:r>
          </a:p>
          <a:p>
            <a:pPr marL="800100" lvl="1" indent="-342900">
              <a:buFont typeface="Arial" panose="020B0604020202020204" pitchFamily="34" charset="0"/>
              <a:buChar char="•"/>
            </a:pPr>
            <a:r>
              <a:rPr lang="en-US" sz="1200" dirty="0" smtClean="0">
                <a:latin typeface="Calibri" panose="020F0502020204030204" pitchFamily="34" charset="0"/>
              </a:rPr>
              <a:t>Salary of President, Governors, Chief Judges, Judges of High Court and Supreme court, Comptroller and Auditor General</a:t>
            </a: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Third Schedule</a:t>
            </a:r>
          </a:p>
          <a:p>
            <a:pPr marL="800100" lvl="1" indent="-342900">
              <a:buFont typeface="Arial" panose="020B0604020202020204" pitchFamily="34" charset="0"/>
              <a:buChar char="•"/>
            </a:pPr>
            <a:r>
              <a:rPr lang="en-US" sz="1200" dirty="0" smtClean="0">
                <a:latin typeface="Calibri" panose="020F0502020204030204" pitchFamily="34" charset="0"/>
              </a:rPr>
              <a:t>Forms of Oaths and affirmations</a:t>
            </a: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Fourth Schedule</a:t>
            </a:r>
          </a:p>
          <a:p>
            <a:pPr marL="800100" lvl="1" indent="-342900">
              <a:buFont typeface="Arial" panose="020B0604020202020204" pitchFamily="34" charset="0"/>
              <a:buChar char="•"/>
            </a:pPr>
            <a:r>
              <a:rPr lang="en-US" sz="1200" dirty="0">
                <a:latin typeface="Calibri" panose="020F0502020204030204" pitchFamily="34" charset="0"/>
              </a:rPr>
              <a:t>Allocate seats for each state of India in </a:t>
            </a:r>
            <a:r>
              <a:rPr lang="en-US" sz="1200" dirty="0" err="1">
                <a:latin typeface="Calibri" panose="020F0502020204030204" pitchFamily="34" charset="0"/>
              </a:rPr>
              <a:t>Rajya</a:t>
            </a:r>
            <a:r>
              <a:rPr lang="en-US" sz="1200" dirty="0">
                <a:latin typeface="Calibri" panose="020F0502020204030204" pitchFamily="34" charset="0"/>
              </a:rPr>
              <a:t> </a:t>
            </a:r>
            <a:r>
              <a:rPr lang="en-US" sz="1200" dirty="0" err="1" smtClean="0">
                <a:latin typeface="Calibri" panose="020F0502020204030204" pitchFamily="34" charset="0"/>
              </a:rPr>
              <a:t>Sabha</a:t>
            </a:r>
            <a:endParaRPr lang="en-US" sz="1200" dirty="0" smtClean="0">
              <a:latin typeface="Calibri" panose="020F0502020204030204" pitchFamily="34" charset="0"/>
            </a:endParaRP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Fifth Schedule</a:t>
            </a:r>
          </a:p>
          <a:p>
            <a:pPr marL="800100" lvl="1" indent="-342900">
              <a:buFont typeface="Arial" panose="020B0604020202020204" pitchFamily="34" charset="0"/>
              <a:buChar char="•"/>
            </a:pPr>
            <a:r>
              <a:rPr lang="en-US" sz="1200" dirty="0">
                <a:latin typeface="Calibri" panose="020F0502020204030204" pitchFamily="34" charset="0"/>
              </a:rPr>
              <a:t>Administration and control of scheduled areas and </a:t>
            </a:r>
            <a:r>
              <a:rPr lang="en-US" sz="1200" dirty="0" smtClean="0">
                <a:latin typeface="Calibri" panose="020F0502020204030204" pitchFamily="34" charset="0"/>
              </a:rPr>
              <a:t>tribes</a:t>
            </a: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Sixth Schedule</a:t>
            </a:r>
          </a:p>
          <a:p>
            <a:pPr marL="800100" lvl="1" indent="-342900">
              <a:buFont typeface="Arial" panose="020B0604020202020204" pitchFamily="34" charset="0"/>
              <a:buChar char="•"/>
            </a:pPr>
            <a:r>
              <a:rPr lang="en-US" sz="1200" dirty="0">
                <a:latin typeface="Calibri" panose="020F0502020204030204" pitchFamily="34" charset="0"/>
              </a:rPr>
              <a:t>Provisions for administration of Tribal Area in </a:t>
            </a:r>
            <a:r>
              <a:rPr lang="en-US" sz="1200" dirty="0" err="1" smtClean="0">
                <a:latin typeface="Calibri" panose="020F0502020204030204" pitchFamily="34" charset="0"/>
              </a:rPr>
              <a:t>Asam</a:t>
            </a:r>
            <a:r>
              <a:rPr lang="en-US" sz="1200" dirty="0">
                <a:latin typeface="Calibri" panose="020F0502020204030204" pitchFamily="34" charset="0"/>
              </a:rPr>
              <a:t>, Meghalaya, Tripura, Mizoram &amp; Arunachal </a:t>
            </a:r>
            <a:r>
              <a:rPr lang="en-US" sz="1200" dirty="0" smtClean="0">
                <a:latin typeface="Calibri" panose="020F0502020204030204" pitchFamily="34" charset="0"/>
              </a:rPr>
              <a:t>Pradesh</a:t>
            </a: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Seventh Schedule</a:t>
            </a:r>
          </a:p>
          <a:p>
            <a:pPr marL="742950" lvl="1" indent="-285750">
              <a:buFont typeface="Arial" panose="020B0604020202020204" pitchFamily="34" charset="0"/>
              <a:buChar char="•"/>
            </a:pPr>
            <a:r>
              <a:rPr lang="en-US" sz="1200" dirty="0">
                <a:latin typeface="Calibri" panose="020F0502020204030204" pitchFamily="34" charset="0"/>
              </a:rPr>
              <a:t>Gives allocation of powers and functions between Union &amp; States. It contains 3 lists</a:t>
            </a:r>
          </a:p>
          <a:p>
            <a:pPr marL="1085850" lvl="2" indent="-171450">
              <a:buFont typeface="Arial" panose="020B0604020202020204" pitchFamily="34" charset="0"/>
              <a:buChar char="•"/>
            </a:pPr>
            <a:r>
              <a:rPr lang="en-US" sz="1200" dirty="0">
                <a:latin typeface="Calibri" panose="020F0502020204030204" pitchFamily="34" charset="0"/>
              </a:rPr>
              <a:t>Union List (For central </a:t>
            </a:r>
            <a:r>
              <a:rPr lang="en-US" sz="1200" dirty="0" err="1">
                <a:latin typeface="Calibri" panose="020F0502020204030204" pitchFamily="34" charset="0"/>
              </a:rPr>
              <a:t>Govt</a:t>
            </a:r>
            <a:r>
              <a:rPr lang="en-US" sz="1200" dirty="0">
                <a:latin typeface="Calibri" panose="020F0502020204030204" pitchFamily="34" charset="0"/>
              </a:rPr>
              <a:t>) 97 Subjects.</a:t>
            </a:r>
          </a:p>
          <a:p>
            <a:pPr marL="1085850" lvl="2" indent="-171450">
              <a:buFont typeface="Arial" panose="020B0604020202020204" pitchFamily="34" charset="0"/>
              <a:buChar char="•"/>
            </a:pPr>
            <a:r>
              <a:rPr lang="en-US" sz="1200" dirty="0">
                <a:latin typeface="Calibri" panose="020F0502020204030204" pitchFamily="34" charset="0"/>
              </a:rPr>
              <a:t>States List (Powers of State </a:t>
            </a:r>
            <a:r>
              <a:rPr lang="en-US" sz="1200" dirty="0" err="1">
                <a:latin typeface="Calibri" panose="020F0502020204030204" pitchFamily="34" charset="0"/>
              </a:rPr>
              <a:t>Govt</a:t>
            </a:r>
            <a:r>
              <a:rPr lang="en-US" sz="1200" dirty="0">
                <a:latin typeface="Calibri" panose="020F0502020204030204" pitchFamily="34" charset="0"/>
              </a:rPr>
              <a:t>) 66 subjects</a:t>
            </a:r>
          </a:p>
          <a:p>
            <a:pPr marL="1085850" lvl="2" indent="-171450">
              <a:buFont typeface="Arial" panose="020B0604020202020204" pitchFamily="34" charset="0"/>
              <a:buChar char="•"/>
            </a:pPr>
            <a:r>
              <a:rPr lang="en-US" sz="1200" dirty="0">
                <a:latin typeface="Calibri" panose="020F0502020204030204" pitchFamily="34" charset="0"/>
              </a:rPr>
              <a:t>Concurrent List (Both Union &amp; States) 47 subjects</a:t>
            </a:r>
            <a:r>
              <a:rPr lang="en-US" sz="1200" dirty="0" smtClean="0">
                <a:latin typeface="Calibri" panose="020F0502020204030204" pitchFamily="34" charset="0"/>
              </a:rPr>
              <a:t>.</a:t>
            </a:r>
            <a:endParaRPr lang="en-US" sz="1200" dirty="0">
              <a:latin typeface="Calibri" panose="020F0502020204030204" pitchFamily="34" charset="0"/>
            </a:endParaRPr>
          </a:p>
        </p:txBody>
      </p:sp>
    </p:spTree>
    <p:extLst>
      <p:ext uri="{BB962C8B-B14F-4D97-AF65-F5344CB8AC3E}">
        <p14:creationId xmlns:p14="http://schemas.microsoft.com/office/powerpoint/2010/main" val="4203327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ctr"/>
            <a:r>
              <a:rPr lang="en-US" sz="1800" dirty="0" smtClean="0"/>
              <a:t/>
            </a:r>
            <a:br>
              <a:rPr lang="en-US" sz="1800" dirty="0" smtClean="0"/>
            </a:br>
            <a:r>
              <a:rPr lang="en-US" sz="1800" dirty="0" smtClean="0"/>
              <a:t>Schedules</a:t>
            </a:r>
            <a:br>
              <a:rPr lang="en-US" sz="1800" dirty="0" smtClean="0"/>
            </a:br>
            <a:endParaRPr lang="en-US" sz="1800" dirty="0"/>
          </a:p>
        </p:txBody>
      </p:sp>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a:xfrm>
            <a:off x="304800" y="1066800"/>
            <a:ext cx="8610600" cy="5632311"/>
          </a:xfrm>
          <a:prstGeom prst="rect">
            <a:avLst/>
          </a:prstGeom>
        </p:spPr>
        <p:txBody>
          <a:bodyPr wrap="square">
            <a:spAutoFit/>
          </a:bodyPr>
          <a:lstStyle/>
          <a:p>
            <a:pPr marL="342900" indent="-342900">
              <a:buFont typeface="+mj-lt"/>
              <a:buAutoNum type="arabicPeriod"/>
            </a:pPr>
            <a:r>
              <a:rPr lang="en-US" dirty="0" smtClean="0">
                <a:latin typeface="Calibri" panose="020F0502020204030204" pitchFamily="34" charset="0"/>
              </a:rPr>
              <a:t>Eighth Schedule</a:t>
            </a:r>
          </a:p>
          <a:p>
            <a:pPr marL="800100" lvl="1" indent="-342900">
              <a:buFont typeface="Arial" panose="020B0604020202020204" pitchFamily="34" charset="0"/>
              <a:buChar char="•"/>
            </a:pPr>
            <a:r>
              <a:rPr lang="en-US" sz="1200" dirty="0" smtClean="0">
                <a:latin typeface="Calibri" panose="020F0502020204030204" pitchFamily="34" charset="0"/>
              </a:rPr>
              <a:t>List of 22 languages of India recognized by Constitution</a:t>
            </a:r>
          </a:p>
          <a:p>
            <a:pPr marL="800100" lvl="1" indent="-342900">
              <a:buFont typeface="Arial" panose="020B0604020202020204" pitchFamily="34" charset="0"/>
              <a:buChar char="•"/>
            </a:pPr>
            <a:r>
              <a:rPr lang="en-US" sz="1200" dirty="0" smtClean="0">
                <a:latin typeface="Calibri" panose="020F0502020204030204" pitchFamily="34" charset="0"/>
              </a:rPr>
              <a:t>1.	Assamese	2.	Bengali	3.	Gujarati</a:t>
            </a:r>
          </a:p>
          <a:p>
            <a:pPr marL="800100" lvl="1" indent="-342900">
              <a:buFont typeface="Arial" panose="020B0604020202020204" pitchFamily="34" charset="0"/>
              <a:buChar char="•"/>
            </a:pPr>
            <a:r>
              <a:rPr lang="en-US" sz="1200" dirty="0" smtClean="0">
                <a:latin typeface="Calibri" panose="020F0502020204030204" pitchFamily="34" charset="0"/>
              </a:rPr>
              <a:t>4.	Hindi	5.	Kannada	6.	Kashmiri</a:t>
            </a:r>
          </a:p>
          <a:p>
            <a:pPr marL="800100" lvl="1" indent="-342900">
              <a:buFont typeface="Arial" panose="020B0604020202020204" pitchFamily="34" charset="0"/>
              <a:buChar char="•"/>
            </a:pPr>
            <a:r>
              <a:rPr lang="en-US" sz="1200" dirty="0" smtClean="0">
                <a:latin typeface="Calibri" panose="020F0502020204030204" pitchFamily="34" charset="0"/>
              </a:rPr>
              <a:t>7.	Manipuri	8.	Malayalam	9.	Konkani</a:t>
            </a:r>
          </a:p>
          <a:p>
            <a:pPr marL="800100" lvl="1" indent="-342900">
              <a:buFont typeface="Arial" panose="020B0604020202020204" pitchFamily="34" charset="0"/>
              <a:buChar char="•"/>
            </a:pPr>
            <a:r>
              <a:rPr lang="en-US" sz="1200" dirty="0" smtClean="0">
                <a:latin typeface="Calibri" panose="020F0502020204030204" pitchFamily="34" charset="0"/>
              </a:rPr>
              <a:t>10.	Marathi	11.	Nepali	12.	Oriya</a:t>
            </a:r>
          </a:p>
          <a:p>
            <a:pPr marL="800100" lvl="1" indent="-342900">
              <a:buFont typeface="Arial" panose="020B0604020202020204" pitchFamily="34" charset="0"/>
              <a:buChar char="•"/>
            </a:pPr>
            <a:r>
              <a:rPr lang="en-US" sz="1200" dirty="0" smtClean="0">
                <a:latin typeface="Calibri" panose="020F0502020204030204" pitchFamily="34" charset="0"/>
              </a:rPr>
              <a:t>13.	Punjabi	14.	Sanskrit	15.	Sindhi</a:t>
            </a:r>
          </a:p>
          <a:p>
            <a:pPr marL="800100" lvl="1" indent="-342900">
              <a:buFont typeface="Arial" panose="020B0604020202020204" pitchFamily="34" charset="0"/>
              <a:buChar char="•"/>
            </a:pPr>
            <a:r>
              <a:rPr lang="en-US" sz="1200" dirty="0" smtClean="0">
                <a:latin typeface="Calibri" panose="020F0502020204030204" pitchFamily="34" charset="0"/>
              </a:rPr>
              <a:t>16.	Tamil	17.	Telugu	18.	Urdu</a:t>
            </a:r>
          </a:p>
          <a:p>
            <a:pPr marL="800100" lvl="1" indent="-342900">
              <a:buFont typeface="Arial" panose="020B0604020202020204" pitchFamily="34" charset="0"/>
              <a:buChar char="•"/>
            </a:pPr>
            <a:r>
              <a:rPr lang="en-US" sz="1200" dirty="0" smtClean="0">
                <a:latin typeface="Calibri" panose="020F0502020204030204" pitchFamily="34" charset="0"/>
              </a:rPr>
              <a:t>19.	</a:t>
            </a:r>
            <a:r>
              <a:rPr lang="en-US" sz="1200" dirty="0" err="1" smtClean="0">
                <a:latin typeface="Calibri" panose="020F0502020204030204" pitchFamily="34" charset="0"/>
              </a:rPr>
              <a:t>Santhali</a:t>
            </a:r>
            <a:r>
              <a:rPr lang="en-US" sz="1200" dirty="0" smtClean="0">
                <a:latin typeface="Calibri" panose="020F0502020204030204" pitchFamily="34" charset="0"/>
              </a:rPr>
              <a:t>	20.	</a:t>
            </a:r>
            <a:r>
              <a:rPr lang="en-US" sz="1200" dirty="0" err="1" smtClean="0">
                <a:latin typeface="Calibri" panose="020F0502020204030204" pitchFamily="34" charset="0"/>
              </a:rPr>
              <a:t>Bodo</a:t>
            </a:r>
            <a:r>
              <a:rPr lang="en-US" sz="1200" dirty="0" smtClean="0">
                <a:latin typeface="Calibri" panose="020F0502020204030204" pitchFamily="34" charset="0"/>
              </a:rPr>
              <a:t>	21.	Maithili	</a:t>
            </a:r>
          </a:p>
          <a:p>
            <a:pPr marL="800100" lvl="1" indent="-342900">
              <a:buFont typeface="Arial" panose="020B0604020202020204" pitchFamily="34" charset="0"/>
              <a:buChar char="•"/>
            </a:pPr>
            <a:r>
              <a:rPr lang="en-US" sz="1200" dirty="0" smtClean="0">
                <a:latin typeface="Calibri" panose="020F0502020204030204" pitchFamily="34" charset="0"/>
              </a:rPr>
              <a:t>22.	</a:t>
            </a:r>
            <a:r>
              <a:rPr lang="en-US" sz="1200" dirty="0" err="1" smtClean="0">
                <a:latin typeface="Calibri" panose="020F0502020204030204" pitchFamily="34" charset="0"/>
              </a:rPr>
              <a:t>Dogri</a:t>
            </a:r>
            <a:endParaRPr lang="en-US" sz="1200" dirty="0" smtClean="0">
              <a:latin typeface="Calibri" panose="020F0502020204030204" pitchFamily="34" charset="0"/>
            </a:endParaRPr>
          </a:p>
          <a:p>
            <a:pPr marL="800100" lvl="1" indent="-342900">
              <a:buFont typeface="Arial" panose="020B0604020202020204" pitchFamily="34" charset="0"/>
              <a:buChar char="•"/>
            </a:pPr>
            <a:r>
              <a:rPr lang="en-US" sz="1200" dirty="0" smtClean="0">
                <a:latin typeface="Calibri" panose="020F0502020204030204" pitchFamily="34" charset="0"/>
              </a:rPr>
              <a:t>Sindhi was added in 1967 by 21 Amendment</a:t>
            </a:r>
          </a:p>
          <a:p>
            <a:pPr marL="800100" lvl="1" indent="-342900">
              <a:buFont typeface="Arial" panose="020B0604020202020204" pitchFamily="34" charset="0"/>
              <a:buChar char="•"/>
            </a:pPr>
            <a:r>
              <a:rPr lang="en-US" sz="1200" dirty="0" smtClean="0">
                <a:latin typeface="Calibri" panose="020F0502020204030204" pitchFamily="34" charset="0"/>
              </a:rPr>
              <a:t>Konkani, Manipuri ad Nepali were added in 1992 by 71 amendment </a:t>
            </a:r>
            <a:r>
              <a:rPr lang="en-US" sz="1200" dirty="0" err="1" smtClean="0">
                <a:latin typeface="Calibri" panose="020F0502020204030204" pitchFamily="34" charset="0"/>
              </a:rPr>
              <a:t>Santhali</a:t>
            </a:r>
            <a:r>
              <a:rPr lang="en-US" sz="1200" dirty="0" smtClean="0">
                <a:latin typeface="Calibri" panose="020F0502020204030204" pitchFamily="34" charset="0"/>
              </a:rPr>
              <a:t>, Maithili, </a:t>
            </a:r>
            <a:r>
              <a:rPr lang="en-US" sz="1200" dirty="0" err="1" smtClean="0">
                <a:latin typeface="Calibri" panose="020F0502020204030204" pitchFamily="34" charset="0"/>
              </a:rPr>
              <a:t>Bodo</a:t>
            </a:r>
            <a:r>
              <a:rPr lang="en-US" sz="1200" dirty="0" smtClean="0">
                <a:latin typeface="Calibri" panose="020F0502020204030204" pitchFamily="34" charset="0"/>
              </a:rPr>
              <a:t> and </a:t>
            </a:r>
            <a:r>
              <a:rPr lang="en-US" sz="1200" dirty="0" err="1" smtClean="0">
                <a:latin typeface="Calibri" panose="020F0502020204030204" pitchFamily="34" charset="0"/>
              </a:rPr>
              <a:t>Dogri</a:t>
            </a:r>
            <a:r>
              <a:rPr lang="en-US" sz="1200" dirty="0" smtClean="0">
                <a:latin typeface="Calibri" panose="020F0502020204030204" pitchFamily="34" charset="0"/>
              </a:rPr>
              <a:t> were added in 2003 by 92 amendment</a:t>
            </a: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Ninth Schedule</a:t>
            </a:r>
          </a:p>
          <a:p>
            <a:pPr marL="800100" lvl="1" indent="-342900">
              <a:buFont typeface="Arial" panose="020B0604020202020204" pitchFamily="34" charset="0"/>
              <a:buChar char="•"/>
            </a:pPr>
            <a:r>
              <a:rPr lang="en-US" sz="1200" dirty="0" smtClean="0">
                <a:latin typeface="Calibri" panose="020F0502020204030204" pitchFamily="34" charset="0"/>
              </a:rPr>
              <a:t>Added by </a:t>
            </a:r>
            <a:r>
              <a:rPr lang="en-US" sz="1200" dirty="0" err="1" smtClean="0">
                <a:latin typeface="Calibri" panose="020F0502020204030204" pitchFamily="34" charset="0"/>
              </a:rPr>
              <a:t>Ist</a:t>
            </a:r>
            <a:r>
              <a:rPr lang="en-US" sz="1200" dirty="0" smtClean="0">
                <a:latin typeface="Calibri" panose="020F0502020204030204" pitchFamily="34" charset="0"/>
              </a:rPr>
              <a:t> amendment in 1951. Contains acts &amp; orders related to land tenure, land tax, railways, industries.{Right of property not a fundamental right now}</a:t>
            </a:r>
          </a:p>
          <a:p>
            <a:pPr marL="342900" indent="-342900">
              <a:buFont typeface="+mj-lt"/>
              <a:buAutoNum type="arabicPeriod"/>
            </a:pPr>
            <a:endParaRPr lang="en-US"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Tenth Schedule</a:t>
            </a:r>
          </a:p>
          <a:p>
            <a:pPr marL="800100" lvl="1" indent="-342900">
              <a:buFont typeface="Arial" panose="020B0604020202020204" pitchFamily="34" charset="0"/>
              <a:buChar char="•"/>
            </a:pPr>
            <a:r>
              <a:rPr lang="en-US" sz="1200" dirty="0" smtClean="0">
                <a:latin typeface="Calibri" panose="020F0502020204030204" pitchFamily="34" charset="0"/>
              </a:rPr>
              <a:t>Added by 52nd amendment in 1985. Contains provisions of disqualification of grounds of defection</a:t>
            </a:r>
          </a:p>
          <a:p>
            <a:pPr marL="800100" lvl="1" indent="-342900">
              <a:buFont typeface="Arial" panose="020B0604020202020204" pitchFamily="34" charset="0"/>
              <a:buChar char="•"/>
            </a:pPr>
            <a:endParaRPr lang="en-US" sz="1200" dirty="0">
              <a:latin typeface="Calibri" panose="020F0502020204030204" pitchFamily="34" charset="0"/>
            </a:endParaRP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Eleventh Schedule</a:t>
            </a:r>
          </a:p>
          <a:p>
            <a:pPr marL="800100" lvl="1" indent="-342900">
              <a:buFont typeface="Arial" panose="020B0604020202020204" pitchFamily="34" charset="0"/>
              <a:buChar char="•"/>
            </a:pPr>
            <a:r>
              <a:rPr lang="en-US" sz="1200" dirty="0" smtClean="0">
                <a:latin typeface="Calibri" panose="020F0502020204030204" pitchFamily="34" charset="0"/>
              </a:rPr>
              <a:t>By 73rd amendment in 1992. Contains provisions of </a:t>
            </a:r>
            <a:r>
              <a:rPr lang="en-US" sz="1200" dirty="0" err="1" smtClean="0">
                <a:latin typeface="Calibri" panose="020F0502020204030204" pitchFamily="34" charset="0"/>
              </a:rPr>
              <a:t>Panchayati</a:t>
            </a:r>
            <a:r>
              <a:rPr lang="en-US" sz="1200" dirty="0" smtClean="0">
                <a:latin typeface="Calibri" panose="020F0502020204030204" pitchFamily="34" charset="0"/>
              </a:rPr>
              <a:t> Raj.</a:t>
            </a:r>
          </a:p>
          <a:p>
            <a:pPr lvl="1"/>
            <a:endParaRPr lang="en-US" sz="1200" dirty="0" smtClean="0">
              <a:latin typeface="Calibri" panose="020F0502020204030204" pitchFamily="34" charset="0"/>
            </a:endParaRPr>
          </a:p>
          <a:p>
            <a:pPr marL="342900" indent="-342900">
              <a:buFont typeface="+mj-lt"/>
              <a:buAutoNum type="arabicPeriod"/>
            </a:pPr>
            <a:r>
              <a:rPr lang="en-US" dirty="0" smtClean="0">
                <a:latin typeface="Calibri" panose="020F0502020204030204" pitchFamily="34" charset="0"/>
              </a:rPr>
              <a:t>Twelfth Schedule</a:t>
            </a:r>
          </a:p>
          <a:p>
            <a:pPr marL="800100" lvl="1" indent="-342900">
              <a:buFont typeface="Arial" panose="020B0604020202020204" pitchFamily="34" charset="0"/>
              <a:buChar char="•"/>
            </a:pPr>
            <a:r>
              <a:rPr lang="en-US" sz="1200" dirty="0" smtClean="0">
                <a:latin typeface="Calibri" panose="020F0502020204030204" pitchFamily="34" charset="0"/>
              </a:rPr>
              <a:t>By 74thamendment in 1992. Contains provisions of Municipal Corporation.</a:t>
            </a:r>
          </a:p>
        </p:txBody>
      </p:sp>
    </p:spTree>
    <p:extLst>
      <p:ext uri="{BB962C8B-B14F-4D97-AF65-F5344CB8AC3E}">
        <p14:creationId xmlns:p14="http://schemas.microsoft.com/office/powerpoint/2010/main" val="1088817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ctr"/>
            <a:r>
              <a:rPr lang="en-US" sz="1800" dirty="0" smtClean="0"/>
              <a:t>Appendix</a:t>
            </a:r>
            <a:br>
              <a:rPr lang="en-US" sz="1800" dirty="0" smtClean="0"/>
            </a:br>
            <a:endParaRPr lang="en-US" sz="1800" dirty="0"/>
          </a:p>
        </p:txBody>
      </p:sp>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a:xfrm>
            <a:off x="304800" y="1066800"/>
            <a:ext cx="8610600" cy="1938992"/>
          </a:xfrm>
          <a:prstGeom prst="rect">
            <a:avLst/>
          </a:prstGeom>
        </p:spPr>
        <p:txBody>
          <a:bodyPr wrap="square">
            <a:spAutoFit/>
          </a:bodyPr>
          <a:lstStyle/>
          <a:p>
            <a:r>
              <a:rPr lang="en-US" dirty="0">
                <a:latin typeface="Calibri" panose="020F0502020204030204" pitchFamily="34" charset="0"/>
              </a:rPr>
              <a:t>APPENDIX I</a:t>
            </a:r>
          </a:p>
          <a:p>
            <a:pPr lvl="1"/>
            <a:r>
              <a:rPr lang="en-US" sz="1200" dirty="0">
                <a:latin typeface="Calibri" panose="020F0502020204030204" pitchFamily="34" charset="0"/>
              </a:rPr>
              <a:t>The Constitution ( Application to Jammu and Kashmir ) Order, 1954.</a:t>
            </a:r>
          </a:p>
          <a:p>
            <a:r>
              <a:rPr lang="en-US" dirty="0">
                <a:latin typeface="Calibri" panose="020F0502020204030204" pitchFamily="34" charset="0"/>
              </a:rPr>
              <a:t>APPENDIX II</a:t>
            </a:r>
          </a:p>
          <a:p>
            <a:pPr lvl="1"/>
            <a:r>
              <a:rPr lang="en-US" sz="1200" dirty="0">
                <a:latin typeface="Calibri" panose="020F0502020204030204" pitchFamily="34" charset="0"/>
              </a:rPr>
              <a:t>Re-Statement, with reference to the present text of the Constitution, of the exceptions and modifications subject to which the Constitution applies to the State of Jammu and Kashmir.</a:t>
            </a:r>
          </a:p>
          <a:p>
            <a:r>
              <a:rPr lang="en-US" dirty="0">
                <a:latin typeface="Calibri" panose="020F0502020204030204" pitchFamily="34" charset="0"/>
              </a:rPr>
              <a:t>APPENDIX III</a:t>
            </a:r>
          </a:p>
          <a:p>
            <a:pPr lvl="1"/>
            <a:r>
              <a:rPr lang="en-US" sz="1200" dirty="0">
                <a:latin typeface="Calibri" panose="020F0502020204030204" pitchFamily="34" charset="0"/>
              </a:rPr>
              <a:t>Extracts from the Constitution (Forty-fourth Amendment ) Act, 1978.</a:t>
            </a:r>
          </a:p>
          <a:p>
            <a:r>
              <a:rPr lang="en-US" dirty="0">
                <a:latin typeface="Calibri" panose="020F0502020204030204" pitchFamily="34" charset="0"/>
              </a:rPr>
              <a:t> </a:t>
            </a:r>
            <a:endParaRPr lang="en-US" sz="1200" dirty="0" smtClean="0">
              <a:latin typeface="Calibri" panose="020F0502020204030204" pitchFamily="34" charset="0"/>
            </a:endParaRPr>
          </a:p>
        </p:txBody>
      </p:sp>
    </p:spTree>
    <p:extLst>
      <p:ext uri="{BB962C8B-B14F-4D97-AF65-F5344CB8AC3E}">
        <p14:creationId xmlns:p14="http://schemas.microsoft.com/office/powerpoint/2010/main" val="93385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4" name="Rectangle 3"/>
          <p:cNvSpPr/>
          <p:nvPr/>
        </p:nvSpPr>
        <p:spPr>
          <a:xfrm>
            <a:off x="3187670" y="76200"/>
            <a:ext cx="1841530" cy="369332"/>
          </a:xfrm>
          <a:prstGeom prst="rect">
            <a:avLst/>
          </a:prstGeom>
        </p:spPr>
        <p:txBody>
          <a:bodyPr wrap="none">
            <a:spAutoFit/>
          </a:bodyPr>
          <a:lstStyle/>
          <a:p>
            <a:r>
              <a:rPr lang="en-US" dirty="0"/>
              <a:t>Indian Parliament</a:t>
            </a:r>
          </a:p>
        </p:txBody>
      </p:sp>
      <p:sp>
        <p:nvSpPr>
          <p:cNvPr id="7" name="Rectangle 6"/>
          <p:cNvSpPr/>
          <p:nvPr/>
        </p:nvSpPr>
        <p:spPr>
          <a:xfrm>
            <a:off x="304800" y="445532"/>
            <a:ext cx="8534400" cy="6278642"/>
          </a:xfrm>
          <a:prstGeom prst="rect">
            <a:avLst/>
          </a:prstGeom>
        </p:spPr>
        <p:txBody>
          <a:bodyPr wrap="square">
            <a:spAutoFit/>
          </a:bodyPr>
          <a:lstStyle/>
          <a:p>
            <a:pPr marL="342900" indent="-342900">
              <a:buFont typeface="+mj-lt"/>
              <a:buAutoNum type="arabicPeriod"/>
            </a:pPr>
            <a:r>
              <a:rPr lang="en-US" dirty="0" smtClean="0">
                <a:latin typeface="Calibri" panose="020F0502020204030204" pitchFamily="34" charset="0"/>
              </a:rPr>
              <a:t>The President of India</a:t>
            </a:r>
          </a:p>
          <a:p>
            <a:pPr marL="800100" lvl="1" indent="-342900">
              <a:buFont typeface="Arial" panose="020B0604020202020204" pitchFamily="34" charset="0"/>
              <a:buChar char="•"/>
            </a:pPr>
            <a:r>
              <a:rPr lang="en-US" sz="1200" dirty="0" smtClean="0">
                <a:latin typeface="Calibri" panose="020F0502020204030204" pitchFamily="34" charset="0"/>
              </a:rPr>
              <a:t>The President in his role as head of legislature has full powers to summon and prorogue either House of Parliament or to dissolve </a:t>
            </a:r>
            <a:r>
              <a:rPr lang="en-US" sz="1200" dirty="0" err="1" smtClean="0">
                <a:latin typeface="Calibri" panose="020F0502020204030204" pitchFamily="34" charset="0"/>
              </a:rPr>
              <a:t>Lok</a:t>
            </a:r>
            <a:r>
              <a:rPr lang="en-US" sz="1200" dirty="0" smtClean="0">
                <a:latin typeface="Calibri" panose="020F0502020204030204" pitchFamily="34" charset="0"/>
              </a:rPr>
              <a:t> </a:t>
            </a:r>
            <a:r>
              <a:rPr lang="en-US" sz="1200" dirty="0" err="1" smtClean="0">
                <a:latin typeface="Calibri" panose="020F0502020204030204" pitchFamily="34" charset="0"/>
              </a:rPr>
              <a:t>Sabha</a:t>
            </a:r>
            <a:r>
              <a:rPr lang="en-US" sz="1200" dirty="0" smtClean="0">
                <a:latin typeface="Calibri" panose="020F0502020204030204" pitchFamily="34" charset="0"/>
              </a:rPr>
              <a:t>.</a:t>
            </a:r>
            <a:endParaRPr lang="en-US" dirty="0" smtClean="0">
              <a:latin typeface="Calibri" panose="020F0502020204030204" pitchFamily="34" charset="0"/>
            </a:endParaRPr>
          </a:p>
          <a:p>
            <a:pPr marL="342900" indent="-342900">
              <a:buFont typeface="+mj-lt"/>
              <a:buAutoNum type="arabicPeriod"/>
            </a:pPr>
            <a:r>
              <a:rPr lang="en-US" dirty="0" err="1" smtClean="0">
                <a:latin typeface="Calibri" panose="020F0502020204030204" pitchFamily="34" charset="0"/>
              </a:rPr>
              <a:t>Lok</a:t>
            </a:r>
            <a:r>
              <a:rPr lang="en-US" dirty="0" smtClean="0">
                <a:latin typeface="Calibri" panose="020F0502020204030204" pitchFamily="34" charset="0"/>
              </a:rPr>
              <a:t> </a:t>
            </a:r>
            <a:r>
              <a:rPr lang="en-US" dirty="0" err="1" smtClean="0">
                <a:latin typeface="Calibri" panose="020F0502020204030204" pitchFamily="34" charset="0"/>
              </a:rPr>
              <a:t>Sabha</a:t>
            </a:r>
            <a:r>
              <a:rPr lang="en-US" dirty="0" smtClean="0">
                <a:latin typeface="Calibri" panose="020F0502020204030204" pitchFamily="34" charset="0"/>
              </a:rPr>
              <a:t> (House of the People)</a:t>
            </a:r>
          </a:p>
          <a:p>
            <a:pPr marL="628650" lvl="1" indent="-171450">
              <a:buFont typeface="Arial" panose="020B0604020202020204" pitchFamily="34" charset="0"/>
              <a:buChar char="•"/>
            </a:pPr>
            <a:r>
              <a:rPr lang="en-US" sz="1200" dirty="0" err="1">
                <a:latin typeface="Calibri" panose="020F0502020204030204" pitchFamily="34" charset="0"/>
              </a:rPr>
              <a:t>Lok</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is also known as the "House of the People" or the </a:t>
            </a:r>
            <a:r>
              <a:rPr lang="en-US" sz="1200" dirty="0">
                <a:latin typeface="Calibri" panose="020F0502020204030204" pitchFamily="34" charset="0"/>
                <a:hlinkClick r:id="rId2" tooltip="Lower house"/>
              </a:rPr>
              <a:t>lower house</a:t>
            </a:r>
            <a:r>
              <a:rPr lang="en-US" sz="1200" dirty="0">
                <a:latin typeface="Calibri" panose="020F0502020204030204" pitchFamily="34" charset="0"/>
              </a:rPr>
              <a:t> and has members from 543 parliamentary constituencies. All of its members are directly elected by citizens of India on the basis of universal adult franchise, except two who are appointed by the </a:t>
            </a:r>
            <a:r>
              <a:rPr lang="en-US" sz="1200" dirty="0">
                <a:latin typeface="Calibri" panose="020F0502020204030204" pitchFamily="34" charset="0"/>
                <a:hlinkClick r:id="rId3" tooltip="President of India"/>
              </a:rPr>
              <a:t>President of India</a:t>
            </a:r>
            <a:r>
              <a:rPr lang="en-US" sz="1200" dirty="0" smtClean="0">
                <a:latin typeface="Calibri" panose="020F0502020204030204" pitchFamily="34" charset="0"/>
              </a:rPr>
              <a:t>.</a:t>
            </a:r>
          </a:p>
          <a:p>
            <a:pPr marL="342900" indent="-342900">
              <a:buFont typeface="+mj-lt"/>
              <a:buAutoNum type="arabicPeriod"/>
            </a:pPr>
            <a:r>
              <a:rPr lang="en-US" dirty="0" err="1" smtClean="0">
                <a:latin typeface="Calibri" panose="020F0502020204030204" pitchFamily="34" charset="0"/>
              </a:rPr>
              <a:t>Rajya</a:t>
            </a:r>
            <a:r>
              <a:rPr lang="en-US" dirty="0" smtClean="0">
                <a:latin typeface="Calibri" panose="020F0502020204030204" pitchFamily="34" charset="0"/>
              </a:rPr>
              <a:t> </a:t>
            </a:r>
            <a:r>
              <a:rPr lang="en-US" dirty="0" err="1" smtClean="0">
                <a:latin typeface="Calibri" panose="020F0502020204030204" pitchFamily="34" charset="0"/>
              </a:rPr>
              <a:t>Sabha</a:t>
            </a:r>
            <a:r>
              <a:rPr lang="en-US" dirty="0" smtClean="0">
                <a:latin typeface="Calibri" panose="020F0502020204030204" pitchFamily="34" charset="0"/>
              </a:rPr>
              <a:t> (Council of States).</a:t>
            </a:r>
          </a:p>
          <a:p>
            <a:pPr marL="800100" lvl="1" indent="-342900">
              <a:buFont typeface="Arial" panose="020B0604020202020204" pitchFamily="34" charset="0"/>
              <a:buChar char="•"/>
            </a:pPr>
            <a:r>
              <a:rPr lang="en-US" sz="1200" dirty="0" err="1">
                <a:latin typeface="Calibri" panose="020F0502020204030204" pitchFamily="34" charset="0"/>
              </a:rPr>
              <a:t>Lok</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is also known as the "House of the People" or the </a:t>
            </a:r>
            <a:r>
              <a:rPr lang="en-US" sz="1200" dirty="0">
                <a:latin typeface="Calibri" panose="020F0502020204030204" pitchFamily="34" charset="0"/>
                <a:hlinkClick r:id="rId2" tooltip="Lower house"/>
              </a:rPr>
              <a:t>lower house</a:t>
            </a:r>
            <a:r>
              <a:rPr lang="en-US" sz="1200" dirty="0">
                <a:latin typeface="Calibri" panose="020F0502020204030204" pitchFamily="34" charset="0"/>
              </a:rPr>
              <a:t> and has members from 543 parliamentary constituencies. All of its members are directly elected by citizens of India on the basis of universal adult franchise, except two who are appointed by the </a:t>
            </a:r>
            <a:r>
              <a:rPr lang="en-US" sz="1200" dirty="0">
                <a:latin typeface="Calibri" panose="020F0502020204030204" pitchFamily="34" charset="0"/>
                <a:hlinkClick r:id="rId3" tooltip="President of India"/>
              </a:rPr>
              <a:t>President of India</a:t>
            </a:r>
            <a:r>
              <a:rPr lang="en-US" sz="1200" dirty="0" smtClean="0">
                <a:latin typeface="Calibri" panose="020F0502020204030204" pitchFamily="34" charset="0"/>
              </a:rPr>
              <a:t>.</a:t>
            </a:r>
          </a:p>
          <a:p>
            <a:pPr marL="800100" lvl="1" indent="-342900">
              <a:buFont typeface="Arial" panose="020B0604020202020204" pitchFamily="34" charset="0"/>
              <a:buChar char="•"/>
            </a:pPr>
            <a:r>
              <a:rPr lang="en-US" sz="1200" dirty="0">
                <a:latin typeface="Calibri" panose="020F0502020204030204" pitchFamily="34" charset="0"/>
              </a:rPr>
              <a:t>The </a:t>
            </a:r>
            <a:r>
              <a:rPr lang="en-US" sz="1200" dirty="0" err="1">
                <a:latin typeface="Calibri" panose="020F0502020204030204" pitchFamily="34" charset="0"/>
              </a:rPr>
              <a:t>Rajya</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can have a maximum of 250 members in all. 238 members are to be elected from States and Union Territories and 12 are to be nominated by The </a:t>
            </a:r>
            <a:r>
              <a:rPr lang="en-US" sz="1200" dirty="0">
                <a:latin typeface="Calibri" panose="020F0502020204030204" pitchFamily="34" charset="0"/>
                <a:hlinkClick r:id="rId3" tooltip="President of India"/>
              </a:rPr>
              <a:t>President of </a:t>
            </a:r>
            <a:r>
              <a:rPr lang="en-US" sz="1200" dirty="0" smtClean="0">
                <a:latin typeface="Calibri" panose="020F0502020204030204" pitchFamily="34" charset="0"/>
                <a:hlinkClick r:id="rId3" tooltip="President of India"/>
              </a:rPr>
              <a:t>India</a:t>
            </a:r>
            <a:endParaRPr lang="en-US" sz="1200" dirty="0" smtClean="0">
              <a:latin typeface="Calibri" panose="020F0502020204030204" pitchFamily="34" charset="0"/>
            </a:endParaRPr>
          </a:p>
          <a:p>
            <a:pPr marL="342900" indent="-342900">
              <a:buFont typeface="+mj-lt"/>
              <a:buAutoNum type="arabicPeriod"/>
            </a:pPr>
            <a:r>
              <a:rPr lang="en-US" dirty="0" err="1" smtClean="0">
                <a:latin typeface="Calibri" panose="020F0502020204030204" pitchFamily="34" charset="0"/>
              </a:rPr>
              <a:t>Vidhan</a:t>
            </a:r>
            <a:r>
              <a:rPr lang="en-US" dirty="0" smtClean="0">
                <a:latin typeface="Calibri" panose="020F0502020204030204" pitchFamily="34" charset="0"/>
              </a:rPr>
              <a:t> </a:t>
            </a:r>
            <a:r>
              <a:rPr lang="en-US" dirty="0" err="1" smtClean="0">
                <a:latin typeface="Calibri" panose="020F0502020204030204" pitchFamily="34" charset="0"/>
              </a:rPr>
              <a:t>Sabha</a:t>
            </a:r>
            <a:r>
              <a:rPr lang="en-US" dirty="0" smtClean="0">
                <a:latin typeface="Calibri" panose="020F0502020204030204" pitchFamily="34" charset="0"/>
              </a:rPr>
              <a:t> (Council of States).</a:t>
            </a:r>
          </a:p>
          <a:p>
            <a:pPr marL="742950" lvl="1" indent="-285750">
              <a:buFont typeface="Arial" panose="020B0604020202020204" pitchFamily="34" charset="0"/>
              <a:buChar char="•"/>
            </a:pPr>
            <a:r>
              <a:rPr lang="en-US" sz="1200" dirty="0" smtClean="0">
                <a:latin typeface="Calibri" panose="020F0502020204030204" pitchFamily="34" charset="0"/>
              </a:rPr>
              <a:t>The </a:t>
            </a:r>
            <a:r>
              <a:rPr lang="en-US" sz="1200" dirty="0" err="1" smtClean="0">
                <a:latin typeface="Calibri" panose="020F0502020204030204" pitchFamily="34" charset="0"/>
              </a:rPr>
              <a:t>Vidhan</a:t>
            </a:r>
            <a:r>
              <a:rPr lang="en-US" sz="1200" dirty="0" smtClean="0">
                <a:latin typeface="Calibri" panose="020F0502020204030204" pitchFamily="34" charset="0"/>
              </a:rPr>
              <a:t> </a:t>
            </a:r>
            <a:r>
              <a:rPr lang="en-US" sz="1200" dirty="0" err="1" smtClean="0">
                <a:latin typeface="Calibri" panose="020F0502020204030204" pitchFamily="34" charset="0"/>
              </a:rPr>
              <a:t>Sabha</a:t>
            </a:r>
            <a:r>
              <a:rPr lang="en-US" sz="1200" dirty="0" smtClean="0">
                <a:latin typeface="Calibri" panose="020F0502020204030204" pitchFamily="34" charset="0"/>
              </a:rPr>
              <a:t> or the Legislative Assembly, is the lower house or the sole house of the provincial (state) legislature in the different states of India.</a:t>
            </a:r>
          </a:p>
          <a:p>
            <a:pPr marL="742950" lvl="1" indent="-285750">
              <a:buFont typeface="Arial" panose="020B0604020202020204" pitchFamily="34" charset="0"/>
              <a:buChar char="•"/>
            </a:pPr>
            <a:r>
              <a:rPr lang="en-US" sz="1200" dirty="0">
                <a:latin typeface="Calibri" panose="020F0502020204030204" pitchFamily="34" charset="0"/>
              </a:rPr>
              <a:t>Members of a </a:t>
            </a:r>
            <a:r>
              <a:rPr lang="en-US" sz="1200" dirty="0" err="1">
                <a:latin typeface="Calibri" panose="020F0502020204030204" pitchFamily="34" charset="0"/>
              </a:rPr>
              <a:t>Vidhan</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are direct representatives of the people of the particular state as they are </a:t>
            </a:r>
            <a:r>
              <a:rPr lang="en-US" sz="1200" dirty="0">
                <a:latin typeface="Calibri" panose="020F0502020204030204" pitchFamily="34" charset="0"/>
                <a:hlinkClick r:id="rId4" tooltip="Direct election"/>
              </a:rPr>
              <a:t>directly elected</a:t>
            </a:r>
            <a:r>
              <a:rPr lang="en-US" sz="1200" dirty="0">
                <a:latin typeface="Calibri" panose="020F0502020204030204" pitchFamily="34" charset="0"/>
              </a:rPr>
              <a:t> by an electorate consisting of all citizens above the age of 18 of that state. Its maximum size as outlined in the </a:t>
            </a:r>
            <a:r>
              <a:rPr lang="en-US" sz="1200" dirty="0">
                <a:latin typeface="Calibri" panose="020F0502020204030204" pitchFamily="34" charset="0"/>
                <a:hlinkClick r:id="rId5" tooltip="Constitution of India"/>
              </a:rPr>
              <a:t>Constitution of India</a:t>
            </a:r>
            <a:r>
              <a:rPr lang="en-US" sz="1200" dirty="0">
                <a:latin typeface="Calibri" panose="020F0502020204030204" pitchFamily="34" charset="0"/>
              </a:rPr>
              <a:t> is not more than 500 members and not less than 60 members.</a:t>
            </a:r>
            <a:endParaRPr lang="en-US" sz="1200" dirty="0" smtClean="0">
              <a:latin typeface="Calibri" panose="020F0502020204030204" pitchFamily="34" charset="0"/>
            </a:endParaRPr>
          </a:p>
          <a:p>
            <a:pPr marL="342900" indent="-342900">
              <a:buFont typeface="+mj-lt"/>
              <a:buAutoNum type="arabicPeriod"/>
            </a:pPr>
            <a:r>
              <a:rPr lang="en-US" dirty="0" err="1" smtClean="0">
                <a:latin typeface="Calibri" panose="020F0502020204030204" pitchFamily="34" charset="0"/>
              </a:rPr>
              <a:t>Vidhan</a:t>
            </a:r>
            <a:r>
              <a:rPr lang="en-US" dirty="0" smtClean="0">
                <a:latin typeface="Calibri" panose="020F0502020204030204" pitchFamily="34" charset="0"/>
              </a:rPr>
              <a:t> </a:t>
            </a:r>
            <a:r>
              <a:rPr lang="en-US" dirty="0" err="1" smtClean="0">
                <a:latin typeface="Calibri" panose="020F0502020204030204" pitchFamily="34" charset="0"/>
              </a:rPr>
              <a:t>Parishedh</a:t>
            </a:r>
            <a:endParaRPr lang="en-US" dirty="0" smtClean="0">
              <a:latin typeface="Calibri" panose="020F0502020204030204" pitchFamily="34" charset="0"/>
            </a:endParaRPr>
          </a:p>
          <a:p>
            <a:pPr marL="800100" lvl="1" indent="-342900">
              <a:buFont typeface="Arial" panose="020B0604020202020204" pitchFamily="34" charset="0"/>
              <a:buChar char="•"/>
            </a:pPr>
            <a:r>
              <a:rPr lang="en-US" sz="1200" dirty="0" smtClean="0">
                <a:latin typeface="Calibri" panose="020F0502020204030204" pitchFamily="34" charset="0"/>
              </a:rPr>
              <a:t>The </a:t>
            </a:r>
            <a:r>
              <a:rPr lang="en-US" sz="1200" dirty="0" err="1" smtClean="0">
                <a:latin typeface="Calibri" panose="020F0502020204030204" pitchFamily="34" charset="0"/>
              </a:rPr>
              <a:t>Vidhan</a:t>
            </a:r>
            <a:r>
              <a:rPr lang="en-US" sz="1200" dirty="0" smtClean="0">
                <a:latin typeface="Calibri" panose="020F0502020204030204" pitchFamily="34" charset="0"/>
              </a:rPr>
              <a:t> </a:t>
            </a:r>
            <a:r>
              <a:rPr lang="en-US" sz="1200" dirty="0" err="1" smtClean="0">
                <a:latin typeface="Calibri" panose="020F0502020204030204" pitchFamily="34" charset="0"/>
              </a:rPr>
              <a:t>Parishad</a:t>
            </a:r>
            <a:r>
              <a:rPr lang="en-US" sz="1200" dirty="0" smtClean="0">
                <a:latin typeface="Calibri" panose="020F0502020204030204" pitchFamily="34" charset="0"/>
              </a:rPr>
              <a:t> (or Legislative Council) is the upper house in those states of India that have a bicameral legislature. As of 2014, Seven (out of twenty-nine) states have a Legislative Council: </a:t>
            </a:r>
          </a:p>
          <a:p>
            <a:pPr marL="1257300" lvl="2" indent="-342900">
              <a:buFont typeface="Arial" panose="020B0604020202020204" pitchFamily="34" charset="0"/>
              <a:buChar char="•"/>
            </a:pPr>
            <a:r>
              <a:rPr lang="en-US" sz="1200" dirty="0" smtClean="0">
                <a:latin typeface="Calibri" panose="020F0502020204030204" pitchFamily="34" charset="0"/>
              </a:rPr>
              <a:t>Andhra Pradesh, </a:t>
            </a:r>
          </a:p>
          <a:p>
            <a:pPr marL="1257300" lvl="2" indent="-342900">
              <a:buFont typeface="Arial" panose="020B0604020202020204" pitchFamily="34" charset="0"/>
              <a:buChar char="•"/>
            </a:pPr>
            <a:r>
              <a:rPr lang="en-US" sz="1200" dirty="0" smtClean="0">
                <a:latin typeface="Calibri" panose="020F0502020204030204" pitchFamily="34" charset="0"/>
              </a:rPr>
              <a:t>Bihar, </a:t>
            </a:r>
          </a:p>
          <a:p>
            <a:pPr marL="1257300" lvl="2" indent="-342900">
              <a:buFont typeface="Arial" panose="020B0604020202020204" pitchFamily="34" charset="0"/>
              <a:buChar char="•"/>
            </a:pPr>
            <a:r>
              <a:rPr lang="en-US" sz="1200" dirty="0" smtClean="0">
                <a:latin typeface="Calibri" panose="020F0502020204030204" pitchFamily="34" charset="0"/>
              </a:rPr>
              <a:t>Jammu and Kashmir, </a:t>
            </a:r>
          </a:p>
          <a:p>
            <a:pPr marL="1257300" lvl="2" indent="-342900">
              <a:buFont typeface="Arial" panose="020B0604020202020204" pitchFamily="34" charset="0"/>
              <a:buChar char="•"/>
            </a:pPr>
            <a:r>
              <a:rPr lang="en-US" sz="1200" dirty="0" smtClean="0">
                <a:latin typeface="Calibri" panose="020F0502020204030204" pitchFamily="34" charset="0"/>
              </a:rPr>
              <a:t>Karnataka, </a:t>
            </a:r>
          </a:p>
          <a:p>
            <a:pPr marL="1257300" lvl="2" indent="-342900">
              <a:buFont typeface="Arial" panose="020B0604020202020204" pitchFamily="34" charset="0"/>
              <a:buChar char="•"/>
            </a:pPr>
            <a:r>
              <a:rPr lang="en-US" sz="1200" dirty="0" smtClean="0">
                <a:latin typeface="Calibri" panose="020F0502020204030204" pitchFamily="34" charset="0"/>
              </a:rPr>
              <a:t>Maharashtra, </a:t>
            </a:r>
          </a:p>
          <a:p>
            <a:pPr marL="1257300" lvl="2" indent="-342900">
              <a:buFont typeface="Arial" panose="020B0604020202020204" pitchFamily="34" charset="0"/>
              <a:buChar char="•"/>
            </a:pPr>
            <a:r>
              <a:rPr lang="en-US" sz="1200" dirty="0" err="1" smtClean="0">
                <a:latin typeface="Calibri" panose="020F0502020204030204" pitchFamily="34" charset="0"/>
              </a:rPr>
              <a:t>Telangana</a:t>
            </a:r>
            <a:r>
              <a:rPr lang="en-US" sz="1200" dirty="0" smtClean="0">
                <a:latin typeface="Calibri" panose="020F0502020204030204" pitchFamily="34" charset="0"/>
              </a:rPr>
              <a:t> and </a:t>
            </a:r>
          </a:p>
          <a:p>
            <a:pPr marL="1257300" lvl="2" indent="-342900">
              <a:buFont typeface="Arial" panose="020B0604020202020204" pitchFamily="34" charset="0"/>
              <a:buChar char="•"/>
            </a:pPr>
            <a:r>
              <a:rPr lang="en-US" sz="1200" dirty="0" smtClean="0">
                <a:latin typeface="Calibri" panose="020F0502020204030204" pitchFamily="34" charset="0"/>
              </a:rPr>
              <a:t>Uttar Pradesh . </a:t>
            </a:r>
          </a:p>
          <a:p>
            <a:pPr marL="628650" lvl="1" indent="-171450">
              <a:buFont typeface="Arial" panose="020B0604020202020204" pitchFamily="34" charset="0"/>
              <a:buChar char="•"/>
            </a:pPr>
            <a:r>
              <a:rPr lang="en-US" sz="1200" dirty="0">
                <a:latin typeface="Calibri" panose="020F0502020204030204" pitchFamily="34" charset="0"/>
              </a:rPr>
              <a:t>The size of the </a:t>
            </a:r>
            <a:r>
              <a:rPr lang="en-US" sz="1200" dirty="0" err="1">
                <a:latin typeface="Calibri" panose="020F0502020204030204" pitchFamily="34" charset="0"/>
              </a:rPr>
              <a:t>Vidhan</a:t>
            </a:r>
            <a:r>
              <a:rPr lang="en-US" sz="1200" dirty="0">
                <a:latin typeface="Calibri" panose="020F0502020204030204" pitchFamily="34" charset="0"/>
              </a:rPr>
              <a:t> </a:t>
            </a:r>
            <a:r>
              <a:rPr lang="en-US" sz="1200" dirty="0" err="1">
                <a:latin typeface="Calibri" panose="020F0502020204030204" pitchFamily="34" charset="0"/>
              </a:rPr>
              <a:t>Parishad</a:t>
            </a:r>
            <a:r>
              <a:rPr lang="en-US" sz="1200" dirty="0">
                <a:latin typeface="Calibri" panose="020F0502020204030204" pitchFamily="34" charset="0"/>
              </a:rPr>
              <a:t> cannot be more than one-third the membership of the </a:t>
            </a:r>
            <a:r>
              <a:rPr lang="en-US" sz="1200" dirty="0" err="1">
                <a:latin typeface="Calibri" panose="020F0502020204030204" pitchFamily="34" charset="0"/>
              </a:rPr>
              <a:t>Vidhan</a:t>
            </a:r>
            <a:r>
              <a:rPr lang="en-US" sz="1200" dirty="0">
                <a:latin typeface="Calibri" panose="020F0502020204030204" pitchFamily="34" charset="0"/>
              </a:rPr>
              <a:t> </a:t>
            </a:r>
            <a:r>
              <a:rPr lang="en-US" sz="1200" dirty="0" err="1">
                <a:latin typeface="Calibri" panose="020F0502020204030204" pitchFamily="34" charset="0"/>
              </a:rPr>
              <a:t>Sabha</a:t>
            </a:r>
            <a:r>
              <a:rPr lang="en-US" sz="1200" dirty="0">
                <a:latin typeface="Calibri" panose="020F0502020204030204" pitchFamily="34" charset="0"/>
              </a:rPr>
              <a:t>. However, its size cannot be less than 40 members (except in Jammu and Kashmir, where there are 36 by an </a:t>
            </a:r>
            <a:r>
              <a:rPr lang="en-US" sz="1200" dirty="0">
                <a:latin typeface="Calibri" panose="020F0502020204030204" pitchFamily="34" charset="0"/>
                <a:hlinkClick r:id="rId6" tooltip="Act of Parliament"/>
              </a:rPr>
              <a:t>Act</a:t>
            </a:r>
            <a:r>
              <a:rPr lang="en-US" sz="1200" dirty="0">
                <a:latin typeface="Calibri" panose="020F0502020204030204" pitchFamily="34" charset="0"/>
              </a:rPr>
              <a:t> of </a:t>
            </a:r>
            <a:r>
              <a:rPr lang="en-US" sz="1200" dirty="0">
                <a:latin typeface="Calibri" panose="020F0502020204030204" pitchFamily="34" charset="0"/>
                <a:hlinkClick r:id="rId7" tooltip="Parliament of India"/>
              </a:rPr>
              <a:t>Parliament</a:t>
            </a:r>
            <a:r>
              <a:rPr lang="en-US" sz="1200" dirty="0" smtClean="0">
                <a:latin typeface="Calibri" panose="020F0502020204030204" pitchFamily="34" charset="0"/>
              </a:rPr>
              <a:t>.)</a:t>
            </a:r>
            <a:endParaRPr lang="en-US" sz="1200" dirty="0">
              <a:latin typeface="Calibri" panose="020F0502020204030204" pitchFamily="34" charset="0"/>
            </a:endParaRPr>
          </a:p>
        </p:txBody>
      </p:sp>
    </p:spTree>
    <p:extLst>
      <p:ext uri="{BB962C8B-B14F-4D97-AF65-F5344CB8AC3E}">
        <p14:creationId xmlns:p14="http://schemas.microsoft.com/office/powerpoint/2010/main" val="3763818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781</TotalTime>
  <Words>770</Words>
  <Application>Microsoft Office PowerPoint</Application>
  <PresentationFormat>On-screen Show (4:3)</PresentationFormat>
  <Paragraphs>199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Horizon</vt:lpstr>
      <vt:lpstr>PowerPoint Presentation</vt:lpstr>
      <vt:lpstr>PowerPoint Presentation</vt:lpstr>
      <vt:lpstr>PowerPoint Presentation</vt:lpstr>
      <vt:lpstr>PowerPoint Presentation</vt:lpstr>
      <vt:lpstr>PowerPoint Presentation</vt:lpstr>
      <vt:lpstr> Schedules </vt:lpstr>
      <vt:lpstr> Schedules </vt:lpstr>
      <vt:lpstr>Appendix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Appasaheb Sawant</dc:creator>
  <cp:lastModifiedBy>Appasaheb Sawant</cp:lastModifiedBy>
  <cp:revision>53</cp:revision>
  <dcterms:created xsi:type="dcterms:W3CDTF">2015-01-13T17:00:18Z</dcterms:created>
  <dcterms:modified xsi:type="dcterms:W3CDTF">2015-01-15T10:01:01Z</dcterms:modified>
</cp:coreProperties>
</file>