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8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60"/>
  </p:normalViewPr>
  <p:slideViewPr>
    <p:cSldViewPr>
      <p:cViewPr varScale="1">
        <p:scale>
          <a:sx n="69" d="100"/>
          <a:sy n="69" d="100"/>
        </p:scale>
        <p:origin x="-16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draft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61192130903763"/>
          <c:y val="8.5092374453748704E-2"/>
          <c:w val="0.77646128886137766"/>
          <c:h val="0.7589772893728180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Size (feet2)</c:v>
                </c:pt>
              </c:strCache>
            </c:strRef>
          </c:tx>
          <c:spPr>
            <a:ln w="38100">
              <a:noFill/>
            </a:ln>
          </c:spPr>
          <c:marker>
            <c:symbol val="x"/>
            <c:size val="12"/>
            <c:spPr>
              <a:noFill/>
              <a:ln w="19050">
                <a:solidFill>
                  <a:srgbClr val="C00000"/>
                </a:solidFill>
              </a:ln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432.42296918767499</c:v>
                </c:pt>
                <c:pt idx="1">
                  <c:v>610.994397759104</c:v>
                </c:pt>
                <c:pt idx="2">
                  <c:v>628.50140056022406</c:v>
                </c:pt>
                <c:pt idx="3">
                  <c:v>856.09243697478996</c:v>
                </c:pt>
                <c:pt idx="4">
                  <c:v>950.63025210084004</c:v>
                </c:pt>
                <c:pt idx="5">
                  <c:v>1202.7310924369699</c:v>
                </c:pt>
                <c:pt idx="6">
                  <c:v>1412.8151260504201</c:v>
                </c:pt>
                <c:pt idx="7">
                  <c:v>1661.4145658263301</c:v>
                </c:pt>
                <c:pt idx="8">
                  <c:v>1787.4649859944</c:v>
                </c:pt>
                <c:pt idx="9">
                  <c:v>1952.0308123249299</c:v>
                </c:pt>
                <c:pt idx="10">
                  <c:v>2186.6246498599398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100.917431192661</c:v>
                </c:pt>
                <c:pt idx="1">
                  <c:v>143.73088685015301</c:v>
                </c:pt>
                <c:pt idx="2">
                  <c:v>213.45565749235499</c:v>
                </c:pt>
                <c:pt idx="3">
                  <c:v>229.35779816513801</c:v>
                </c:pt>
                <c:pt idx="4">
                  <c:v>288.07339449541303</c:v>
                </c:pt>
                <c:pt idx="5">
                  <c:v>274.61773700305798</c:v>
                </c:pt>
                <c:pt idx="6">
                  <c:v>308.86850152905203</c:v>
                </c:pt>
                <c:pt idx="7">
                  <c:v>290.51987767584097</c:v>
                </c:pt>
                <c:pt idx="8">
                  <c:v>337.003058103976</c:v>
                </c:pt>
                <c:pt idx="9">
                  <c:v>306.42201834862402</c:v>
                </c:pt>
                <c:pt idx="10">
                  <c:v>291.74311926605498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799296"/>
        <c:axId val="75799872"/>
      </c:scatterChart>
      <c:valAx>
        <c:axId val="7579929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75799872"/>
        <c:crosses val="autoZero"/>
        <c:crossBetween val="midCat"/>
        <c:majorUnit val="500"/>
      </c:valAx>
      <c:valAx>
        <c:axId val="7579987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txPr>
          <a:bodyPr/>
          <a:lstStyle/>
          <a:p>
            <a:pPr>
              <a:defRPr sz="1600"/>
            </a:pPr>
            <a:endParaRPr lang="en-US"/>
          </a:p>
        </c:txPr>
        <c:crossAx val="75799296"/>
        <c:crosses val="autoZero"/>
        <c:crossBetween val="midCat"/>
        <c:majorUnit val="100"/>
        <c:minorUnit val="10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5-04-22T18:17:28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15204 3755 8167,'-18'-20'353,"18"20"415,-21-20-319,21 20 287,0-19-255,-20 19-385,20 0-96,-20-20 0,0-1-32,20 21 64,-19-19 128,-1-1 128,0 20 129,0-20-97,0 1-32,1 19 33,-1-21 31,-20 1-64,20 20-31,-19 0-33,-2-19-96,3 19-96,-3 0 32,1 19-64,1-19 0,19 0 0,-39 20 0,39 1 0,-20-2 0,-19 1-32,19 0 0,-1-1 32,3 2 0,17 18-32,-19 1 32,1-20 0,-1 20-32,1-1 32,-1 1 32,0 0-32,1 20-32,-1-21 64,1 21-32,19-21 0,-21 21 0,3-20 0,17 19-32,-19 2 32,1-2 0,-1 1 0,20-1 0,-19 1 0,-1-1 0,-1 0 0,3 1 0,18 21 32,-21-22-96,21 1 128,-19-1 0,19 1-192,20 0 64,-20 0 64,20-1-32,-20 1 0,20-2 0,0 3 32,0-2-32,20 1 0,-20-1 32,0 2 32,20-22-32,-20 21 32,0-1-32,20 1 0,-20-1 0,21-19-32,-21 19 0,18 1 0,-18-1 32,20 1 32,-20-20-32,20 19 0,-20 1 32,21 0-32,-21-1 32,0 1 128,20-19 0,-20 18-64,18 0 0,2-19-32,-20 20-32,21-21-32,-1 21 0,0-21-32,0 21 0,-1-20 64,21 0 0,-20 0-32,0 19-32,19-39 128,-19 19-96,21 1 96,-3 0-96,3-20 96,-3 19-31,3-19 31,-1 0 32,-1 20-32,1-21-64,19 1 32,-19 1-32,-1-21 32,22 19-32,-23 2 0,23-2 0,-2-19-32,1 0 32,-21 19-32,21-19 32,-1 0-32,2 0 64,-2 0-32,0 0 32,1 0-32,19 0 32,-20 0 0,1 0 1,19-19-1,-18 19 0,18-19 0,-20-2 0,20 21-32,2-19 32,-2-22-64,0 22 96,0-1-64,20-20 32,-20 0-32,2 1 96,18-1-32,-20 0 0,0-19 32,0 19-31,2-19 63,-2-21-32,0 20 64,0 1-128,-19-20 64,20-1-32,-22 1 96,3-1-192,-2 0 0,-19-19 0,19 0 97,-19-1-65,-20 1-32,19 0 96,-19-1 0,-20-18-32,21 18 256,-21 0-96,0-19-63,0 19-33,0 1-64,-21-20 96,1 20-96,0 0-64,1-1-224,-21 0 512,0 1-352,-19 20 64,19-1 64,-19 1 64,0 0-32,-22-1 0,22 20 0,-20 1 32,19-1 97,-19 0-225,0 1 64,0-1 32,-21 21-32,20-1 32,1 0 0,0 0-32,0 20-96,-2 0-160,22 1-160,0-1-161,-1 20-192,-19-21 65,38 21-33,-18 0-544,0 21-641,-1 18-1345,1-19-8166</inkml:trace>
  <inkml:trace contextRef="#ctx0" brushRef="#br0" timeOffset="1">10262 6994 9160,'0'0'2082,"0"0"-1025,0 0-352,-20-20-161,20 20 1,-21 0-97,21 0 1,-18-19-97,-23 19-32,21-20 97,-18 20 63,-3 0-224,1-20 33,1 20-33,-21 0-160,21 0-32,-21 0 0,1 0 0,0 20 160,-22 0-127,22-1-33,-20 1-32,-2 20-32,2 0 0,0 0-32,0 0 0,19-1-33,-19 1-31,20-1 96,-2 1 32,2 0-64,-20 19 64,39-19-32,-19 19-32,-1-18 64,21 18 32,-1 1-160,-1 0 96,23-1-128,-23 1 160,21-1-64,0 1-32,1 19-32,-1-19 64,0 0 0,20-1 0,-20 21 64,0-21-32,1 21 0,19-20 32,-20 19 0,0-19-32,20-1 0,-20 21 32,20-21 0,0 1 32,0 0-32,20-1 0,0 1 32,0 19 32,-1-19-160,1-1 32,0 1-32,0-1 32,0 1 32,19-1 96,-19-18-64,21 18-128,-3 1 160,3 0-32,18-1 32,1-19-128,-1 19 160,2-19-96,-3 0 0,1 20 0,2-21 0,18 2 0,-20-2-32,21 0 64,-1 2-32,1-2 97,-1-19-129,1 20-257,-1-20 610,0 20-257,0-21-32,21 1 0,-21 0 0,1-20 0,-1 20 0,-20 0 0,20-20-64,2 19 64,-22-19-32,1 0 0,19 0 64,-20 0-64,2 0-64,-2 0 0,0-19 32,-19-1 64,19 0-64,-19 0 32,19 0 32,-19 1-64,19-21 64,-18 0-32,-1 20 0,19-20 32,-19 1 32,-1-1-64,1-19 0,1 18 224,-3-18-288,3 19 160,-3-19-160,-17-1 64,19 0-32,-20 1 96,-1-1-64,1 0 32,0 1 64,0-1-128,-20 1 160,20-1-96,-20 0-64,19-19 64,-19 19-32,20 1-128,0-1 192,-20-20 32,0 21-192,20-21 128,-20 21-32,0-1 0,20-19 0,-20 19 96,0 0-160,-20-19 128,20 20-96,0-1 0,-20-20 64,0 20-32,0-19 32,20 19-32,-39-19 64,19 19-64,0 1 32,-19-1 97,-1 1-1,20-1-64,-39 0 32,18 1-32,3-1 0,-23 0 32,2 1-32,-1 19 64,1 0 32,-20-19-96,-2 39 33,2-20-33,-20 21-64,0-2-96,-1 2-97,1-2-31,0 21 96,-20 0-32,19 0 32,-19 0-481,20 0-320,-19 21-993,19-2-2914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7530-FA50-4B1D-B311-48CA696EFFB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444-B0C7-46E2-8BB5-7EFFE503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3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7530-FA50-4B1D-B311-48CA696EFFB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444-B0C7-46E2-8BB5-7EFFE503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7530-FA50-4B1D-B311-48CA696EFFB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444-B0C7-46E2-8BB5-7EFFE503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7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7530-FA50-4B1D-B311-48CA696EFFB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444-B0C7-46E2-8BB5-7EFFE503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7530-FA50-4B1D-B311-48CA696EFFB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444-B0C7-46E2-8BB5-7EFFE503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6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7530-FA50-4B1D-B311-48CA696EFFB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444-B0C7-46E2-8BB5-7EFFE503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7530-FA50-4B1D-B311-48CA696EFFB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444-B0C7-46E2-8BB5-7EFFE503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0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7530-FA50-4B1D-B311-48CA696EFFB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444-B0C7-46E2-8BB5-7EFFE503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7530-FA50-4B1D-B311-48CA696EFFB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444-B0C7-46E2-8BB5-7EFFE503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7530-FA50-4B1D-B311-48CA696EFFB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444-B0C7-46E2-8BB5-7EFFE503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7530-FA50-4B1D-B311-48CA696EFFB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3444-B0C7-46E2-8BB5-7EFFE503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2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C7530-FA50-4B1D-B311-48CA696EFFB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33444-B0C7-46E2-8BB5-7EFFE503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82569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7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63509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2209800" y="1752600"/>
            <a:ext cx="518160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937164" y="2673927"/>
            <a:ext cx="4741136" cy="2008909"/>
          </a:xfrm>
          <a:custGeom>
            <a:avLst/>
            <a:gdLst>
              <a:gd name="connsiteX0" fmla="*/ 0 w 4741136"/>
              <a:gd name="connsiteY0" fmla="*/ 2008909 h 2008909"/>
              <a:gd name="connsiteX1" fmla="*/ 1288472 w 4741136"/>
              <a:gd name="connsiteY1" fmla="*/ 484909 h 2008909"/>
              <a:gd name="connsiteX2" fmla="*/ 4461163 w 4741136"/>
              <a:gd name="connsiteY2" fmla="*/ 27709 h 2008909"/>
              <a:gd name="connsiteX3" fmla="*/ 4599709 w 4741136"/>
              <a:gd name="connsiteY3" fmla="*/ 55418 h 2008909"/>
              <a:gd name="connsiteX4" fmla="*/ 4613563 w 4741136"/>
              <a:gd name="connsiteY4" fmla="*/ 0 h 200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136" h="2008909">
                <a:moveTo>
                  <a:pt x="0" y="2008909"/>
                </a:moveTo>
                <a:cubicBezTo>
                  <a:pt x="272472" y="1412009"/>
                  <a:pt x="544945" y="815109"/>
                  <a:pt x="1288472" y="484909"/>
                </a:cubicBezTo>
                <a:cubicBezTo>
                  <a:pt x="2031999" y="154709"/>
                  <a:pt x="3909290" y="99291"/>
                  <a:pt x="4461163" y="27709"/>
                </a:cubicBezTo>
                <a:cubicBezTo>
                  <a:pt x="5013036" y="-43873"/>
                  <a:pt x="4574309" y="60036"/>
                  <a:pt x="4599709" y="55418"/>
                </a:cubicBezTo>
                <a:cubicBezTo>
                  <a:pt x="4625109" y="50800"/>
                  <a:pt x="4619336" y="25400"/>
                  <a:pt x="461356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39859" y="4468824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24387" y="4420585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26935" y="4855900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9743" y="4116592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91648" y="3740618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05948" y="3381182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70437" y="3416768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27512" y="2923982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14837" y="5800532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712837" y="3629985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89241" y="2447732"/>
            <a:ext cx="0" cy="348766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99133" y="5667744"/>
            <a:ext cx="390024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/>
              <p14:cNvContentPartPr/>
              <p14:nvPr/>
            </p14:nvContentPartPr>
            <p14:xfrm>
              <a:off x="1613557" y="2742302"/>
              <a:ext cx="3273840" cy="25182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3477" y="2733662"/>
                <a:ext cx="3294720" cy="253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3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Supervised/Unsupervised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prstClr val="black"/>
                </a:solidFill>
              </a:rPr>
              <a:t>Given email labeled as spam/not spam, learn a spam filter.</a:t>
            </a:r>
          </a:p>
          <a:p>
            <a:r>
              <a:rPr lang="en-US" dirty="0">
                <a:solidFill>
                  <a:prstClr val="black"/>
                </a:solidFill>
              </a:rPr>
              <a:t>Given a set of news articles found on the web, group them into set of articles about the same story. </a:t>
            </a:r>
          </a:p>
          <a:p>
            <a:r>
              <a:rPr lang="en-US" dirty="0">
                <a:solidFill>
                  <a:prstClr val="black"/>
                </a:solidFill>
              </a:rPr>
              <a:t>Given a database of customer data, automatically discover market segments and group customers into different market segments. </a:t>
            </a:r>
          </a:p>
          <a:p>
            <a:r>
              <a:rPr lang="en-US" dirty="0">
                <a:solidFill>
                  <a:prstClr val="black"/>
                </a:solidFill>
              </a:rPr>
              <a:t>Given a dataset of patients diagnosed as either having diabetes or not, learn to classify new patients as having diabetes or not.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381000"/>
            <a:ext cx="913014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0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1200" y="10886"/>
            <a:ext cx="1301115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47255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&quot;No&quot; Symbol 5"/>
          <p:cNvSpPr/>
          <p:nvPr/>
        </p:nvSpPr>
        <p:spPr>
          <a:xfrm rot="16200000">
            <a:off x="2141220" y="1440180"/>
            <a:ext cx="4389120" cy="4709160"/>
          </a:xfrm>
          <a:prstGeom prst="noSmoking">
            <a:avLst>
              <a:gd name="adj" fmla="val 88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Arial Black" pitchFamily="34" charset="0"/>
              </a:rPr>
              <a:t>SPAM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9600" baseline="-25000" dirty="0" smtClean="0"/>
              <a:t>SPAM</a:t>
            </a:r>
            <a:endParaRPr lang="en-US" sz="9600" baseline="-25000" dirty="0"/>
          </a:p>
        </p:txBody>
      </p:sp>
    </p:spTree>
    <p:extLst>
      <p:ext uri="{BB962C8B-B14F-4D97-AF65-F5344CB8AC3E}">
        <p14:creationId xmlns:p14="http://schemas.microsoft.com/office/powerpoint/2010/main" val="22929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990600"/>
            <a:ext cx="4648200" cy="1470025"/>
          </a:xfrm>
        </p:spPr>
        <p:txBody>
          <a:bodyPr/>
          <a:lstStyle/>
          <a:p>
            <a:r>
              <a:rPr lang="en-US" dirty="0" smtClean="0"/>
              <a:t>I am a Machine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lang="en-US" dirty="0" smtClean="0"/>
              <a:t>And I learn too !!</a:t>
            </a:r>
            <a:endParaRPr lang="en-US" dirty="0"/>
          </a:p>
        </p:txBody>
      </p:sp>
      <p:pic>
        <p:nvPicPr>
          <p:cNvPr id="4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2" cstate="print"/>
          <a:srcRect b="7246"/>
          <a:stretch>
            <a:fillRect/>
          </a:stretch>
        </p:blipFill>
        <p:spPr bwMode="auto">
          <a:xfrm>
            <a:off x="706582" y="294409"/>
            <a:ext cx="32004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28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+mn-lt"/>
              </a:rPr>
              <a:t>Machine Learning</a:t>
            </a:r>
          </a:p>
          <a:p>
            <a:pPr lvl="1">
              <a:buFontTx/>
              <a:buChar char="-"/>
            </a:pPr>
            <a:r>
              <a:rPr lang="en-US" sz="2400" dirty="0" smtClean="0">
                <a:latin typeface="+mn-lt"/>
              </a:rPr>
              <a:t> Grew out of work in AI</a:t>
            </a:r>
          </a:p>
          <a:p>
            <a:pPr lvl="1">
              <a:buFontTx/>
              <a:buChar char="-"/>
            </a:pPr>
            <a:r>
              <a:rPr lang="en-US" sz="2400" dirty="0" smtClean="0"/>
              <a:t> New capability for computers </a:t>
            </a:r>
          </a:p>
          <a:p>
            <a:r>
              <a:rPr lang="en-US" sz="2400" dirty="0" smtClean="0">
                <a:latin typeface="+mn-lt"/>
              </a:rPr>
              <a:t>Examples: </a:t>
            </a:r>
          </a:p>
          <a:p>
            <a:pPr lvl="1">
              <a:buFontTx/>
              <a:buChar char="-"/>
            </a:pPr>
            <a:r>
              <a:rPr lang="en-US" sz="2400" dirty="0" smtClean="0">
                <a:latin typeface="+mn-lt"/>
              </a:rPr>
              <a:t> Database mining </a:t>
            </a:r>
          </a:p>
          <a:p>
            <a:pPr lvl="2"/>
            <a:r>
              <a:rPr lang="en-US" dirty="0"/>
              <a:t>Large datasets from growth of automation/web.  </a:t>
            </a:r>
          </a:p>
          <a:p>
            <a:pPr lvl="2"/>
            <a:r>
              <a:rPr lang="en-US" dirty="0"/>
              <a:t>E.g., Web click data, medical records, biology, engineering</a:t>
            </a:r>
          </a:p>
          <a:p>
            <a:pPr lvl="1">
              <a:buFontTx/>
              <a:buChar char="-"/>
            </a:pPr>
            <a:r>
              <a:rPr lang="en-US" sz="2400" dirty="0" smtClean="0">
                <a:latin typeface="+mn-lt"/>
              </a:rPr>
              <a:t> Applications.</a:t>
            </a:r>
          </a:p>
          <a:p>
            <a:pPr lvl="2"/>
            <a:r>
              <a:rPr lang="en-US" dirty="0"/>
              <a:t>E.g., </a:t>
            </a:r>
            <a:r>
              <a:rPr lang="en-US" dirty="0" smtClean="0"/>
              <a:t>handwriting </a:t>
            </a:r>
            <a:r>
              <a:rPr lang="en-US" dirty="0"/>
              <a:t>recognition, most of Natural Language Processing (NLP), Computer Vision. </a:t>
            </a:r>
            <a:endParaRPr lang="en-US" dirty="0" smtClean="0"/>
          </a:p>
          <a:p>
            <a:pPr lvl="2"/>
            <a:r>
              <a:rPr lang="en-US" dirty="0" smtClean="0"/>
              <a:t>Recommendation 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Arthur Samuel (1959). Machine Learning: It is a Field of study that gives computers the ability to learn without being explicitly programmed. </a:t>
            </a:r>
          </a:p>
          <a:p>
            <a:r>
              <a:rPr lang="en-US" dirty="0" smtClean="0"/>
              <a:t>Tom Mitchell (1998) Well-posed Learning Problem: A computer program is said to </a:t>
            </a:r>
            <a:r>
              <a:rPr lang="en-US" i="1" dirty="0" smtClean="0"/>
              <a:t>learn</a:t>
            </a:r>
            <a:r>
              <a:rPr lang="en-US" dirty="0" smtClean="0"/>
              <a:t> from experience E with respect to some task T and some performance measure P, if its performance on T, as measured by P, improves with experience 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305800" cy="2514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Suppose </a:t>
            </a:r>
            <a:r>
              <a:rPr lang="en-US" sz="3600" dirty="0" smtClean="0"/>
              <a:t>an</a:t>
            </a:r>
            <a:r>
              <a:rPr lang="en-US" dirty="0" smtClean="0"/>
              <a:t> email program watches which emails we do or do not mark as spam, and based on that learns how to better filter spam.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124200"/>
            <a:ext cx="8229600" cy="3048000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Classifying emails as spam or not </a:t>
            </a:r>
            <a:r>
              <a:rPr lang="en-US" dirty="0" smtClean="0">
                <a:solidFill>
                  <a:prstClr val="black"/>
                </a:solidFill>
              </a:rPr>
              <a:t>spam (T)</a:t>
            </a:r>
          </a:p>
          <a:p>
            <a:r>
              <a:rPr lang="en-US" dirty="0">
                <a:solidFill>
                  <a:prstClr val="black"/>
                </a:solidFill>
              </a:rPr>
              <a:t>Watching </a:t>
            </a:r>
            <a:r>
              <a:rPr lang="en-US" dirty="0" smtClean="0">
                <a:solidFill>
                  <a:prstClr val="black"/>
                </a:solidFill>
              </a:rPr>
              <a:t>us label </a:t>
            </a:r>
            <a:r>
              <a:rPr lang="en-US" dirty="0">
                <a:solidFill>
                  <a:prstClr val="black"/>
                </a:solidFill>
              </a:rPr>
              <a:t>emails as spam or not </a:t>
            </a:r>
            <a:r>
              <a:rPr lang="en-US" dirty="0" smtClean="0">
                <a:solidFill>
                  <a:prstClr val="black"/>
                </a:solidFill>
              </a:rPr>
              <a:t>spam (E )</a:t>
            </a:r>
          </a:p>
          <a:p>
            <a:r>
              <a:rPr lang="en-US" dirty="0">
                <a:solidFill>
                  <a:prstClr val="black"/>
                </a:solidFill>
              </a:rPr>
              <a:t>The number (or fraction) of emails correctly classified as spam/not </a:t>
            </a:r>
            <a:r>
              <a:rPr lang="en-US" dirty="0" smtClean="0">
                <a:solidFill>
                  <a:prstClr val="black"/>
                </a:solidFill>
              </a:rPr>
              <a:t>spam. (P)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Machine learning algorithms:</a:t>
            </a:r>
          </a:p>
          <a:p>
            <a:pPr>
              <a:buFontTx/>
              <a:buChar char="-"/>
            </a:pPr>
            <a:r>
              <a:rPr lang="en-US" dirty="0" smtClean="0"/>
              <a:t>Supervised learning</a:t>
            </a:r>
          </a:p>
          <a:p>
            <a:pPr>
              <a:buFontTx/>
              <a:buChar char="-"/>
            </a:pPr>
            <a:r>
              <a:rPr lang="en-US" dirty="0" smtClean="0"/>
              <a:t>Unsupervised learning</a:t>
            </a:r>
          </a:p>
          <a:p>
            <a:r>
              <a:rPr lang="en-US" dirty="0" smtClean="0"/>
              <a:t>Supervised</a:t>
            </a:r>
          </a:p>
          <a:p>
            <a:pPr lvl="1"/>
            <a:r>
              <a:rPr lang="en-US" dirty="0" smtClean="0"/>
              <a:t>Right Answer Given.</a:t>
            </a:r>
          </a:p>
          <a:p>
            <a:r>
              <a:rPr lang="en-US" dirty="0" smtClean="0"/>
              <a:t>Unsupervised.</a:t>
            </a:r>
          </a:p>
          <a:p>
            <a:pPr lvl="1"/>
            <a:r>
              <a:rPr lang="en-US" dirty="0" smtClean="0"/>
              <a:t>Let’s the machine decide the answer based on data set given.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318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I am a Machine </vt:lpstr>
      <vt:lpstr>PowerPoint Presentation</vt:lpstr>
      <vt:lpstr>Definiton</vt:lpstr>
      <vt:lpstr>Suppose an email program watches which emails we do or do not mark as spam, and based on that learns how to better filter spam.</vt:lpstr>
      <vt:lpstr>PowerPoint Presentation</vt:lpstr>
      <vt:lpstr>Supervised</vt:lpstr>
      <vt:lpstr>unsupervised</vt:lpstr>
      <vt:lpstr>Supervised/Unsupervised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</dc:title>
  <dc:creator>Ashutosh N. Jha</dc:creator>
  <cp:lastModifiedBy>Ashutosh N. Jha</cp:lastModifiedBy>
  <cp:revision>11</cp:revision>
  <dcterms:created xsi:type="dcterms:W3CDTF">2015-04-22T17:42:32Z</dcterms:created>
  <dcterms:modified xsi:type="dcterms:W3CDTF">2015-04-22T18:31:33Z</dcterms:modified>
</cp:coreProperties>
</file>