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media/image2.png" ContentType="image/png"/>
  <Override PartName="/ppt/media/image1.png" ContentType="image/png"/>
  <Override PartName="/ppt/slideLayouts/slideLayout6.xml" ContentType="application/vnd.openxmlformats-officedocument.presentationml.slideLayout+xml"/>
  <Override PartName="/ppt/slideLayouts/slideLayout1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slideLayout4.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presentation.xml" ContentType="application/vnd.openxmlformats-officedocument.presentationml.presentation.main+xml"/>
  <Override PartName="/ppt/slides/_rels/slide28.xml.rels" ContentType="application/vnd.openxmlformats-package.relationships+xml"/>
  <Override PartName="/ppt/slides/_rels/slide13.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18.xml.rels" ContentType="application/vnd.openxmlformats-package.relationships+xml"/>
  <Override PartName="/ppt/slides/_rels/slide16.xml.rels" ContentType="application/vnd.openxmlformats-package.relationships+xml"/>
  <Override PartName="/ppt/slides/_rels/slide14.xml.rels" ContentType="application/vnd.openxmlformats-package.relationships+xml"/>
  <Override PartName="/ppt/slides/_rels/slide26.xml.rels" ContentType="application/vnd.openxmlformats-package.relationships+xml"/>
  <Override PartName="/ppt/slides/_rels/slide24.xml.rels" ContentType="application/vnd.openxmlformats-package.relationships+xml"/>
  <Override PartName="/ppt/slides/_rels/slide8.xml.rels" ContentType="application/vnd.openxmlformats-package.relationships+xml"/>
  <Override PartName="/ppt/slides/_rels/slide22.xml.rels" ContentType="application/vnd.openxmlformats-package.relationships+xml"/>
  <Override PartName="/ppt/slides/_rels/slide6.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29.xml.rels" ContentType="application/vnd.openxmlformats-package.relationships+xml"/>
  <Override PartName="/ppt/slides/_rels/slide27.xml.rels" ContentType="application/vnd.openxmlformats-package.relationships+xml"/>
  <Override PartName="/ppt/slides/_rels/slide12.xml.rels" ContentType="application/vnd.openxmlformats-package.relationships+xml"/>
  <Override PartName="/ppt/slides/_rels/slide1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17.xml.rels" ContentType="application/vnd.openxmlformats-package.relationships+xml"/>
  <Override PartName="/ppt/slides/_rels/slide15.xml.rels" ContentType="application/vnd.openxmlformats-package.relationships+xml"/>
  <Override PartName="/ppt/slides/_rels/slide25.xml.rels" ContentType="application/vnd.openxmlformats-package.relationships+xml"/>
  <Override PartName="/ppt/slides/_rels/slide9.xml.rels" ContentType="application/vnd.openxmlformats-package.relationships+xml"/>
  <Override PartName="/ppt/slides/_rels/slide23.xml.rels" ContentType="application/vnd.openxmlformats-package.relationships+xml"/>
  <Override PartName="/ppt/slides/_rels/slide7.xml.rels" ContentType="application/vnd.openxmlformats-package.relationships+xml"/>
  <Override PartName="/ppt/slides/_rels/slide21.xml.rels" ContentType="application/vnd.openxmlformats-package.relationships+xml"/>
  <Override PartName="/ppt/slides/_rels/slide5.xml.rels" ContentType="application/vnd.openxmlformats-package.relationships+xml"/>
  <Override PartName="/ppt/slides/slide1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13.xml" ContentType="application/vnd.openxmlformats-officedocument.presentationml.slide+xml"/>
  <Override PartName="/ppt/slides/slide22.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10.xml" ContentType="application/vnd.openxmlformats-officedocument.presentationml.slide+xml"/>
  <Override PartName="/ppt/slides/slide1.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23.xml" ContentType="application/vnd.openxmlformats-officedocument.presentationml.slide+xml"/>
  <Override PartName="/ppt/slides/slide16.xml" ContentType="application/vnd.openxmlformats-officedocument.presentationml.slide+xml"/>
  <Override PartName="/ppt/slides/slide7.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29.xml" ContentType="application/vnd.openxmlformats-officedocument.presentationml.slide+xml"/>
  <Override PartName="/ppt/theme/theme1.xml" ContentType="application/vnd.openxmlformats-officedocument.theme+xml"/>
  <Override PartName="/ppt/slideMasters/slideMaster1.xml" ContentType="application/vnd.openxmlformats-officedocument.presentationml.slideMaster+xml"/>
  <Override PartName="/ppt/slideMasters/_rels/slideMaster1.xml.rels" ContentType="application/vnd.openxmlformats-package.relationships+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
        <p:nvSpPr>
          <p:cNvPr id="27" name="PlaceHolder 2"/>
          <p:cNvSpPr>
            <a:spLocks noGrp="1"/>
          </p:cNvSpPr>
          <p:nvPr>
            <p:ph type="body"/>
          </p:nvPr>
        </p:nvSpPr>
        <p:spPr>
          <a:xfrm>
            <a:off x="504000" y="1769040"/>
            <a:ext cx="9071640" cy="2091240"/>
          </a:xfrm>
          <a:prstGeom prst="rect">
            <a:avLst/>
          </a:prstGeom>
        </p:spPr>
        <p:txBody>
          <a:bodyPr bIns="0" lIns="0" rIns="0" tIns="0" wrap="none"/>
          <a:p>
            <a:endParaRPr/>
          </a:p>
        </p:txBody>
      </p:sp>
      <p:sp>
        <p:nvSpPr>
          <p:cNvPr id="28" name="PlaceHolder 3"/>
          <p:cNvSpPr>
            <a:spLocks noGrp="1"/>
          </p:cNvSpPr>
          <p:nvPr>
            <p:ph type="body"/>
          </p:nvPr>
        </p:nvSpPr>
        <p:spPr>
          <a:xfrm>
            <a:off x="504000" y="4059000"/>
            <a:ext cx="9071640" cy="209124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
        <p:nvSpPr>
          <p:cNvPr id="30" name="PlaceHolder 2"/>
          <p:cNvSpPr>
            <a:spLocks noGrp="1"/>
          </p:cNvSpPr>
          <p:nvPr>
            <p:ph type="body"/>
          </p:nvPr>
        </p:nvSpPr>
        <p:spPr>
          <a:xfrm>
            <a:off x="504000" y="1769040"/>
            <a:ext cx="4426560" cy="2091240"/>
          </a:xfrm>
          <a:prstGeom prst="rect">
            <a:avLst/>
          </a:prstGeom>
        </p:spPr>
        <p:txBody>
          <a:bodyPr bIns="0" lIns="0" rIns="0" tIns="0" wrap="none"/>
          <a:p>
            <a:endParaRPr/>
          </a:p>
        </p:txBody>
      </p:sp>
      <p:sp>
        <p:nvSpPr>
          <p:cNvPr id="31" name="PlaceHolder 3"/>
          <p:cNvSpPr>
            <a:spLocks noGrp="1"/>
          </p:cNvSpPr>
          <p:nvPr>
            <p:ph type="body"/>
          </p:nvPr>
        </p:nvSpPr>
        <p:spPr>
          <a:xfrm>
            <a:off x="5151960" y="1769040"/>
            <a:ext cx="4426560" cy="2091240"/>
          </a:xfrm>
          <a:prstGeom prst="rect">
            <a:avLst/>
          </a:prstGeom>
        </p:spPr>
        <p:txBody>
          <a:bodyPr bIns="0" lIns="0" rIns="0" tIns="0" wrap="none"/>
          <a:p>
            <a:endParaRPr/>
          </a:p>
        </p:txBody>
      </p:sp>
      <p:sp>
        <p:nvSpPr>
          <p:cNvPr id="32" name="PlaceHolder 4"/>
          <p:cNvSpPr>
            <a:spLocks noGrp="1"/>
          </p:cNvSpPr>
          <p:nvPr>
            <p:ph type="body"/>
          </p:nvPr>
        </p:nvSpPr>
        <p:spPr>
          <a:xfrm>
            <a:off x="5151960" y="4059000"/>
            <a:ext cx="4426560" cy="2091240"/>
          </a:xfrm>
          <a:prstGeom prst="rect">
            <a:avLst/>
          </a:prstGeom>
        </p:spPr>
        <p:txBody>
          <a:bodyPr bIns="0" lIns="0" rIns="0" tIns="0" wrap="none"/>
          <a:p>
            <a:endParaRPr/>
          </a:p>
        </p:txBody>
      </p:sp>
      <p:sp>
        <p:nvSpPr>
          <p:cNvPr id="33" name="PlaceHolder 5"/>
          <p:cNvSpPr>
            <a:spLocks noGrp="1"/>
          </p:cNvSpPr>
          <p:nvPr>
            <p:ph type="body"/>
          </p:nvPr>
        </p:nvSpPr>
        <p:spPr>
          <a:xfrm>
            <a:off x="504000" y="4059000"/>
            <a:ext cx="4426560" cy="209124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
        <p:nvSpPr>
          <p:cNvPr id="35" name="PlaceHolder 2"/>
          <p:cNvSpPr>
            <a:spLocks noGrp="1"/>
          </p:cNvSpPr>
          <p:nvPr>
            <p:ph type="body"/>
          </p:nvPr>
        </p:nvSpPr>
        <p:spPr>
          <a:xfrm>
            <a:off x="504000" y="1769040"/>
            <a:ext cx="4426560" cy="2091240"/>
          </a:xfrm>
          <a:prstGeom prst="rect">
            <a:avLst/>
          </a:prstGeom>
        </p:spPr>
        <p:txBody>
          <a:bodyPr bIns="0" lIns="0" rIns="0" tIns="0" wrap="none"/>
          <a:p>
            <a:endParaRPr/>
          </a:p>
        </p:txBody>
      </p:sp>
      <p:sp>
        <p:nvSpPr>
          <p:cNvPr id="36" name="PlaceHolder 3"/>
          <p:cNvSpPr>
            <a:spLocks noGrp="1"/>
          </p:cNvSpPr>
          <p:nvPr>
            <p:ph type="body"/>
          </p:nvPr>
        </p:nvSpPr>
        <p:spPr>
          <a:xfrm>
            <a:off x="5151960" y="1769040"/>
            <a:ext cx="4426560" cy="2091240"/>
          </a:xfrm>
          <a:prstGeom prst="rect">
            <a:avLst/>
          </a:prstGeom>
        </p:spPr>
        <p:txBody>
          <a:bodyPr bIns="0" lIns="0" rIns="0" tIns="0" wrap="none"/>
          <a:p>
            <a:endParaRPr/>
          </a:p>
        </p:txBody>
      </p:sp>
      <p:pic>
        <p:nvPicPr>
          <p:cNvPr descr="" id="37" name=""/>
          <p:cNvPicPr/>
          <p:nvPr/>
        </p:nvPicPr>
        <p:blipFill>
          <a:blip r:embed="rId2"/>
          <a:stretch>
            <a:fillRect/>
          </a:stretch>
        </p:blipFill>
        <p:spPr>
          <a:xfrm>
            <a:off x="6054840" y="4058640"/>
            <a:ext cx="2620800" cy="2091240"/>
          </a:xfrm>
          <a:prstGeom prst="rect">
            <a:avLst/>
          </a:prstGeom>
        </p:spPr>
      </p:pic>
      <p:pic>
        <p:nvPicPr>
          <p:cNvPr descr="" id="38" name=""/>
          <p:cNvPicPr/>
          <p:nvPr/>
        </p:nvPicPr>
        <p:blipFill>
          <a:blip r:embed="rId3"/>
          <a:stretch>
            <a:fillRect/>
          </a:stretch>
        </p:blipFill>
        <p:spPr>
          <a:xfrm>
            <a:off x="1406880" y="4058640"/>
            <a:ext cx="2620800" cy="2091240"/>
          </a:xfrm>
          <a:prstGeom prst="rect">
            <a:avLst/>
          </a:prstGeom>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
        <p:nvSpPr>
          <p:cNvPr id="6" name="PlaceHolder 2"/>
          <p:cNvSpPr>
            <a:spLocks noGrp="1"/>
          </p:cNvSpPr>
          <p:nvPr>
            <p:ph type="subTitle"/>
          </p:nvPr>
        </p:nvSpPr>
        <p:spPr>
          <a:xfrm>
            <a:off x="504000" y="1769040"/>
            <a:ext cx="9071640" cy="4385160"/>
          </a:xfrm>
          <a:prstGeom prst="rect">
            <a:avLst/>
          </a:prstGeom>
        </p:spPr>
        <p:txBody>
          <a:bodyPr anchor="ctr" bIns="0" lIns="0" rIns="0" tIns="0" wrap="none"/>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
        <p:nvSpPr>
          <p:cNvPr id="8" name="PlaceHolder 2"/>
          <p:cNvSpPr>
            <a:spLocks noGrp="1"/>
          </p:cNvSpPr>
          <p:nvPr>
            <p:ph type="body"/>
          </p:nvPr>
        </p:nvSpPr>
        <p:spPr>
          <a:xfrm>
            <a:off x="504000" y="1769040"/>
            <a:ext cx="9071640" cy="438480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
        <p:nvSpPr>
          <p:cNvPr id="10" name="PlaceHolder 2"/>
          <p:cNvSpPr>
            <a:spLocks noGrp="1"/>
          </p:cNvSpPr>
          <p:nvPr>
            <p:ph type="body"/>
          </p:nvPr>
        </p:nvSpPr>
        <p:spPr>
          <a:xfrm>
            <a:off x="504000" y="1769040"/>
            <a:ext cx="4426560" cy="4384800"/>
          </a:xfrm>
          <a:prstGeom prst="rect">
            <a:avLst/>
          </a:prstGeom>
        </p:spPr>
        <p:txBody>
          <a:bodyPr bIns="0" lIns="0" rIns="0" tIns="0" wrap="none"/>
          <a:p>
            <a:endParaRPr/>
          </a:p>
        </p:txBody>
      </p:sp>
      <p:sp>
        <p:nvSpPr>
          <p:cNvPr id="11" name="PlaceHolder 3"/>
          <p:cNvSpPr>
            <a:spLocks noGrp="1"/>
          </p:cNvSpPr>
          <p:nvPr>
            <p:ph type="body"/>
          </p:nvPr>
        </p:nvSpPr>
        <p:spPr>
          <a:xfrm>
            <a:off x="5151960" y="1769040"/>
            <a:ext cx="4426560" cy="438480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252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
        <p:nvSpPr>
          <p:cNvPr id="15" name="PlaceHolder 2"/>
          <p:cNvSpPr>
            <a:spLocks noGrp="1"/>
          </p:cNvSpPr>
          <p:nvPr>
            <p:ph type="body"/>
          </p:nvPr>
        </p:nvSpPr>
        <p:spPr>
          <a:xfrm>
            <a:off x="504000" y="1769040"/>
            <a:ext cx="4426560" cy="2091240"/>
          </a:xfrm>
          <a:prstGeom prst="rect">
            <a:avLst/>
          </a:prstGeom>
        </p:spPr>
        <p:txBody>
          <a:bodyPr bIns="0" lIns="0" rIns="0" tIns="0" wrap="none"/>
          <a:p>
            <a:endParaRPr/>
          </a:p>
        </p:txBody>
      </p:sp>
      <p:sp>
        <p:nvSpPr>
          <p:cNvPr id="16" name="PlaceHolder 3"/>
          <p:cNvSpPr>
            <a:spLocks noGrp="1"/>
          </p:cNvSpPr>
          <p:nvPr>
            <p:ph type="body"/>
          </p:nvPr>
        </p:nvSpPr>
        <p:spPr>
          <a:xfrm>
            <a:off x="504000" y="4059000"/>
            <a:ext cx="4426560" cy="2091240"/>
          </a:xfrm>
          <a:prstGeom prst="rect">
            <a:avLst/>
          </a:prstGeom>
        </p:spPr>
        <p:txBody>
          <a:bodyPr bIns="0" lIns="0" rIns="0" tIns="0" wrap="none"/>
          <a:p>
            <a:endParaRPr/>
          </a:p>
        </p:txBody>
      </p:sp>
      <p:sp>
        <p:nvSpPr>
          <p:cNvPr id="17" name="PlaceHolder 4"/>
          <p:cNvSpPr>
            <a:spLocks noGrp="1"/>
          </p:cNvSpPr>
          <p:nvPr>
            <p:ph type="body"/>
          </p:nvPr>
        </p:nvSpPr>
        <p:spPr>
          <a:xfrm>
            <a:off x="5151960" y="1769040"/>
            <a:ext cx="4426560" cy="438480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
        <p:nvSpPr>
          <p:cNvPr id="19" name="PlaceHolder 2"/>
          <p:cNvSpPr>
            <a:spLocks noGrp="1"/>
          </p:cNvSpPr>
          <p:nvPr>
            <p:ph type="body"/>
          </p:nvPr>
        </p:nvSpPr>
        <p:spPr>
          <a:xfrm>
            <a:off x="504000" y="1769040"/>
            <a:ext cx="4426560" cy="4384800"/>
          </a:xfrm>
          <a:prstGeom prst="rect">
            <a:avLst/>
          </a:prstGeom>
        </p:spPr>
        <p:txBody>
          <a:bodyPr bIns="0" lIns="0" rIns="0" tIns="0" wrap="none"/>
          <a:p>
            <a:endParaRPr/>
          </a:p>
        </p:txBody>
      </p:sp>
      <p:sp>
        <p:nvSpPr>
          <p:cNvPr id="20" name="PlaceHolder 3"/>
          <p:cNvSpPr>
            <a:spLocks noGrp="1"/>
          </p:cNvSpPr>
          <p:nvPr>
            <p:ph type="body"/>
          </p:nvPr>
        </p:nvSpPr>
        <p:spPr>
          <a:xfrm>
            <a:off x="5151960" y="1769040"/>
            <a:ext cx="4426560" cy="2091240"/>
          </a:xfrm>
          <a:prstGeom prst="rect">
            <a:avLst/>
          </a:prstGeom>
        </p:spPr>
        <p:txBody>
          <a:bodyPr bIns="0" lIns="0" rIns="0" tIns="0" wrap="none"/>
          <a:p>
            <a:endParaRPr/>
          </a:p>
        </p:txBody>
      </p:sp>
      <p:sp>
        <p:nvSpPr>
          <p:cNvPr id="21" name="PlaceHolder 4"/>
          <p:cNvSpPr>
            <a:spLocks noGrp="1"/>
          </p:cNvSpPr>
          <p:nvPr>
            <p:ph type="body"/>
          </p:nvPr>
        </p:nvSpPr>
        <p:spPr>
          <a:xfrm>
            <a:off x="5151960" y="4059000"/>
            <a:ext cx="4426560" cy="209124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
        <p:nvSpPr>
          <p:cNvPr id="23" name="PlaceHolder 2"/>
          <p:cNvSpPr>
            <a:spLocks noGrp="1"/>
          </p:cNvSpPr>
          <p:nvPr>
            <p:ph type="body"/>
          </p:nvPr>
        </p:nvSpPr>
        <p:spPr>
          <a:xfrm>
            <a:off x="504000" y="1769040"/>
            <a:ext cx="4426560" cy="2091240"/>
          </a:xfrm>
          <a:prstGeom prst="rect">
            <a:avLst/>
          </a:prstGeom>
        </p:spPr>
        <p:txBody>
          <a:bodyPr bIns="0" lIns="0" rIns="0" tIns="0" wrap="none"/>
          <a:p>
            <a:endParaRPr/>
          </a:p>
        </p:txBody>
      </p:sp>
      <p:sp>
        <p:nvSpPr>
          <p:cNvPr id="24" name="PlaceHolder 3"/>
          <p:cNvSpPr>
            <a:spLocks noGrp="1"/>
          </p:cNvSpPr>
          <p:nvPr>
            <p:ph type="body"/>
          </p:nvPr>
        </p:nvSpPr>
        <p:spPr>
          <a:xfrm>
            <a:off x="5151960" y="1769040"/>
            <a:ext cx="4426560" cy="2091240"/>
          </a:xfrm>
          <a:prstGeom prst="rect">
            <a:avLst/>
          </a:prstGeom>
        </p:spPr>
        <p:txBody>
          <a:bodyPr bIns="0" lIns="0" rIns="0" tIns="0" wrap="none"/>
          <a:p>
            <a:endParaRPr/>
          </a:p>
        </p:txBody>
      </p:sp>
      <p:sp>
        <p:nvSpPr>
          <p:cNvPr id="25" name="PlaceHolder 4"/>
          <p:cNvSpPr>
            <a:spLocks noGrp="1"/>
          </p:cNvSpPr>
          <p:nvPr>
            <p:ph type="body"/>
          </p:nvPr>
        </p:nvSpPr>
        <p:spPr>
          <a:xfrm>
            <a:off x="504000" y="4059000"/>
            <a:ext cx="9070920" cy="209124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anchor="ctr" bIns="0" lIns="0" rIns="0" tIns="0" wrap="none"/>
          <a:p>
            <a:pPr algn="ctr"/>
            <a:r>
              <a:rPr lang="en-US"/>
              <a:t>Click to edit the title text format</a:t>
            </a:r>
            <a:endParaRPr/>
          </a:p>
        </p:txBody>
      </p:sp>
      <p:sp>
        <p:nvSpPr>
          <p:cNvPr id="1" name="PlaceHolder 2"/>
          <p:cNvSpPr>
            <a:spLocks noGrp="1"/>
          </p:cNvSpPr>
          <p:nvPr>
            <p:ph type="body"/>
          </p:nvPr>
        </p:nvSpPr>
        <p:spPr>
          <a:xfrm>
            <a:off x="504000" y="1769040"/>
            <a:ext cx="9071640" cy="4384800"/>
          </a:xfrm>
          <a:prstGeom prst="rect">
            <a:avLst/>
          </a:prstGeom>
        </p:spPr>
        <p:txBody>
          <a:bodyPr bIns="0" lIns="0" rIns="0" tIns="0" wrap="non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
        <p:nvSpPr>
          <p:cNvPr id="2" name="PlaceHolder 3"/>
          <p:cNvSpPr>
            <a:spLocks noGrp="1"/>
          </p:cNvSpPr>
          <p:nvPr>
            <p:ph type="dt"/>
          </p:nvPr>
        </p:nvSpPr>
        <p:spPr>
          <a:xfrm>
            <a:off x="504000" y="6887160"/>
            <a:ext cx="2348280" cy="521280"/>
          </a:xfrm>
          <a:prstGeom prst="rect">
            <a:avLst/>
          </a:prstGeom>
        </p:spPr>
        <p:txBody>
          <a:bodyPr bIns="0" lIns="0" rIns="0" tIns="0" wrap="none"/>
          <a:p>
            <a:r>
              <a:rPr lang="en-US" sz="1400"/>
              <a:t>&lt;date/time&gt;</a:t>
            </a:r>
            <a:endParaRPr/>
          </a:p>
        </p:txBody>
      </p:sp>
      <p:sp>
        <p:nvSpPr>
          <p:cNvPr id="3" name="PlaceHolder 4"/>
          <p:cNvSpPr>
            <a:spLocks noGrp="1"/>
          </p:cNvSpPr>
          <p:nvPr>
            <p:ph type="ftr"/>
          </p:nvPr>
        </p:nvSpPr>
        <p:spPr>
          <a:xfrm>
            <a:off x="3447360" y="6887160"/>
            <a:ext cx="3195000" cy="521280"/>
          </a:xfrm>
          <a:prstGeom prst="rect">
            <a:avLst/>
          </a:prstGeom>
        </p:spPr>
        <p:txBody>
          <a:bodyPr bIns="0" lIns="0" rIns="0" tIns="0" wrap="none"/>
          <a:p>
            <a:pPr algn="ctr"/>
            <a:r>
              <a:rPr lang="en-US" sz="1400"/>
              <a:t>&lt;footer&gt;</a:t>
            </a:r>
            <a:endParaRPr/>
          </a:p>
        </p:txBody>
      </p:sp>
      <p:sp>
        <p:nvSpPr>
          <p:cNvPr id="4" name="PlaceHolder 5"/>
          <p:cNvSpPr>
            <a:spLocks noGrp="1"/>
          </p:cNvSpPr>
          <p:nvPr>
            <p:ph type="sldNum"/>
          </p:nvPr>
        </p:nvSpPr>
        <p:spPr>
          <a:xfrm>
            <a:off x="7227360" y="6887160"/>
            <a:ext cx="2348280" cy="521280"/>
          </a:xfrm>
          <a:prstGeom prst="rect">
            <a:avLst/>
          </a:prstGeom>
        </p:spPr>
        <p:txBody>
          <a:bodyPr bIns="0" lIns="0" rIns="0" tIns="0" wrap="none"/>
          <a:p>
            <a:pPr algn="r"/>
            <a:fld id="{D30493AB-7727-4FE0-A9D5-362E86D286E0}" type="slidenum">
              <a:rPr lang="en-US" sz="1400"/>
              <a:t>&lt;number&gt;</a:t>
            </a:fld>
            <a:endParaRPr/>
          </a:p>
        </p:txBody>
      </p:sp>
    </p:spTree>
  </p:cSld>
  <p:clrMap accent1="accent1" accent2="accent2" accent3="accent3" accent4="accent4" accent5="accent5" accent6="accent6" bg1="lt1" bg2="lt2" folHlink="folHlink" hlink="hlink" tx1="dk1" tx2="dk2"/>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 name="TextShape 1"/>
          <p:cNvSpPr txBox="1"/>
          <p:nvPr/>
        </p:nvSpPr>
        <p:spPr>
          <a:xfrm>
            <a:off x="504000" y="301320"/>
            <a:ext cx="9071640" cy="1262160"/>
          </a:xfrm>
          <a:prstGeom prst="rect">
            <a:avLst/>
          </a:prstGeom>
        </p:spPr>
        <p:txBody>
          <a:bodyPr anchor="ctr" bIns="0" lIns="0" rIns="0" tIns="0" wrap="none"/>
          <a:p>
            <a:pPr algn="ctr"/>
            <a:r>
              <a:rPr lang="en-US"/>
              <a:t>INDIA</a:t>
            </a:r>
            <a:endParaRPr/>
          </a:p>
        </p:txBody>
      </p:sp>
      <p:sp>
        <p:nvSpPr>
          <p:cNvPr id="40" name="TextShape 2"/>
          <p:cNvSpPr txBox="1"/>
          <p:nvPr/>
        </p:nvSpPr>
        <p:spPr>
          <a:xfrm>
            <a:off x="504000" y="1769040"/>
            <a:ext cx="9071640" cy="4384440"/>
          </a:xfrm>
          <a:prstGeom prst="rect">
            <a:avLst/>
          </a:prstGeom>
        </p:spPr>
        <p:txBody>
          <a:bodyPr anchor="ctr" bIns="0" lIns="0" rIns="0" tIns="0" wrap="none"/>
          <a:p>
            <a:pPr algn="ctr"/>
            <a:r>
              <a:rPr lang="en-US"/>
              <a:t>Force, Services &amp; Intelligence</a:t>
            </a:r>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7" name="TextShape 1"/>
          <p:cNvSpPr txBox="1"/>
          <p:nvPr/>
        </p:nvSpPr>
        <p:spPr>
          <a:xfrm>
            <a:off x="504000" y="301320"/>
            <a:ext cx="9071640" cy="1262160"/>
          </a:xfrm>
          <a:prstGeom prst="rect">
            <a:avLst/>
          </a:prstGeom>
        </p:spPr>
        <p:txBody>
          <a:bodyPr anchor="ctr" bIns="0" lIns="0" rIns="0" tIns="0" wrap="none"/>
          <a:p>
            <a:pPr algn="ctr"/>
            <a:r>
              <a:rPr lang="en-US"/>
              <a:t>India @ War</a:t>
            </a:r>
            <a:r>
              <a:rPr lang="en-US"/>
              <a:t>
</a:t>
            </a:r>
            <a:r>
              <a:rPr lang="en-US"/>
              <a:t>Kargil</a:t>
            </a:r>
            <a:endParaRPr/>
          </a:p>
        </p:txBody>
      </p:sp>
      <p:sp>
        <p:nvSpPr>
          <p:cNvPr id="58" name="TextShape 2"/>
          <p:cNvSpPr txBox="1"/>
          <p:nvPr/>
        </p:nvSpPr>
        <p:spPr>
          <a:xfrm>
            <a:off x="504000" y="1769040"/>
            <a:ext cx="9071640" cy="4384440"/>
          </a:xfrm>
          <a:prstGeom prst="rect">
            <a:avLst/>
          </a:prstGeom>
        </p:spPr>
        <p:txBody>
          <a:bodyPr bIns="0" lIns="0" rIns="0" tIns="0" wrap="none"/>
          <a:p>
            <a:pPr>
              <a:buSzPct val="25000"/>
              <a:buFont typeface="StarSymbol"/>
              <a:buChar char=""/>
            </a:pPr>
            <a:r>
              <a:rPr lang="en-US"/>
              <a:t>An armed conflict between India and Pakistan that took place between May and July 1999 in the Kargil district of Kashmir and elsewhere along the Line of Control (LOC).</a:t>
            </a:r>
            <a:endParaRPr/>
          </a:p>
          <a:p>
            <a:pPr>
              <a:buSzPct val="25000"/>
              <a:buFont typeface="StarSymbol"/>
              <a:buChar char=""/>
            </a:pPr>
            <a:r>
              <a:rPr lang="en-US"/>
              <a:t>In India, the conflict is also referred to as Operation Vijay</a:t>
            </a:r>
            <a:endParaRPr/>
          </a:p>
          <a:p>
            <a:pPr>
              <a:buSzPct val="25000"/>
              <a:buFont typeface="StarSymbol"/>
              <a:buChar char=""/>
            </a:pPr>
            <a:r>
              <a:rPr lang="en-US"/>
              <a:t>The cause of the war was the infiltration of Pakistani soldiers and Kashmiri militants into positions on the Indian side of the LOC</a:t>
            </a:r>
            <a:endParaRPr/>
          </a:p>
          <a:p>
            <a:pPr>
              <a:buSzPct val="25000"/>
              <a:buFont typeface="StarSymbol"/>
              <a:buChar char=""/>
            </a:pPr>
            <a:r>
              <a:rPr lang="en-US"/>
              <a:t>Result:</a:t>
            </a:r>
            <a:endParaRPr/>
          </a:p>
          <a:p>
            <a:pPr lvl="1">
              <a:buSzPct val="25000"/>
              <a:buFont typeface="StarSymbol"/>
              <a:buChar char=""/>
            </a:pPr>
            <a:r>
              <a:rPr lang="en-US"/>
              <a:t>Pakistani military retreat from Kargil.</a:t>
            </a:r>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9" name="TextShape 1"/>
          <p:cNvSpPr txBox="1"/>
          <p:nvPr/>
        </p:nvSpPr>
        <p:spPr>
          <a:xfrm>
            <a:off x="504000" y="301320"/>
            <a:ext cx="9071640" cy="1262160"/>
          </a:xfrm>
          <a:prstGeom prst="rect">
            <a:avLst/>
          </a:prstGeom>
        </p:spPr>
        <p:txBody>
          <a:bodyPr anchor="ctr" bIns="0" lIns="0" rIns="0" tIns="0" wrap="none"/>
          <a:p>
            <a:pPr algn="ctr"/>
            <a:r>
              <a:rPr lang="en-US"/>
              <a:t>Indian Armed Forces</a:t>
            </a:r>
            <a:endParaRPr/>
          </a:p>
        </p:txBody>
      </p:sp>
      <p:sp>
        <p:nvSpPr>
          <p:cNvPr id="60" name="TextShape 2"/>
          <p:cNvSpPr txBox="1"/>
          <p:nvPr/>
        </p:nvSpPr>
        <p:spPr>
          <a:xfrm>
            <a:off x="504000" y="1769040"/>
            <a:ext cx="9071640" cy="4384440"/>
          </a:xfrm>
          <a:prstGeom prst="rect">
            <a:avLst/>
          </a:prstGeom>
        </p:spPr>
        <p:txBody>
          <a:bodyPr bIns="0" lIns="0" rIns="0" tIns="0" wrap="none"/>
          <a:p>
            <a:pPr>
              <a:buSzPct val="25000"/>
              <a:buFont typeface="StarSymbol"/>
              <a:buChar char=""/>
            </a:pPr>
            <a:r>
              <a:rPr lang="en-US"/>
              <a:t>Army, Navy, Air Force, Coast Guards</a:t>
            </a:r>
            <a:endParaRPr/>
          </a:p>
          <a:p>
            <a:pPr>
              <a:buSzPct val="25000"/>
              <a:buFont typeface="StarSymbol"/>
              <a:buChar char=""/>
            </a:pPr>
            <a:r>
              <a:rPr lang="en-US"/>
              <a:t>The President of India is the Supreme Commander of the Indian Armed Forces.</a:t>
            </a:r>
            <a:endParaRPr/>
          </a:p>
          <a:p>
            <a:pPr>
              <a:buSzPct val="25000"/>
              <a:buFont typeface="StarSymbol"/>
              <a:buChar char=""/>
            </a:pPr>
            <a:r>
              <a:rPr lang="en-US"/>
              <a:t>The Indian Armed Forces are under the management of the Ministry of Defence (MoD)</a:t>
            </a:r>
            <a:endParaRPr/>
          </a:p>
          <a:p>
            <a:pPr>
              <a:buSzPct val="25000"/>
              <a:buFont typeface="StarSymbol"/>
              <a:buChar char=""/>
            </a:pPr>
            <a:r>
              <a:rPr lang="en-US"/>
              <a:t>it is world's 3rd largest military force and the largest standing volunteer army in the world</a:t>
            </a:r>
            <a:endParaRPr/>
          </a:p>
          <a:p>
            <a:pPr>
              <a:buSzPct val="25000"/>
              <a:buFont typeface="StarSymbol"/>
              <a:buChar char=""/>
            </a:pPr>
            <a:r>
              <a:rPr lang="en-US"/>
              <a:t>The highest wartime gallantry award given by the Military of India is the Param Vir Chakra (PVC), followed by the Maha Vir Chakra (MVC) and the Vir Chakra (VrC). Its peacetime equivalent is the Ashoka Chakra Award. The highest decoration for meritorious service is the Param Vishisht Seva Medal</a:t>
            </a:r>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1" name="TextShape 1"/>
          <p:cNvSpPr txBox="1"/>
          <p:nvPr/>
        </p:nvSpPr>
        <p:spPr>
          <a:xfrm>
            <a:off x="504000" y="301320"/>
            <a:ext cx="9071640" cy="1262160"/>
          </a:xfrm>
          <a:prstGeom prst="rect">
            <a:avLst/>
          </a:prstGeom>
        </p:spPr>
        <p:txBody>
          <a:bodyPr anchor="ctr" bIns="0" lIns="0" rIns="0" tIns="0" wrap="none"/>
          <a:p>
            <a:pPr algn="ctr"/>
            <a:r>
              <a:rPr lang="en-US"/>
              <a:t>Paramilitary forces of India</a:t>
            </a:r>
            <a:endParaRPr/>
          </a:p>
        </p:txBody>
      </p:sp>
      <p:sp>
        <p:nvSpPr>
          <p:cNvPr id="62" name="TextShape 2"/>
          <p:cNvSpPr txBox="1"/>
          <p:nvPr/>
        </p:nvSpPr>
        <p:spPr>
          <a:xfrm>
            <a:off x="504000" y="1769040"/>
            <a:ext cx="9071640" cy="4384440"/>
          </a:xfrm>
          <a:prstGeom prst="rect">
            <a:avLst/>
          </a:prstGeom>
        </p:spPr>
        <p:txBody>
          <a:bodyPr bIns="0" lIns="0" rIns="0" tIns="0" wrap="none"/>
          <a:p>
            <a:pPr>
              <a:buSzPct val="25000"/>
              <a:buFont typeface="StarSymbol"/>
              <a:buChar char=""/>
            </a:pPr>
            <a:r>
              <a:rPr lang="en-US"/>
              <a:t>"Paramilitary Forces" refers to three organisations which assist the Indian Armed Forces particularly closely and are led by officers of the Indian Army or Indian Navy.</a:t>
            </a:r>
            <a:endParaRPr/>
          </a:p>
          <a:p>
            <a:pPr>
              <a:buSzPct val="25000"/>
              <a:buFont typeface="StarSymbol"/>
              <a:buChar char=""/>
            </a:pPr>
            <a:r>
              <a:rPr lang="en-US"/>
              <a:t>The Assam Rifles (AR) 50,000 personnel</a:t>
            </a:r>
            <a:endParaRPr/>
          </a:p>
          <a:p>
            <a:pPr>
              <a:buSzPct val="25000"/>
              <a:buFont typeface="StarSymbol"/>
              <a:buChar char=""/>
            </a:pPr>
            <a:r>
              <a:rPr lang="en-US"/>
              <a:t>(led by Indian Army officers reporting to the Ministry of Home Affairs)</a:t>
            </a:r>
            <a:endParaRPr/>
          </a:p>
          <a:p>
            <a:pPr>
              <a:buSzPct val="25000"/>
              <a:buFont typeface="StarSymbol"/>
              <a:buChar char=""/>
            </a:pPr>
            <a:r>
              <a:rPr lang="en-US"/>
              <a:t>The Special Frontier Force (SFF) 10,000 personnel</a:t>
            </a:r>
            <a:endParaRPr/>
          </a:p>
          <a:p>
            <a:pPr>
              <a:buSzPct val="25000"/>
              <a:buFont typeface="StarSymbol"/>
              <a:buChar char=""/>
            </a:pPr>
            <a:r>
              <a:rPr lang="en-US"/>
              <a:t>(led by Indian Army officers reporting to Indian Intelligence)</a:t>
            </a:r>
            <a:endParaRPr/>
          </a:p>
          <a:p>
            <a:pPr>
              <a:buSzPct val="25000"/>
              <a:buFont typeface="StarSymbol"/>
              <a:buChar char=""/>
            </a:pPr>
            <a:r>
              <a:rPr lang="en-US"/>
              <a:t>The Indian Coast Guard 10,000 personnel (29 stations)</a:t>
            </a:r>
            <a:endParaRPr/>
          </a:p>
          <a:p>
            <a:pPr>
              <a:buSzPct val="25000"/>
              <a:buFont typeface="StarSymbol"/>
              <a:buChar char=""/>
            </a:pPr>
            <a:r>
              <a:rPr lang="en-US"/>
              <a:t>(usually led by Indian Navy officers and reporting to the Ministry of Defence). - According to the Indian defense and paramilitary personnel webpage, Coast Guards belong to Defense Services.</a:t>
            </a:r>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3" name="TextShape 1"/>
          <p:cNvSpPr txBox="1"/>
          <p:nvPr/>
        </p:nvSpPr>
        <p:spPr>
          <a:xfrm>
            <a:off x="504000" y="301320"/>
            <a:ext cx="9071640" cy="1262160"/>
          </a:xfrm>
          <a:prstGeom prst="rect">
            <a:avLst/>
          </a:prstGeom>
        </p:spPr>
        <p:txBody>
          <a:bodyPr anchor="ctr" bIns="0" lIns="0" rIns="0" tIns="0" wrap="none"/>
          <a:p>
            <a:pPr algn="ctr"/>
            <a:r>
              <a:rPr lang="en-US"/>
              <a:t>Central Armed Police Forces</a:t>
            </a:r>
            <a:endParaRPr/>
          </a:p>
        </p:txBody>
      </p:sp>
      <p:sp>
        <p:nvSpPr>
          <p:cNvPr id="64" name="TextShape 2"/>
          <p:cNvSpPr txBox="1"/>
          <p:nvPr/>
        </p:nvSpPr>
        <p:spPr>
          <a:xfrm>
            <a:off x="504000" y="1769040"/>
            <a:ext cx="9071640" cy="4384440"/>
          </a:xfrm>
          <a:prstGeom prst="rect">
            <a:avLst/>
          </a:prstGeom>
        </p:spPr>
        <p:txBody>
          <a:bodyPr bIns="0" lIns="0" rIns="0" tIns="0" wrap="none"/>
          <a:p>
            <a:pPr>
              <a:buSzPct val="25000"/>
              <a:buFont typeface="StarSymbol"/>
              <a:buChar char=""/>
            </a:pPr>
            <a:r>
              <a:rPr lang="en-US"/>
              <a:t>The Central Armed Police Forces (CAPF) are the following five security forces of the union of India under the authority of Ministry of Home Affairs (India). </a:t>
            </a:r>
            <a:endParaRPr/>
          </a:p>
          <a:p>
            <a:pPr>
              <a:buSzPct val="25000"/>
              <a:buFont typeface="StarSymbol"/>
              <a:buChar char=""/>
            </a:pPr>
            <a:endParaRPr/>
          </a:p>
          <a:p>
            <a:pPr>
              <a:buSzPct val="25000"/>
              <a:buFont typeface="StarSymbol"/>
              <a:buChar char=""/>
            </a:pPr>
            <a:r>
              <a:rPr lang="en-US"/>
              <a:t>Central Reserve Police Force (CRPF)</a:t>
            </a:r>
            <a:endParaRPr/>
          </a:p>
          <a:p>
            <a:pPr lvl="1">
              <a:buSzPct val="25000"/>
              <a:buFont typeface="StarSymbol"/>
              <a:buChar char=""/>
            </a:pPr>
            <a:r>
              <a:rPr lang="en-US"/>
              <a:t>The Rapid Action Force (RAF), a 10 battalion anti-riot force trained to respond to sectarian violence.</a:t>
            </a:r>
            <a:endParaRPr/>
          </a:p>
          <a:p>
            <a:pPr lvl="1">
              <a:buSzPct val="25000"/>
              <a:buFont typeface="StarSymbol"/>
              <a:buChar char=""/>
            </a:pPr>
            <a:r>
              <a:rPr lang="en-US"/>
              <a:t>The Commando Battalion for Resolute Action (COBRA), a 10 battalion strong anti-Naxalite/COIN force.</a:t>
            </a:r>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5" name="TextShape 1"/>
          <p:cNvSpPr txBox="1"/>
          <p:nvPr/>
        </p:nvSpPr>
        <p:spPr>
          <a:xfrm>
            <a:off x="504000" y="301320"/>
            <a:ext cx="9071640" cy="1262160"/>
          </a:xfrm>
          <a:prstGeom prst="rect">
            <a:avLst/>
          </a:prstGeom>
        </p:spPr>
        <p:txBody>
          <a:bodyPr anchor="ctr" bIns="0" lIns="0" rIns="0" tIns="0" wrap="none"/>
          <a:p>
            <a:pPr algn="ctr"/>
            <a:r>
              <a:rPr lang="en-US"/>
              <a:t>CAPF...</a:t>
            </a:r>
            <a:r>
              <a:rPr lang="en-US" sz="4400">
                <a:solidFill>
                  <a:srgbClr val="262626"/>
                </a:solidFill>
                <a:latin typeface="Garamond"/>
              </a:rPr>
              <a:t>(Continued)</a:t>
            </a:r>
            <a:endParaRPr/>
          </a:p>
        </p:txBody>
      </p:sp>
      <p:sp>
        <p:nvSpPr>
          <p:cNvPr id="66" name="TextShape 2"/>
          <p:cNvSpPr txBox="1"/>
          <p:nvPr/>
        </p:nvSpPr>
        <p:spPr>
          <a:xfrm>
            <a:off x="504000" y="1769040"/>
            <a:ext cx="9071640" cy="4384440"/>
          </a:xfrm>
          <a:prstGeom prst="rect">
            <a:avLst/>
          </a:prstGeom>
        </p:spPr>
        <p:txBody>
          <a:bodyPr bIns="0" lIns="0" rIns="0" tIns="0" wrap="none"/>
          <a:p>
            <a:pPr>
              <a:buSzPct val="25000"/>
              <a:buFont typeface="StarSymbol"/>
              <a:buChar char=""/>
            </a:pPr>
            <a:r>
              <a:rPr lang="en-US"/>
              <a:t>Border Security Force (BSF)</a:t>
            </a:r>
            <a:endParaRPr/>
          </a:p>
          <a:p>
            <a:pPr lvl="1">
              <a:buSzPct val="25000"/>
              <a:buFont typeface="StarSymbol"/>
              <a:buChar char=""/>
            </a:pPr>
            <a:r>
              <a:rPr lang="en-US"/>
              <a:t>The primary role of the Border Security Force is to police border areas of the country, except the mountains. </a:t>
            </a:r>
            <a:endParaRPr/>
          </a:p>
          <a:p>
            <a:pPr lvl="1">
              <a:buSzPct val="25000"/>
              <a:buFont typeface="StarSymbol"/>
              <a:buChar char=""/>
            </a:pPr>
            <a:r>
              <a:rPr lang="en-US"/>
              <a:t>It has all police powers in its jurisdiction. It has 240,000 personnel in 186 battalions, and is headed by an Indian Police Service Officer.</a:t>
            </a:r>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7" name="TextShape 1"/>
          <p:cNvSpPr txBox="1"/>
          <p:nvPr/>
        </p:nvSpPr>
        <p:spPr>
          <a:xfrm>
            <a:off x="504000" y="301320"/>
            <a:ext cx="9071640" cy="1262160"/>
          </a:xfrm>
          <a:prstGeom prst="rect">
            <a:avLst/>
          </a:prstGeom>
        </p:spPr>
        <p:txBody>
          <a:bodyPr anchor="ctr" bIns="0" lIns="0" rIns="0" tIns="0" wrap="none"/>
          <a:p>
            <a:pPr algn="ctr"/>
            <a:r>
              <a:rPr lang="en-US"/>
              <a:t>CAPF...(Continued)</a:t>
            </a:r>
            <a:endParaRPr/>
          </a:p>
        </p:txBody>
      </p:sp>
      <p:sp>
        <p:nvSpPr>
          <p:cNvPr id="68" name="TextShape 2"/>
          <p:cNvSpPr txBox="1"/>
          <p:nvPr/>
        </p:nvSpPr>
        <p:spPr>
          <a:xfrm>
            <a:off x="504000" y="1769040"/>
            <a:ext cx="9071640" cy="4384440"/>
          </a:xfrm>
          <a:prstGeom prst="rect">
            <a:avLst/>
          </a:prstGeom>
        </p:spPr>
        <p:txBody>
          <a:bodyPr bIns="0" lIns="0" rIns="0" tIns="0" wrap="none"/>
          <a:p>
            <a:pPr>
              <a:buSzPct val="25000"/>
              <a:buFont typeface="StarSymbol"/>
              <a:buChar char=""/>
            </a:pPr>
            <a:r>
              <a:rPr lang="en-US"/>
              <a:t>Indo-Tibetan Border Police</a:t>
            </a:r>
            <a:endParaRPr/>
          </a:p>
          <a:p>
            <a:pPr lvl="1">
              <a:buSzPct val="25000"/>
              <a:buFont typeface="StarSymbol"/>
              <a:buChar char=""/>
            </a:pPr>
            <a:r>
              <a:rPr lang="en-US"/>
              <a:t>The Indo-Tibetan Border Police is deployed for guarding duties on the border with China from Karakoram Pass in Ladakh to Diphu La in Arunachal Pradesh covering a total distance of 2488 km</a:t>
            </a:r>
            <a:endParaRPr/>
          </a:p>
          <a:p>
            <a:pPr lvl="1">
              <a:buSzPct val="25000"/>
              <a:buFont typeface="StarSymbol"/>
              <a:buChar char=""/>
            </a:pPr>
            <a:r>
              <a:rPr lang="en-US"/>
              <a:t>It has 77,000 personnel in 55 battalions.</a:t>
            </a:r>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9" name="TextShape 1"/>
          <p:cNvSpPr txBox="1"/>
          <p:nvPr/>
        </p:nvSpPr>
        <p:spPr>
          <a:xfrm>
            <a:off x="504000" y="301320"/>
            <a:ext cx="9071640" cy="1262160"/>
          </a:xfrm>
          <a:prstGeom prst="rect">
            <a:avLst/>
          </a:prstGeom>
        </p:spPr>
        <p:txBody>
          <a:bodyPr anchor="ctr" bIns="0" lIns="0" rIns="0" tIns="0" wrap="none"/>
          <a:p>
            <a:pPr algn="ctr"/>
            <a:r>
              <a:rPr lang="en-US"/>
              <a:t>CAPF...(Continued)</a:t>
            </a:r>
            <a:endParaRPr/>
          </a:p>
        </p:txBody>
      </p:sp>
      <p:sp>
        <p:nvSpPr>
          <p:cNvPr id="70" name="TextShape 2"/>
          <p:cNvSpPr txBox="1"/>
          <p:nvPr/>
        </p:nvSpPr>
        <p:spPr>
          <a:xfrm>
            <a:off x="504000" y="1769040"/>
            <a:ext cx="9071640" cy="4384440"/>
          </a:xfrm>
          <a:prstGeom prst="rect">
            <a:avLst/>
          </a:prstGeom>
        </p:spPr>
        <p:txBody>
          <a:bodyPr bIns="0" lIns="0" rIns="0" tIns="0" wrap="none"/>
          <a:p>
            <a:pPr>
              <a:buSzPct val="25000"/>
              <a:buFont typeface="StarSymbol"/>
              <a:buChar char=""/>
            </a:pPr>
            <a:r>
              <a:rPr lang="en-US"/>
              <a:t>Central Industrial Security Force (CISF)</a:t>
            </a:r>
            <a:endParaRPr/>
          </a:p>
          <a:p>
            <a:pPr lvl="1">
              <a:buSzPct val="25000"/>
              <a:buFont typeface="StarSymbol"/>
              <a:buChar char=""/>
            </a:pPr>
            <a:r>
              <a:rPr lang="en-US"/>
              <a:t>One of the largest industrial security forces in the world, the Central Industrial Security Force provides security to various PSUs and other critical infrastructure installations across the country.</a:t>
            </a:r>
            <a:endParaRPr/>
          </a:p>
          <a:p>
            <a:pPr lvl="1">
              <a:buSzPct val="25000"/>
              <a:buFont typeface="StarSymbol"/>
              <a:buChar char=""/>
            </a:pPr>
            <a:r>
              <a:rPr lang="en-US"/>
              <a:t>It has a total strength of about 112,000 personnel in 132 battalions.</a:t>
            </a:r>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1" name="TextShape 1"/>
          <p:cNvSpPr txBox="1"/>
          <p:nvPr/>
        </p:nvSpPr>
        <p:spPr>
          <a:xfrm>
            <a:off x="504000" y="301320"/>
            <a:ext cx="9071640" cy="1262160"/>
          </a:xfrm>
          <a:prstGeom prst="rect">
            <a:avLst/>
          </a:prstGeom>
        </p:spPr>
        <p:txBody>
          <a:bodyPr anchor="ctr" bIns="0" lIns="0" rIns="0" tIns="0" wrap="none"/>
          <a:p>
            <a:pPr algn="ctr"/>
            <a:r>
              <a:rPr lang="en-US"/>
              <a:t>CAPF...(Continued)</a:t>
            </a:r>
            <a:endParaRPr/>
          </a:p>
        </p:txBody>
      </p:sp>
      <p:sp>
        <p:nvSpPr>
          <p:cNvPr id="72" name="TextShape 2"/>
          <p:cNvSpPr txBox="1"/>
          <p:nvPr/>
        </p:nvSpPr>
        <p:spPr>
          <a:xfrm>
            <a:off x="504000" y="1769040"/>
            <a:ext cx="9071640" cy="4384440"/>
          </a:xfrm>
          <a:prstGeom prst="rect">
            <a:avLst/>
          </a:prstGeom>
        </p:spPr>
        <p:txBody>
          <a:bodyPr bIns="0" lIns="0" rIns="0" tIns="0" wrap="none"/>
          <a:p>
            <a:pPr>
              <a:buSzPct val="25000"/>
              <a:buFont typeface="StarSymbol"/>
              <a:buChar char=""/>
            </a:pPr>
            <a:r>
              <a:rPr lang="en-US"/>
              <a:t>Sashastra Seema Bal (SSB)</a:t>
            </a:r>
            <a:endParaRPr/>
          </a:p>
          <a:p>
            <a:pPr lvl="1">
              <a:buSzPct val="25000"/>
              <a:buFont typeface="StarSymbol"/>
              <a:buChar char=""/>
            </a:pPr>
            <a:r>
              <a:rPr lang="en-US"/>
              <a:t>The objective of the Sashastra Seema Bal is to guard the Indo-Nepal and Indo-Bhutan Borders.</a:t>
            </a:r>
            <a:endParaRPr/>
          </a:p>
          <a:p>
            <a:pPr lvl="1">
              <a:buSzPct val="25000"/>
              <a:buFont typeface="StarSymbol"/>
              <a:buChar char=""/>
            </a:pPr>
            <a:r>
              <a:rPr lang="en-US"/>
              <a:t>It has 82,000 personnel and 48 battalions, as well as some reserved battalions.</a:t>
            </a:r>
            <a:endParaRPr/>
          </a:p>
          <a:p>
            <a:pPr>
              <a:buSzPct val="25000"/>
              <a:buFont typeface="StarSymbol"/>
              <a:buChar char=""/>
            </a:pPr>
            <a:r>
              <a:rPr lang="en-US"/>
              <a:t>Railway Protection Force</a:t>
            </a:r>
            <a:endParaRPr/>
          </a:p>
          <a:p>
            <a:pPr lvl="1">
              <a:buSzPct val="25000"/>
              <a:buFont typeface="StarSymbol"/>
              <a:buChar char=""/>
            </a:pPr>
            <a:r>
              <a:rPr lang="en-US"/>
              <a:t>RPF is charged with providing security for the Indian Railways.</a:t>
            </a:r>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3" name="TextShape 1"/>
          <p:cNvSpPr txBox="1"/>
          <p:nvPr/>
        </p:nvSpPr>
        <p:spPr>
          <a:xfrm>
            <a:off x="504000" y="301320"/>
            <a:ext cx="9071640" cy="1262160"/>
          </a:xfrm>
          <a:prstGeom prst="rect">
            <a:avLst/>
          </a:prstGeom>
        </p:spPr>
        <p:txBody>
          <a:bodyPr anchor="ctr" bIns="0" lIns="0" rIns="0" tIns="0" wrap="none"/>
          <a:p>
            <a:pPr algn="ctr"/>
            <a:r>
              <a:rPr lang="en-US"/>
              <a:t>CAPF...(Continued)</a:t>
            </a:r>
            <a:endParaRPr/>
          </a:p>
        </p:txBody>
      </p:sp>
      <p:sp>
        <p:nvSpPr>
          <p:cNvPr id="74" name="TextShape 2"/>
          <p:cNvSpPr txBox="1"/>
          <p:nvPr/>
        </p:nvSpPr>
        <p:spPr>
          <a:xfrm>
            <a:off x="504000" y="1769040"/>
            <a:ext cx="9071640" cy="4384440"/>
          </a:xfrm>
          <a:prstGeom prst="rect">
            <a:avLst/>
          </a:prstGeom>
        </p:spPr>
        <p:txBody>
          <a:bodyPr bIns="0" lIns="0" rIns="0" tIns="0" wrap="none"/>
          <a:p>
            <a:pPr>
              <a:buSzPct val="25000"/>
              <a:buFont typeface="StarSymbol"/>
              <a:buChar char=""/>
            </a:pPr>
            <a:r>
              <a:rPr lang="en-US"/>
              <a:t>National Security Guards</a:t>
            </a:r>
            <a:endParaRPr/>
          </a:p>
          <a:p>
            <a:pPr lvl="1">
              <a:buSzPct val="25000"/>
              <a:buFont typeface="StarSymbol"/>
              <a:buChar char=""/>
            </a:pPr>
            <a:r>
              <a:rPr lang="en-US"/>
              <a:t>The NSG is an elite counter terrorist and rapid response force. Its roles include conducting anti-sabotage checks, rescuing hostages, neutralising terrorist threats to vital installations, engaging terrorists, responding to hijacking and piracy and protecting VIPs.</a:t>
            </a:r>
            <a:endParaRPr/>
          </a:p>
          <a:p>
            <a:pPr>
              <a:buSzPct val="25000"/>
              <a:buFont typeface="StarSymbol"/>
              <a:buChar char=""/>
            </a:pPr>
            <a:endParaRPr/>
          </a:p>
          <a:p>
            <a:pPr>
              <a:buSzPct val="25000"/>
              <a:buFont typeface="StarSymbol"/>
              <a:buChar char=""/>
            </a:pPr>
            <a:r>
              <a:rPr lang="en-US"/>
              <a:t>Special Protection Group</a:t>
            </a:r>
            <a:endParaRPr/>
          </a:p>
          <a:p>
            <a:pPr lvl="1">
              <a:buSzPct val="25000"/>
              <a:buFont typeface="StarSymbol"/>
              <a:buChar char=""/>
            </a:pPr>
            <a:r>
              <a:rPr lang="en-US"/>
              <a:t>Formed in 1988 by an act of the Parliament of India for "providing proximate security to the Prime Minister of India and former Prime Minister of India and members of their immediate families</a:t>
            </a:r>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5" name="TextShape 1"/>
          <p:cNvSpPr txBox="1"/>
          <p:nvPr/>
        </p:nvSpPr>
        <p:spPr>
          <a:xfrm>
            <a:off x="504000" y="301320"/>
            <a:ext cx="9071640" cy="1262160"/>
          </a:xfrm>
          <a:prstGeom prst="rect">
            <a:avLst/>
          </a:prstGeom>
        </p:spPr>
        <p:txBody>
          <a:bodyPr anchor="ctr" bIns="0" lIns="0" rIns="0" tIns="0" wrap="none"/>
          <a:p>
            <a:pPr algn="ctr"/>
            <a:r>
              <a:rPr lang="en-US"/>
              <a:t>State Armed Police Forces</a:t>
            </a:r>
            <a:endParaRPr/>
          </a:p>
        </p:txBody>
      </p:sp>
      <p:sp>
        <p:nvSpPr>
          <p:cNvPr id="76" name="TextShape 2"/>
          <p:cNvSpPr txBox="1"/>
          <p:nvPr/>
        </p:nvSpPr>
        <p:spPr>
          <a:xfrm>
            <a:off x="504000" y="1769040"/>
            <a:ext cx="9071640" cy="4384440"/>
          </a:xfrm>
          <a:prstGeom prst="rect">
            <a:avLst/>
          </a:prstGeom>
        </p:spPr>
        <p:txBody>
          <a:bodyPr bIns="0" lIns="0" rIns="0" tIns="0" wrap="none"/>
          <a:p>
            <a:pPr>
              <a:buSzPct val="25000"/>
              <a:buFont typeface="StarSymbol"/>
              <a:buChar char=""/>
            </a:pPr>
            <a:r>
              <a:rPr lang="en-US"/>
              <a:t>The State Armed Police Forces of India are the police units for dealing with serious law and order situations requiring a higher level of armed expertise than normal. The State Armed Police Forces exist in addition to the ordinary police services of the various states.</a:t>
            </a:r>
            <a:endParaRPr/>
          </a:p>
          <a:p>
            <a:pPr>
              <a:buSzPct val="25000"/>
              <a:buFont typeface="StarSymbol"/>
              <a:buChar char=""/>
            </a:pPr>
            <a:r>
              <a:rPr lang="en-US"/>
              <a:t>The State Armed Police act as a mobile armed reserve activated only on the orders from the Additional Commissioner of Police or above.</a:t>
            </a:r>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1" name="TextShape 1"/>
          <p:cNvSpPr txBox="1"/>
          <p:nvPr/>
        </p:nvSpPr>
        <p:spPr>
          <a:xfrm>
            <a:off x="504000" y="301320"/>
            <a:ext cx="9071640" cy="1262160"/>
          </a:xfrm>
          <a:prstGeom prst="rect">
            <a:avLst/>
          </a:prstGeom>
        </p:spPr>
        <p:txBody>
          <a:bodyPr anchor="ctr" bIns="0" lIns="0" rIns="0" tIns="0" wrap="none"/>
          <a:p>
            <a:pPr algn="ctr"/>
            <a:r>
              <a:rPr lang="en-US"/>
              <a:t>India @ War</a:t>
            </a:r>
            <a:r>
              <a:rPr lang="en-US"/>
              <a:t>
</a:t>
            </a:r>
            <a:r>
              <a:rPr lang="en-US"/>
              <a:t>First Indo-Pakistani War</a:t>
            </a:r>
            <a:endParaRPr/>
          </a:p>
        </p:txBody>
      </p:sp>
      <p:sp>
        <p:nvSpPr>
          <p:cNvPr id="42" name="TextShape 2"/>
          <p:cNvSpPr txBox="1"/>
          <p:nvPr/>
        </p:nvSpPr>
        <p:spPr>
          <a:xfrm>
            <a:off x="504000" y="1769040"/>
            <a:ext cx="9071640" cy="4384440"/>
          </a:xfrm>
          <a:prstGeom prst="rect">
            <a:avLst/>
          </a:prstGeom>
        </p:spPr>
        <p:txBody>
          <a:bodyPr bIns="0" lIns="0" rIns="0" tIns="0" wrap="none"/>
          <a:p>
            <a:pPr>
              <a:buSzPct val="25000"/>
              <a:buFont typeface="StarSymbol"/>
              <a:buChar char=""/>
            </a:pPr>
            <a:r>
              <a:rPr lang="en-US"/>
              <a:t>The Indo-Pakistani War of 1947–1948, sometimes known as the First Kashmir War, was fought between India and Pakistan over the princely state of Kashmir and Jammu from 1947 to 1948.</a:t>
            </a:r>
            <a:endParaRPr/>
          </a:p>
          <a:p>
            <a:pPr>
              <a:buSzPct val="25000"/>
              <a:buFont typeface="StarSymbol"/>
              <a:buChar char=""/>
            </a:pPr>
            <a:r>
              <a:rPr lang="en-US"/>
              <a:t>It was the first of four wars</a:t>
            </a:r>
            <a:endParaRPr/>
          </a:p>
          <a:p>
            <a:pPr>
              <a:buSzPct val="25000"/>
              <a:buFont typeface="StarSymbol"/>
              <a:buChar char=""/>
            </a:pPr>
            <a:r>
              <a:rPr lang="en-US"/>
              <a:t>Result:</a:t>
            </a:r>
            <a:endParaRPr/>
          </a:p>
          <a:p>
            <a:pPr lvl="1">
              <a:buSzPct val="25000"/>
              <a:buFont typeface="StarSymbol"/>
              <a:buChar char=""/>
            </a:pPr>
            <a:r>
              <a:rPr lang="en-US"/>
              <a:t>United Nations mandated ceasefire</a:t>
            </a:r>
            <a:endParaRPr/>
          </a:p>
          <a:p>
            <a:pPr lvl="1">
              <a:buSzPct val="25000"/>
              <a:buFont typeface="StarSymbol"/>
              <a:buChar char=""/>
            </a:pPr>
            <a:r>
              <a:rPr lang="en-US"/>
              <a:t>Pakistan conquered roughly a third of Kashmir</a:t>
            </a:r>
            <a:endParaRPr/>
          </a:p>
          <a:p>
            <a:pPr lvl="1">
              <a:buSzPct val="25000"/>
              <a:buFont typeface="StarSymbol"/>
              <a:buChar char=""/>
            </a:pPr>
            <a:endParaRPr/>
          </a:p>
          <a:p>
            <a:pPr lvl="1">
              <a:buSzPct val="25000"/>
              <a:buFont typeface="StarSymbol"/>
              <a:buChar char=""/>
            </a:pPr>
            <a:endParaRPr/>
          </a:p>
        </p:txBody>
      </p:sp>
    </p:spTree>
  </p:cSld>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7" name="TextShape 1"/>
          <p:cNvSpPr txBox="1"/>
          <p:nvPr/>
        </p:nvSpPr>
        <p:spPr>
          <a:xfrm>
            <a:off x="504000" y="301320"/>
            <a:ext cx="9071640" cy="1262160"/>
          </a:xfrm>
          <a:prstGeom prst="rect">
            <a:avLst/>
          </a:prstGeom>
        </p:spPr>
        <p:txBody>
          <a:bodyPr anchor="ctr" bIns="0" lIns="0" rIns="0" tIns="0" wrap="none"/>
          <a:p>
            <a:pPr algn="ctr"/>
            <a:r>
              <a:rPr lang="en-US"/>
              <a:t>All India Services</a:t>
            </a:r>
            <a:endParaRPr/>
          </a:p>
        </p:txBody>
      </p:sp>
      <p:sp>
        <p:nvSpPr>
          <p:cNvPr id="78" name="TextShape 2"/>
          <p:cNvSpPr txBox="1"/>
          <p:nvPr/>
        </p:nvSpPr>
        <p:spPr>
          <a:xfrm>
            <a:off x="504000" y="1769040"/>
            <a:ext cx="9071640" cy="4384440"/>
          </a:xfrm>
          <a:prstGeom prst="rect">
            <a:avLst/>
          </a:prstGeom>
        </p:spPr>
        <p:txBody>
          <a:bodyPr bIns="0" lIns="0" rIns="0" tIns="0" wrap="none"/>
          <a:p>
            <a:pPr>
              <a:buSzPct val="25000"/>
              <a:buFont typeface="StarSymbol"/>
              <a:buChar char=""/>
            </a:pPr>
            <a:r>
              <a:rPr lang="en-US"/>
              <a:t>IAS, IPS, IFS</a:t>
            </a:r>
            <a:endParaRPr/>
          </a:p>
          <a:p>
            <a:pPr>
              <a:buSzPct val="25000"/>
              <a:buFont typeface="StarSymbol"/>
              <a:buChar char=""/>
            </a:pPr>
            <a:r>
              <a:rPr lang="en-US"/>
              <a:t>A common unique feature of the All India Services is that the members of these services are recruited by the Centre</a:t>
            </a:r>
            <a:endParaRPr/>
          </a:p>
          <a:p>
            <a:pPr>
              <a:buSzPct val="25000"/>
              <a:buFont typeface="StarSymbol"/>
              <a:buChar char=""/>
            </a:pPr>
            <a:r>
              <a:rPr lang="en-US"/>
              <a:t>Ministry of Personnel, Public Grievances and Pensions is the cadre controlling authority for the IAS for IPS Its the Ministry Of Home Affairs while the Ministry of Environment, Forests and Climate Change is the cadre controlling authority for IFS.</a:t>
            </a:r>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 name="TextShape 1"/>
          <p:cNvSpPr txBox="1"/>
          <p:nvPr/>
        </p:nvSpPr>
        <p:spPr>
          <a:xfrm>
            <a:off x="504000" y="301320"/>
            <a:ext cx="9071640" cy="1262160"/>
          </a:xfrm>
          <a:prstGeom prst="rect">
            <a:avLst/>
          </a:prstGeom>
        </p:spPr>
        <p:txBody>
          <a:bodyPr anchor="ctr" bIns="0" lIns="0" rIns="0" tIns="0" wrap="none"/>
          <a:p>
            <a:pPr algn="ctr"/>
            <a:r>
              <a:rPr lang="en-US"/>
              <a:t> </a:t>
            </a:r>
            <a:r>
              <a:rPr lang="en-US"/>
              <a:t>Intelligence Agencies</a:t>
            </a:r>
            <a:endParaRPr/>
          </a:p>
        </p:txBody>
      </p:sp>
      <p:sp>
        <p:nvSpPr>
          <p:cNvPr id="80" name="TextShape 2"/>
          <p:cNvSpPr txBox="1"/>
          <p:nvPr/>
        </p:nvSpPr>
        <p:spPr>
          <a:xfrm>
            <a:off x="504000" y="1769040"/>
            <a:ext cx="9071640" cy="4384440"/>
          </a:xfrm>
          <a:prstGeom prst="rect">
            <a:avLst/>
          </a:prstGeom>
        </p:spPr>
        <p:txBody>
          <a:bodyPr bIns="0" lIns="0" rIns="0" tIns="0" wrap="none"/>
          <a:p>
            <a:pPr>
              <a:buSzPct val="25000"/>
              <a:buFont typeface="StarSymbol"/>
              <a:buChar char=""/>
            </a:pPr>
            <a:r>
              <a:rPr lang="en-US"/>
              <a:t>National Technical Research Organisation</a:t>
            </a:r>
            <a:endParaRPr/>
          </a:p>
          <a:p>
            <a:pPr lvl="1">
              <a:buSzPct val="25000"/>
              <a:buFont typeface="StarSymbol"/>
              <a:buChar char=""/>
            </a:pPr>
            <a:r>
              <a:rPr lang="en-US"/>
              <a:t>a technical intelligence agency under the National Security Adviser in the Prime Minister's Office, India. It was set up in 2004. </a:t>
            </a:r>
            <a:endParaRPr/>
          </a:p>
          <a:p>
            <a:pPr lvl="1">
              <a:buSzPct val="25000"/>
              <a:buFont typeface="StarSymbol"/>
              <a:buChar char=""/>
            </a:pPr>
            <a:r>
              <a:rPr lang="en-US"/>
              <a:t>It also includes National Institute of Cryptology Research and Development (NICRD), which is first of its kind in Asia.</a:t>
            </a:r>
            <a:endParaRPr/>
          </a:p>
          <a:p>
            <a:pPr lvl="1">
              <a:buSzPct val="25000"/>
              <a:buFont typeface="StarSymbol"/>
              <a:buChar char=""/>
            </a:pPr>
            <a:r>
              <a:rPr lang="en-US"/>
              <a:t>is a highly specialised technical intelligence gathering agency.</a:t>
            </a:r>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1" name="TextShape 1"/>
          <p:cNvSpPr txBox="1"/>
          <p:nvPr/>
        </p:nvSpPr>
        <p:spPr>
          <a:xfrm>
            <a:off x="504000" y="301320"/>
            <a:ext cx="9071640" cy="1262160"/>
          </a:xfrm>
          <a:prstGeom prst="rect">
            <a:avLst/>
          </a:prstGeom>
        </p:spPr>
        <p:txBody>
          <a:bodyPr anchor="ctr" bIns="0" lIns="0" rIns="0" tIns="0" wrap="none"/>
          <a:p>
            <a:pPr algn="ctr"/>
            <a:r>
              <a:rPr lang="en-US"/>
              <a:t> </a:t>
            </a:r>
            <a:r>
              <a:rPr lang="en-US"/>
              <a:t>Intelligence Agencies...</a:t>
            </a:r>
            <a:endParaRPr/>
          </a:p>
        </p:txBody>
      </p:sp>
      <p:sp>
        <p:nvSpPr>
          <p:cNvPr id="82" name="TextShape 2"/>
          <p:cNvSpPr txBox="1"/>
          <p:nvPr/>
        </p:nvSpPr>
        <p:spPr>
          <a:xfrm>
            <a:off x="504000" y="1769040"/>
            <a:ext cx="9071640" cy="4384440"/>
          </a:xfrm>
          <a:prstGeom prst="rect">
            <a:avLst/>
          </a:prstGeom>
        </p:spPr>
        <p:txBody>
          <a:bodyPr bIns="0" lIns="0" rIns="0" tIns="0" wrap="none"/>
          <a:p>
            <a:pPr>
              <a:buSzPct val="25000"/>
              <a:buFont typeface="StarSymbol"/>
              <a:buChar char=""/>
            </a:pPr>
            <a:r>
              <a:rPr lang="en-US"/>
              <a:t>Research &amp; Analysis Wing (RAW)</a:t>
            </a:r>
            <a:endParaRPr/>
          </a:p>
          <a:p>
            <a:pPr lvl="1">
              <a:buSzPct val="25000"/>
              <a:buFont typeface="StarSymbol"/>
              <a:buChar char=""/>
            </a:pPr>
            <a:r>
              <a:rPr lang="en-US"/>
              <a:t>Primary foreign intelligence agency of India.</a:t>
            </a:r>
            <a:endParaRPr/>
          </a:p>
          <a:p>
            <a:pPr lvl="1">
              <a:buSzPct val="25000"/>
              <a:buFont typeface="StarSymbol"/>
              <a:buChar char=""/>
            </a:pPr>
            <a:r>
              <a:rPr lang="en-US"/>
              <a:t>The primary function of R&amp;AW is gathering foreign intelligence and counter-terrorism.</a:t>
            </a:r>
            <a:endParaRPr/>
          </a:p>
          <a:p>
            <a:pPr lvl="1">
              <a:buSzPct val="25000"/>
              <a:buFont typeface="StarSymbol"/>
              <a:buChar char=""/>
            </a:pPr>
            <a:r>
              <a:rPr lang="en-US"/>
              <a:t>In addition, it is responsible for obtaining and analysing information about foreign governments, corporations and persons to advise Indian policymakers</a:t>
            </a:r>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3" name="TextShape 1"/>
          <p:cNvSpPr txBox="1"/>
          <p:nvPr/>
        </p:nvSpPr>
        <p:spPr>
          <a:xfrm>
            <a:off x="504000" y="301320"/>
            <a:ext cx="9071640" cy="1262160"/>
          </a:xfrm>
          <a:prstGeom prst="rect">
            <a:avLst/>
          </a:prstGeom>
        </p:spPr>
        <p:txBody>
          <a:bodyPr anchor="ctr" bIns="0" lIns="0" rIns="0" tIns="0" wrap="none"/>
          <a:p>
            <a:pPr algn="ctr"/>
            <a:r>
              <a:rPr lang="en-US"/>
              <a:t> </a:t>
            </a:r>
            <a:r>
              <a:rPr lang="en-US"/>
              <a:t>Intelligence Agencies...</a:t>
            </a:r>
            <a:endParaRPr/>
          </a:p>
        </p:txBody>
      </p:sp>
      <p:sp>
        <p:nvSpPr>
          <p:cNvPr id="84" name="TextShape 2"/>
          <p:cNvSpPr txBox="1"/>
          <p:nvPr/>
        </p:nvSpPr>
        <p:spPr>
          <a:xfrm>
            <a:off x="504000" y="1769040"/>
            <a:ext cx="9071640" cy="4384440"/>
          </a:xfrm>
          <a:prstGeom prst="rect">
            <a:avLst/>
          </a:prstGeom>
        </p:spPr>
        <p:txBody>
          <a:bodyPr bIns="0" lIns="0" rIns="0" tIns="0" wrap="none"/>
          <a:p>
            <a:pPr>
              <a:buSzPct val="25000"/>
              <a:buFont typeface="StarSymbol"/>
              <a:buChar char=""/>
            </a:pPr>
            <a:r>
              <a:rPr lang="en-US"/>
              <a:t>Intelligence Bureau (IB)</a:t>
            </a:r>
            <a:endParaRPr/>
          </a:p>
          <a:p>
            <a:pPr lvl="1">
              <a:buSzPct val="25000"/>
              <a:buFont typeface="StarSymbol"/>
              <a:buChar char=""/>
            </a:pPr>
            <a:r>
              <a:rPr lang="en-US"/>
              <a:t>India's internal intelligence agency and reputedly the world's oldest intelligence agency.</a:t>
            </a:r>
            <a:endParaRPr/>
          </a:p>
          <a:p>
            <a:pPr lvl="1">
              <a:buSzPct val="25000"/>
              <a:buFont typeface="StarSymbol"/>
              <a:buChar char=""/>
            </a:pPr>
            <a:r>
              <a:rPr lang="en-US"/>
              <a:t>In addition to domestic intelligence responsibilities, the IB is particularly tasked with intelligence collection in border areas</a:t>
            </a:r>
            <a:endParaRPr/>
          </a:p>
          <a:p>
            <a:pPr lvl="1">
              <a:buSzPct val="25000"/>
              <a:buFont typeface="StarSymbol"/>
              <a:buChar char=""/>
            </a:pPr>
            <a:endParaRPr/>
          </a:p>
        </p:txBody>
      </p:sp>
    </p:spTree>
  </p:cSld>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5" name="TextShape 1"/>
          <p:cNvSpPr txBox="1"/>
          <p:nvPr/>
        </p:nvSpPr>
        <p:spPr>
          <a:xfrm>
            <a:off x="504000" y="301320"/>
            <a:ext cx="9071640" cy="1262160"/>
          </a:xfrm>
          <a:prstGeom prst="rect">
            <a:avLst/>
          </a:prstGeom>
        </p:spPr>
        <p:txBody>
          <a:bodyPr anchor="ctr" bIns="0" lIns="0" rIns="0" tIns="0" wrap="none"/>
          <a:p>
            <a:pPr algn="ctr"/>
            <a:r>
              <a:rPr lang="en-US"/>
              <a:t> </a:t>
            </a:r>
            <a:r>
              <a:rPr lang="en-US"/>
              <a:t>Intelligence Agencies...</a:t>
            </a:r>
            <a:endParaRPr/>
          </a:p>
        </p:txBody>
      </p:sp>
      <p:sp>
        <p:nvSpPr>
          <p:cNvPr id="86" name="TextShape 2"/>
          <p:cNvSpPr txBox="1"/>
          <p:nvPr/>
        </p:nvSpPr>
        <p:spPr>
          <a:xfrm>
            <a:off x="504000" y="1769040"/>
            <a:ext cx="9071640" cy="4384440"/>
          </a:xfrm>
          <a:prstGeom prst="rect">
            <a:avLst/>
          </a:prstGeom>
        </p:spPr>
        <p:txBody>
          <a:bodyPr bIns="0" lIns="0" rIns="0" tIns="0" wrap="none"/>
          <a:p>
            <a:pPr>
              <a:buSzPct val="25000"/>
              <a:buFont typeface="StarSymbol"/>
              <a:buChar char=""/>
            </a:pPr>
            <a:r>
              <a:rPr lang="en-US"/>
              <a:t>Narcotics Control Bureau</a:t>
            </a:r>
            <a:endParaRPr/>
          </a:p>
          <a:p>
            <a:pPr lvl="1">
              <a:buSzPct val="25000"/>
              <a:buFont typeface="StarSymbol"/>
              <a:buChar char=""/>
            </a:pPr>
            <a:r>
              <a:rPr lang="en-US"/>
              <a:t>is the chief law enforcement and intelligence agency of India responsible for fighting drug trafficking and the abuse of illegal substances</a:t>
            </a:r>
            <a:endParaRPr/>
          </a:p>
          <a:p>
            <a:pPr lvl="1">
              <a:buSzPct val="25000"/>
              <a:buFont typeface="StarSymbol"/>
              <a:buChar char=""/>
            </a:pPr>
            <a:r>
              <a:rPr lang="en-US"/>
              <a:t>The Director General of NCB is either officer of Indian Police Service or Indian Revenue Service.</a:t>
            </a:r>
            <a:endParaRPr/>
          </a:p>
          <a:p>
            <a:pPr lvl="1">
              <a:buSzPct val="25000"/>
              <a:buFont typeface="StarSymbol"/>
              <a:buChar char=""/>
            </a:pPr>
            <a:endParaRPr/>
          </a:p>
        </p:txBody>
      </p:sp>
    </p:spTree>
  </p:cSld>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7" name="TextShape 1"/>
          <p:cNvSpPr txBox="1"/>
          <p:nvPr/>
        </p:nvSpPr>
        <p:spPr>
          <a:xfrm>
            <a:off x="504000" y="301320"/>
            <a:ext cx="9071640" cy="1262160"/>
          </a:xfrm>
          <a:prstGeom prst="rect">
            <a:avLst/>
          </a:prstGeom>
        </p:spPr>
        <p:txBody>
          <a:bodyPr anchor="ctr" bIns="0" lIns="0" rIns="0" tIns="0" wrap="none"/>
          <a:p>
            <a:pPr algn="ctr"/>
            <a:r>
              <a:rPr lang="en-US"/>
              <a:t> </a:t>
            </a:r>
            <a:r>
              <a:rPr lang="en-US"/>
              <a:t>Intelligence Agencies...</a:t>
            </a:r>
            <a:endParaRPr/>
          </a:p>
        </p:txBody>
      </p:sp>
      <p:sp>
        <p:nvSpPr>
          <p:cNvPr id="88" name="TextShape 2"/>
          <p:cNvSpPr txBox="1"/>
          <p:nvPr/>
        </p:nvSpPr>
        <p:spPr>
          <a:xfrm>
            <a:off x="504000" y="1769040"/>
            <a:ext cx="9071640" cy="4384440"/>
          </a:xfrm>
          <a:prstGeom prst="rect">
            <a:avLst/>
          </a:prstGeom>
        </p:spPr>
        <p:txBody>
          <a:bodyPr bIns="0" lIns="0" rIns="0" tIns="0" wrap="none"/>
          <a:p>
            <a:pPr>
              <a:buSzPct val="25000"/>
              <a:buFont typeface="StarSymbol"/>
              <a:buChar char=""/>
            </a:pPr>
            <a:r>
              <a:rPr lang="en-US"/>
              <a:t>Directorate of Revenue Intelligence</a:t>
            </a:r>
            <a:endParaRPr/>
          </a:p>
          <a:p>
            <a:pPr lvl="1">
              <a:buSzPct val="25000"/>
              <a:buFont typeface="StarSymbol"/>
              <a:buChar char=""/>
            </a:pPr>
            <a:r>
              <a:rPr lang="en-US"/>
              <a:t>Collection of intelligence about smuggling of contraband goods, narcotics, under-invoicing etc. through sources of India and abroad, including secret sources.</a:t>
            </a:r>
            <a:endParaRPr/>
          </a:p>
          <a:p>
            <a:pPr lvl="1">
              <a:buSzPct val="25000"/>
              <a:buFont typeface="StarSymbol"/>
              <a:buChar char=""/>
            </a:pPr>
            <a:r>
              <a:rPr lang="en-US"/>
              <a:t>Keeping watch over important seizures and investigation cases.</a:t>
            </a:r>
            <a:endParaRPr/>
          </a:p>
          <a:p>
            <a:pPr lvl="1">
              <a:buSzPct val="25000"/>
              <a:buFont typeface="StarSymbol"/>
              <a:buChar char=""/>
            </a:pPr>
            <a:r>
              <a:rPr lang="en-US"/>
              <a:t>To keep liaison with Central Bureau of Investigation and through them with the INTERPOL.</a:t>
            </a:r>
            <a:endParaRPr/>
          </a:p>
        </p:txBody>
      </p:sp>
    </p:spTree>
  </p:cSld>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9" name="TextShape 1"/>
          <p:cNvSpPr txBox="1"/>
          <p:nvPr/>
        </p:nvSpPr>
        <p:spPr>
          <a:xfrm>
            <a:off x="504000" y="301320"/>
            <a:ext cx="9071640" cy="1262160"/>
          </a:xfrm>
          <a:prstGeom prst="rect">
            <a:avLst/>
          </a:prstGeom>
        </p:spPr>
        <p:txBody>
          <a:bodyPr anchor="ctr" bIns="0" lIns="0" rIns="0" tIns="0" wrap="none"/>
          <a:p>
            <a:pPr algn="ctr"/>
            <a:r>
              <a:rPr lang="en-US"/>
              <a:t> </a:t>
            </a:r>
            <a:r>
              <a:rPr lang="en-US"/>
              <a:t>Intelligence Agencies...</a:t>
            </a:r>
            <a:endParaRPr/>
          </a:p>
        </p:txBody>
      </p:sp>
      <p:sp>
        <p:nvSpPr>
          <p:cNvPr id="90" name="TextShape 2"/>
          <p:cNvSpPr txBox="1"/>
          <p:nvPr/>
        </p:nvSpPr>
        <p:spPr>
          <a:xfrm>
            <a:off x="504000" y="1769040"/>
            <a:ext cx="9071640" cy="4384440"/>
          </a:xfrm>
          <a:prstGeom prst="rect">
            <a:avLst/>
          </a:prstGeom>
        </p:spPr>
        <p:txBody>
          <a:bodyPr bIns="0" lIns="0" rIns="0" tIns="0" wrap="none"/>
          <a:p>
            <a:pPr>
              <a:buSzPct val="25000"/>
              <a:buFont typeface="StarSymbol"/>
              <a:buChar char=""/>
            </a:pPr>
            <a:r>
              <a:rPr lang="en-US"/>
              <a:t>Defence Intelligence Agency</a:t>
            </a:r>
            <a:endParaRPr/>
          </a:p>
          <a:p>
            <a:pPr lvl="1">
              <a:buSzPct val="25000"/>
              <a:buFont typeface="StarSymbol"/>
              <a:buChar char=""/>
            </a:pPr>
            <a:r>
              <a:rPr lang="en-US"/>
              <a:t>It is supposed to be the nodal agency for all defence related intelligence, thus distinguishing it from the R&amp;AW. Much of the agency's budget and operations are classified.</a:t>
            </a:r>
            <a:endParaRPr/>
          </a:p>
          <a:p>
            <a:pPr>
              <a:buSzPct val="25000"/>
              <a:buFont typeface="StarSymbol"/>
              <a:buChar char=""/>
            </a:pPr>
            <a:r>
              <a:rPr lang="en-US"/>
              <a:t>Joint Cipher Bureau</a:t>
            </a:r>
            <a:endParaRPr/>
          </a:p>
          <a:p>
            <a:pPr lvl="1">
              <a:buSzPct val="25000"/>
              <a:buFont typeface="StarSymbol"/>
              <a:buChar char=""/>
            </a:pPr>
            <a:r>
              <a:rPr lang="en-US"/>
              <a:t>It is responsible for cryptanalysis and encryption of sensitive data</a:t>
            </a:r>
            <a:endParaRPr/>
          </a:p>
          <a:p>
            <a:pPr lvl="1">
              <a:buSzPct val="25000"/>
              <a:buFont typeface="StarSymbol"/>
              <a:buChar char=""/>
            </a:pPr>
            <a:r>
              <a:rPr lang="en-US"/>
              <a:t>The inter-services Joint Cipher Bureau has primary responsibility for cryptology and SIGINT</a:t>
            </a:r>
            <a:endParaRPr/>
          </a:p>
        </p:txBody>
      </p:sp>
    </p:spTree>
  </p:cSld>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1" name="TextShape 1"/>
          <p:cNvSpPr txBox="1"/>
          <p:nvPr/>
        </p:nvSpPr>
        <p:spPr>
          <a:xfrm>
            <a:off x="504000" y="301320"/>
            <a:ext cx="9071640" cy="1262160"/>
          </a:xfrm>
          <a:prstGeom prst="rect">
            <a:avLst/>
          </a:prstGeom>
        </p:spPr>
        <p:txBody>
          <a:bodyPr anchor="ctr" bIns="0" lIns="0" rIns="0" tIns="0" wrap="none"/>
          <a:p>
            <a:pPr algn="ctr"/>
            <a:r>
              <a:rPr lang="en-US"/>
              <a:t> </a:t>
            </a:r>
            <a:r>
              <a:rPr lang="en-US"/>
              <a:t>Intelligence Agencies...</a:t>
            </a:r>
            <a:endParaRPr/>
          </a:p>
        </p:txBody>
      </p:sp>
      <p:sp>
        <p:nvSpPr>
          <p:cNvPr id="92" name="TextShape 2"/>
          <p:cNvSpPr txBox="1"/>
          <p:nvPr/>
        </p:nvSpPr>
        <p:spPr>
          <a:xfrm>
            <a:off x="504000" y="1769040"/>
            <a:ext cx="9071640" cy="4384440"/>
          </a:xfrm>
          <a:prstGeom prst="rect">
            <a:avLst/>
          </a:prstGeom>
        </p:spPr>
        <p:txBody>
          <a:bodyPr bIns="0" lIns="0" rIns="0" tIns="0" wrap="none"/>
          <a:p>
            <a:pPr>
              <a:buSzPct val="25000"/>
              <a:buFont typeface="StarSymbol"/>
              <a:buChar char=""/>
            </a:pPr>
            <a:r>
              <a:rPr lang="en-US"/>
              <a:t>All India Radio Monitoring Service</a:t>
            </a:r>
            <a:endParaRPr/>
          </a:p>
          <a:p>
            <a:pPr lvl="1">
              <a:buSzPct val="25000"/>
              <a:buFont typeface="StarSymbol"/>
              <a:buChar char=""/>
            </a:pPr>
            <a:r>
              <a:rPr lang="en-US"/>
              <a:t>The Central Monitoring Service of All India Radio monitors all radio broadcasts in India as well as all foreign radio broadcasts which can be received in India.</a:t>
            </a:r>
            <a:endParaRPr/>
          </a:p>
          <a:p>
            <a:pPr>
              <a:buSzPct val="25000"/>
              <a:buFont typeface="StarSymbol"/>
              <a:buChar char=""/>
            </a:pPr>
            <a:r>
              <a:rPr lang="en-US"/>
              <a:t>Signals Intelligence Directorate</a:t>
            </a:r>
            <a:endParaRPr/>
          </a:p>
          <a:p>
            <a:pPr lvl="1">
              <a:buSzPct val="25000"/>
              <a:buFont typeface="StarSymbol"/>
              <a:buChar char=""/>
            </a:pPr>
            <a:r>
              <a:rPr lang="en-US"/>
              <a:t>The Signals Intelligence Directorate is a joint service organisation, manned by personnel from the Army, Navy and Air Force.</a:t>
            </a:r>
            <a:endParaRPr/>
          </a:p>
        </p:txBody>
      </p:sp>
    </p:spTree>
  </p:cSld>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3" name="TextShape 1"/>
          <p:cNvSpPr txBox="1"/>
          <p:nvPr/>
        </p:nvSpPr>
        <p:spPr>
          <a:xfrm>
            <a:off x="504000" y="301320"/>
            <a:ext cx="9071640" cy="1262160"/>
          </a:xfrm>
          <a:prstGeom prst="rect">
            <a:avLst/>
          </a:prstGeom>
        </p:spPr>
        <p:txBody>
          <a:bodyPr anchor="ctr" bIns="0" lIns="0" rIns="0" tIns="0" wrap="none"/>
          <a:p>
            <a:pPr algn="ctr"/>
            <a:r>
              <a:rPr lang="en-US"/>
              <a:t> </a:t>
            </a:r>
            <a:r>
              <a:rPr lang="en-US"/>
              <a:t>Intelligence Agencies...</a:t>
            </a:r>
            <a:endParaRPr/>
          </a:p>
        </p:txBody>
      </p:sp>
      <p:sp>
        <p:nvSpPr>
          <p:cNvPr id="94" name="TextShape 2"/>
          <p:cNvSpPr txBox="1"/>
          <p:nvPr/>
        </p:nvSpPr>
        <p:spPr>
          <a:xfrm>
            <a:off x="504000" y="1769040"/>
            <a:ext cx="9071640" cy="4384440"/>
          </a:xfrm>
          <a:prstGeom prst="rect">
            <a:avLst/>
          </a:prstGeom>
        </p:spPr>
        <p:txBody>
          <a:bodyPr bIns="0" lIns="0" rIns="0" tIns="0" wrap="none"/>
          <a:p>
            <a:pPr>
              <a:buSzPct val="25000"/>
              <a:buFont typeface="StarSymbol"/>
              <a:buChar char=""/>
            </a:pPr>
            <a:r>
              <a:rPr lang="en-US"/>
              <a:t>Aviation Research Centre</a:t>
            </a:r>
            <a:endParaRPr/>
          </a:p>
          <a:p>
            <a:pPr lvl="1">
              <a:buSzPct val="25000"/>
              <a:buFont typeface="StarSymbol"/>
              <a:buChar char=""/>
            </a:pPr>
            <a:r>
              <a:rPr lang="en-US"/>
              <a:t>Aerial surveillance, SIGINT operations, photo reconnaissance flights (PHOTINT), monitoring of borders, imagery intelligence</a:t>
            </a:r>
            <a:endParaRPr/>
          </a:p>
          <a:p>
            <a:pPr lvl="1">
              <a:buSzPct val="25000"/>
              <a:buFont typeface="StarSymbol"/>
              <a:buChar char=""/>
            </a:pPr>
            <a:r>
              <a:rPr lang="en-US"/>
              <a:t>In 1999 during the Kargil War, after the Pakistani intrusion was detected, ARC was tasked to check if the Pakistanis had indeed crossed the Line of Control to the Indian side and violated the border agreement.</a:t>
            </a:r>
            <a:endParaRPr/>
          </a:p>
        </p:txBody>
      </p:sp>
    </p:spTree>
  </p:cSld>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5" name="TextShape 1"/>
          <p:cNvSpPr txBox="1"/>
          <p:nvPr/>
        </p:nvSpPr>
        <p:spPr>
          <a:xfrm>
            <a:off x="504000" y="301320"/>
            <a:ext cx="9071640" cy="1262160"/>
          </a:xfrm>
          <a:prstGeom prst="rect">
            <a:avLst/>
          </a:prstGeom>
        </p:spPr>
        <p:txBody>
          <a:bodyPr anchor="ctr" bIns="0" lIns="0" rIns="0" tIns="0" wrap="none"/>
          <a:p>
            <a:pPr algn="ctr"/>
            <a:r>
              <a:rPr lang="en-US"/>
              <a:t> </a:t>
            </a:r>
            <a:r>
              <a:rPr lang="en-US"/>
              <a:t>Intelligence Agencies...</a:t>
            </a:r>
            <a:endParaRPr/>
          </a:p>
        </p:txBody>
      </p:sp>
      <p:sp>
        <p:nvSpPr>
          <p:cNvPr id="96" name="TextShape 2"/>
          <p:cNvSpPr txBox="1"/>
          <p:nvPr/>
        </p:nvSpPr>
        <p:spPr>
          <a:xfrm>
            <a:off x="504000" y="1769040"/>
            <a:ext cx="9071640" cy="4384440"/>
          </a:xfrm>
          <a:prstGeom prst="rect">
            <a:avLst/>
          </a:prstGeom>
        </p:spPr>
        <p:txBody>
          <a:bodyPr bIns="0" lIns="0" rIns="0" tIns="0" wrap="none"/>
          <a:p>
            <a:pPr>
              <a:buSzPct val="25000"/>
              <a:buFont typeface="StarSymbol"/>
              <a:buChar char=""/>
            </a:pPr>
            <a:r>
              <a:rPr lang="en-US"/>
              <a:t>Directorate of Air Intelligence</a:t>
            </a:r>
            <a:endParaRPr/>
          </a:p>
          <a:p>
            <a:pPr lvl="1">
              <a:buSzPct val="25000"/>
              <a:buFont typeface="StarSymbol"/>
              <a:buChar char=""/>
            </a:pPr>
            <a:r>
              <a:rPr lang="en-US"/>
              <a:t>The DAI is responsible for air and satellite reconnaissance missions.</a:t>
            </a:r>
            <a:endParaRPr/>
          </a:p>
          <a:p>
            <a:pPr>
              <a:buSzPct val="25000"/>
              <a:buFont typeface="StarSymbol"/>
              <a:buChar char=""/>
            </a:pPr>
            <a:r>
              <a:rPr lang="en-US"/>
              <a:t>Directorate of Navy Intelligence</a:t>
            </a:r>
            <a:endParaRPr/>
          </a:p>
          <a:p>
            <a:pPr lvl="1">
              <a:buSzPct val="25000"/>
              <a:buFont typeface="StarSymbol"/>
              <a:buChar char=""/>
            </a:pPr>
            <a:r>
              <a:rPr lang="en-US"/>
              <a:t>This is the Indian Navy’s intelligence arm.</a:t>
            </a:r>
            <a:endParaRPr/>
          </a:p>
          <a:p>
            <a:pPr>
              <a:buSzPct val="25000"/>
              <a:buFont typeface="StarSymbol"/>
              <a:buChar char=""/>
            </a:pPr>
            <a:r>
              <a:rPr lang="en-US"/>
              <a:t>Directorate General of Income Tax Investigation</a:t>
            </a:r>
            <a:endParaRPr/>
          </a:p>
          <a:p>
            <a:pPr lvl="1">
              <a:buSzPct val="25000"/>
              <a:buFont typeface="StarSymbol"/>
              <a:buChar char=""/>
            </a:pPr>
            <a:r>
              <a:rPr lang="en-US"/>
              <a:t>The Directorate General of Income Tax Investigation is the law enforcement agency under the Ministry of Finance responsible for investigating violations of India's tax laws, including fraud, evasion and money laundering</a:t>
            </a:r>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3" name="TextShape 1"/>
          <p:cNvSpPr txBox="1"/>
          <p:nvPr/>
        </p:nvSpPr>
        <p:spPr>
          <a:xfrm>
            <a:off x="504000" y="301320"/>
            <a:ext cx="9071640" cy="1262160"/>
          </a:xfrm>
          <a:prstGeom prst="rect">
            <a:avLst/>
          </a:prstGeom>
        </p:spPr>
        <p:txBody>
          <a:bodyPr anchor="ctr" bIns="0" lIns="0" rIns="0" tIns="0" wrap="none"/>
          <a:p>
            <a:pPr algn="ctr"/>
            <a:r>
              <a:rPr lang="en-US"/>
              <a:t>India @ War</a:t>
            </a:r>
            <a:r>
              <a:rPr lang="en-US"/>
              <a:t>
</a:t>
            </a:r>
            <a:r>
              <a:rPr lang="en-US"/>
              <a:t>Operation Polo</a:t>
            </a:r>
            <a:endParaRPr/>
          </a:p>
        </p:txBody>
      </p:sp>
      <p:sp>
        <p:nvSpPr>
          <p:cNvPr id="44" name="TextShape 2"/>
          <p:cNvSpPr txBox="1"/>
          <p:nvPr/>
        </p:nvSpPr>
        <p:spPr>
          <a:xfrm>
            <a:off x="504000" y="1769040"/>
            <a:ext cx="9071640" cy="4384440"/>
          </a:xfrm>
          <a:prstGeom prst="rect">
            <a:avLst/>
          </a:prstGeom>
        </p:spPr>
        <p:txBody>
          <a:bodyPr bIns="0" lIns="0" rIns="0" tIns="0" wrap="none"/>
          <a:p>
            <a:pPr>
              <a:buSzPct val="25000"/>
              <a:buFont typeface="StarSymbol"/>
              <a:buChar char=""/>
            </a:pPr>
            <a:r>
              <a:rPr lang="en-US"/>
              <a:t>Operation Polo, the code name of the Hyderabad "Police Action" was a military operation in September 1948 in which the Indian Armed Forces invaded the State of Hyderabad and overthrew its Nizam, annexing the state into the Indian Union.</a:t>
            </a:r>
            <a:endParaRPr/>
          </a:p>
          <a:p>
            <a:pPr>
              <a:buSzPct val="25000"/>
              <a:buFont typeface="StarSymbol"/>
              <a:buChar char=""/>
            </a:pPr>
            <a:r>
              <a:rPr lang="en-US"/>
              <a:t>Result:</a:t>
            </a:r>
            <a:endParaRPr/>
          </a:p>
          <a:p>
            <a:pPr lvl="1">
              <a:buSzPct val="25000"/>
              <a:buFont typeface="StarSymbol"/>
              <a:buChar char=""/>
            </a:pPr>
            <a:r>
              <a:rPr lang="en-US"/>
              <a:t>Decisive Indian victory; State of Hyderabad annexed to the Union of India</a:t>
            </a:r>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5" name="TextShape 1"/>
          <p:cNvSpPr txBox="1"/>
          <p:nvPr/>
        </p:nvSpPr>
        <p:spPr>
          <a:xfrm>
            <a:off x="504000" y="301320"/>
            <a:ext cx="9071640" cy="1262160"/>
          </a:xfrm>
          <a:prstGeom prst="rect">
            <a:avLst/>
          </a:prstGeom>
        </p:spPr>
        <p:txBody>
          <a:bodyPr anchor="ctr" bIns="0" lIns="0" rIns="0" tIns="0" wrap="none"/>
          <a:p>
            <a:pPr algn="ctr"/>
            <a:r>
              <a:rPr lang="en-US"/>
              <a:t>India @ War</a:t>
            </a:r>
            <a:r>
              <a:rPr lang="en-US"/>
              <a:t>
</a:t>
            </a:r>
            <a:r>
              <a:rPr lang="en-US"/>
              <a:t>Liberation of Goa</a:t>
            </a:r>
            <a:endParaRPr/>
          </a:p>
        </p:txBody>
      </p:sp>
      <p:sp>
        <p:nvSpPr>
          <p:cNvPr id="46" name="TextShape 2"/>
          <p:cNvSpPr txBox="1"/>
          <p:nvPr/>
        </p:nvSpPr>
        <p:spPr>
          <a:xfrm>
            <a:off x="504000" y="1769040"/>
            <a:ext cx="9071640" cy="4384440"/>
          </a:xfrm>
          <a:prstGeom prst="rect">
            <a:avLst/>
          </a:prstGeom>
        </p:spPr>
        <p:txBody>
          <a:bodyPr bIns="0" lIns="0" rIns="0" tIns="0" wrap="none"/>
          <a:p>
            <a:pPr>
              <a:buSzPct val="25000"/>
              <a:buFont typeface="StarSymbol"/>
              <a:buChar char=""/>
            </a:pPr>
            <a:r>
              <a:rPr lang="en-US"/>
              <a:t>The 1961 Indian annexation of Goa (also referred to as the Invasion of Goa, the Liberation of Goa by Indian forces, and the Fall of Portuguese India), was an action by India's armed forces that ended the rule of Portugal in its exclaves in India in 1961.</a:t>
            </a:r>
            <a:endParaRPr/>
          </a:p>
          <a:p>
            <a:pPr>
              <a:buSzPct val="25000"/>
              <a:buFont typeface="StarSymbol"/>
              <a:buChar char=""/>
            </a:pPr>
            <a:r>
              <a:rPr lang="en-US"/>
              <a:t>Result:</a:t>
            </a:r>
            <a:endParaRPr/>
          </a:p>
          <a:p>
            <a:pPr lvl="1">
              <a:buSzPct val="25000"/>
              <a:buFont typeface="StarSymbol"/>
              <a:buChar char=""/>
            </a:pPr>
            <a:r>
              <a:rPr lang="en-US"/>
              <a:t>Incorporation of Goa into India.</a:t>
            </a:r>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7" name="TextShape 1"/>
          <p:cNvSpPr txBox="1"/>
          <p:nvPr/>
        </p:nvSpPr>
        <p:spPr>
          <a:xfrm>
            <a:off x="504000" y="301320"/>
            <a:ext cx="9071640" cy="1262160"/>
          </a:xfrm>
          <a:prstGeom prst="rect">
            <a:avLst/>
          </a:prstGeom>
        </p:spPr>
        <p:txBody>
          <a:bodyPr anchor="ctr" bIns="0" lIns="0" rIns="0" tIns="0" wrap="none"/>
          <a:p>
            <a:pPr algn="ctr"/>
            <a:r>
              <a:rPr lang="en-US"/>
              <a:t>India @ War</a:t>
            </a:r>
            <a:r>
              <a:rPr lang="en-US"/>
              <a:t>
</a:t>
            </a:r>
            <a:r>
              <a:rPr lang="en-US"/>
              <a:t>Sino-Indian War</a:t>
            </a:r>
            <a:endParaRPr/>
          </a:p>
        </p:txBody>
      </p:sp>
      <p:sp>
        <p:nvSpPr>
          <p:cNvPr id="48" name="TextShape 2"/>
          <p:cNvSpPr txBox="1"/>
          <p:nvPr/>
        </p:nvSpPr>
        <p:spPr>
          <a:xfrm>
            <a:off x="504000" y="1769040"/>
            <a:ext cx="9071640" cy="4384440"/>
          </a:xfrm>
          <a:prstGeom prst="rect">
            <a:avLst/>
          </a:prstGeom>
        </p:spPr>
        <p:txBody>
          <a:bodyPr bIns="0" lIns="0" rIns="0" tIns="0" wrap="none"/>
          <a:p>
            <a:pPr>
              <a:buSzPct val="25000"/>
              <a:buFont typeface="StarSymbol"/>
              <a:buChar char=""/>
            </a:pPr>
            <a:r>
              <a:rPr lang="en-US"/>
              <a:t> </a:t>
            </a:r>
            <a:r>
              <a:rPr lang="en-US"/>
              <a:t>War between China and India that occurred in 1962.</a:t>
            </a:r>
            <a:endParaRPr/>
          </a:p>
          <a:p>
            <a:pPr>
              <a:buSzPct val="25000"/>
              <a:buFont typeface="StarSymbol"/>
              <a:buChar char=""/>
            </a:pPr>
            <a:r>
              <a:rPr lang="en-US"/>
              <a:t>A disputed Himalayan border was the main pretext for war.</a:t>
            </a:r>
            <a:endParaRPr/>
          </a:p>
          <a:p>
            <a:pPr>
              <a:buSzPct val="25000"/>
              <a:buFont typeface="StarSymbol"/>
              <a:buChar char=""/>
            </a:pPr>
            <a:r>
              <a:rPr lang="en-US"/>
              <a:t>Result:</a:t>
            </a:r>
            <a:endParaRPr/>
          </a:p>
          <a:p>
            <a:pPr lvl="1">
              <a:buSzPct val="25000"/>
              <a:buFont typeface="StarSymbol"/>
              <a:buChar char=""/>
            </a:pPr>
            <a:r>
              <a:rPr lang="en-US"/>
              <a:t>Decisive Chinese victory</a:t>
            </a:r>
            <a:endParaRPr/>
          </a:p>
          <a:p>
            <a:pPr lvl="1">
              <a:buSzPct val="25000"/>
              <a:buFont typeface="StarSymbol"/>
              <a:buChar char=""/>
            </a:pPr>
            <a:r>
              <a:rPr lang="en-US"/>
              <a:t>Before the war, both countries had posts in Aksai Chin and patrolled there. Since the end of the war, Aksai</a:t>
            </a:r>
            <a:r>
              <a:rPr lang="en-US"/>
              <a:t> Chin has been under Chinese control.</a:t>
            </a:r>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9" name="TextShape 1"/>
          <p:cNvSpPr txBox="1"/>
          <p:nvPr/>
        </p:nvSpPr>
        <p:spPr>
          <a:xfrm>
            <a:off x="504000" y="301320"/>
            <a:ext cx="9071640" cy="1262160"/>
          </a:xfrm>
          <a:prstGeom prst="rect">
            <a:avLst/>
          </a:prstGeom>
        </p:spPr>
        <p:txBody>
          <a:bodyPr anchor="ctr" bIns="0" lIns="0" rIns="0" tIns="0" wrap="none"/>
          <a:p>
            <a:pPr algn="ctr"/>
            <a:r>
              <a:rPr lang="en-US"/>
              <a:t>India @ War</a:t>
            </a:r>
            <a:r>
              <a:rPr lang="en-US"/>
              <a:t>
</a:t>
            </a:r>
            <a:r>
              <a:rPr lang="en-US"/>
              <a:t>Indo - Pak 2</a:t>
            </a:r>
            <a:endParaRPr/>
          </a:p>
        </p:txBody>
      </p:sp>
      <p:sp>
        <p:nvSpPr>
          <p:cNvPr id="50" name="TextShape 2"/>
          <p:cNvSpPr txBox="1"/>
          <p:nvPr/>
        </p:nvSpPr>
        <p:spPr>
          <a:xfrm>
            <a:off x="504000" y="1769040"/>
            <a:ext cx="9071640" cy="4384440"/>
          </a:xfrm>
          <a:prstGeom prst="rect">
            <a:avLst/>
          </a:prstGeom>
        </p:spPr>
        <p:txBody>
          <a:bodyPr bIns="0" lIns="0" rIns="0" tIns="0" wrap="none"/>
          <a:p>
            <a:pPr>
              <a:buSzPct val="25000"/>
              <a:buFont typeface="StarSymbol"/>
              <a:buChar char=""/>
            </a:pPr>
            <a:r>
              <a:rPr lang="en-US"/>
              <a:t>The Indo-Pakistani War of 1965 was a culmination of skirmishes that took place between April 1965 and September 1965 between Pakistan and India.</a:t>
            </a:r>
            <a:endParaRPr/>
          </a:p>
          <a:p>
            <a:pPr>
              <a:buSzPct val="25000"/>
              <a:buFont typeface="StarSymbol"/>
              <a:buChar char=""/>
            </a:pPr>
            <a:r>
              <a:rPr lang="en-US"/>
              <a:t>This war started following Pakistan's Operation Gibraltar, which was designed to infiltrate forces into Jammu and Kashmir to precipitate an insurgency against rule by India. India retaliated by launching a full-scale military attack on West Pakistan. </a:t>
            </a:r>
            <a:endParaRPr/>
          </a:p>
          <a:p>
            <a:pPr>
              <a:buSzPct val="25000"/>
              <a:buFont typeface="StarSymbol"/>
              <a:buChar char=""/>
            </a:pPr>
            <a:r>
              <a:rPr lang="en-US"/>
              <a:t>Result:</a:t>
            </a:r>
            <a:endParaRPr/>
          </a:p>
          <a:p>
            <a:pPr lvl="1">
              <a:buSzPct val="25000"/>
              <a:buFont typeface="StarSymbol"/>
              <a:buChar char=""/>
            </a:pPr>
            <a:r>
              <a:rPr lang="en-US"/>
              <a:t>United Nations mandated ceasefire</a:t>
            </a:r>
            <a:endParaRPr/>
          </a:p>
          <a:p>
            <a:pPr lvl="1">
              <a:buSzPct val="25000"/>
              <a:buFont typeface="StarSymbol"/>
              <a:buChar char=""/>
            </a:pPr>
            <a:r>
              <a:rPr lang="en-US"/>
              <a:t>No permanent territorial changes </a:t>
            </a:r>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1" name="TextShape 1"/>
          <p:cNvSpPr txBox="1"/>
          <p:nvPr/>
        </p:nvSpPr>
        <p:spPr>
          <a:xfrm>
            <a:off x="504000" y="301320"/>
            <a:ext cx="9071640" cy="1262160"/>
          </a:xfrm>
          <a:prstGeom prst="rect">
            <a:avLst/>
          </a:prstGeom>
        </p:spPr>
        <p:txBody>
          <a:bodyPr anchor="ctr" bIns="0" lIns="0" rIns="0" tIns="0" wrap="none"/>
          <a:p>
            <a:pPr algn="ctr"/>
            <a:r>
              <a:rPr lang="en-US"/>
              <a:t>India @ War</a:t>
            </a:r>
            <a:r>
              <a:rPr lang="en-US"/>
              <a:t>
</a:t>
            </a:r>
            <a:r>
              <a:rPr lang="en-US"/>
              <a:t>Chola incident</a:t>
            </a:r>
            <a:endParaRPr/>
          </a:p>
        </p:txBody>
      </p:sp>
      <p:sp>
        <p:nvSpPr>
          <p:cNvPr id="52" name="TextShape 2"/>
          <p:cNvSpPr txBox="1"/>
          <p:nvPr/>
        </p:nvSpPr>
        <p:spPr>
          <a:xfrm>
            <a:off x="504000" y="1769040"/>
            <a:ext cx="9071640" cy="4384440"/>
          </a:xfrm>
          <a:prstGeom prst="rect">
            <a:avLst/>
          </a:prstGeom>
        </p:spPr>
        <p:txBody>
          <a:bodyPr bIns="0" lIns="0" rIns="0" tIns="0" wrap="none"/>
          <a:p>
            <a:pPr>
              <a:buSzPct val="25000"/>
              <a:buFont typeface="StarSymbol"/>
              <a:buChar char=""/>
            </a:pPr>
            <a:r>
              <a:rPr lang="en-US"/>
              <a:t>The 1967 Sino-Indian skirmish also known as the Chola incident, was a military conflict between Indian troops and members of the Chinese People's Liberation Army who had infiltrated on 1st October, 1967 in Sikkim</a:t>
            </a:r>
            <a:endParaRPr/>
          </a:p>
          <a:p>
            <a:pPr>
              <a:buSzPct val="25000"/>
              <a:buFont typeface="StarSymbol"/>
              <a:buChar char=""/>
            </a:pPr>
            <a:r>
              <a:rPr lang="en-US"/>
              <a:t>Sikkim became an Indian state in 1975, which was not recognized by China</a:t>
            </a:r>
            <a:endParaRPr/>
          </a:p>
          <a:p>
            <a:pPr>
              <a:buSzPct val="25000"/>
              <a:buFont typeface="StarSymbol"/>
              <a:buChar char=""/>
            </a:pPr>
            <a:r>
              <a:rPr lang="en-US"/>
              <a:t>Result:</a:t>
            </a:r>
            <a:endParaRPr/>
          </a:p>
          <a:p>
            <a:pPr lvl="1">
              <a:buSzPct val="25000"/>
              <a:buFont typeface="StarSymbol"/>
              <a:buChar char=""/>
            </a:pPr>
            <a:r>
              <a:rPr lang="en-US"/>
              <a:t>Decisive Indian victory</a:t>
            </a:r>
            <a:endParaRPr/>
          </a:p>
          <a:p>
            <a:pPr lvl="1">
              <a:buSzPct val="25000"/>
              <a:buFont typeface="StarSymbol"/>
              <a:buChar char=""/>
            </a:pPr>
            <a:r>
              <a:rPr lang="en-US"/>
              <a:t>Chinese withdrawal from Sikkim</a:t>
            </a:r>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3" name="TextShape 1"/>
          <p:cNvSpPr txBox="1"/>
          <p:nvPr/>
        </p:nvSpPr>
        <p:spPr>
          <a:xfrm>
            <a:off x="504000" y="301320"/>
            <a:ext cx="9071640" cy="1262160"/>
          </a:xfrm>
          <a:prstGeom prst="rect">
            <a:avLst/>
          </a:prstGeom>
        </p:spPr>
        <p:txBody>
          <a:bodyPr anchor="ctr" bIns="0" lIns="0" rIns="0" tIns="0" wrap="none"/>
          <a:p>
            <a:pPr algn="ctr"/>
            <a:r>
              <a:rPr lang="en-US"/>
              <a:t>India @ War</a:t>
            </a:r>
            <a:r>
              <a:rPr lang="en-US"/>
              <a:t>
</a:t>
            </a:r>
            <a:r>
              <a:rPr lang="en-US"/>
              <a:t>India – Pak 3</a:t>
            </a:r>
            <a:endParaRPr/>
          </a:p>
        </p:txBody>
      </p:sp>
      <p:sp>
        <p:nvSpPr>
          <p:cNvPr id="54" name="TextShape 2"/>
          <p:cNvSpPr txBox="1"/>
          <p:nvPr/>
        </p:nvSpPr>
        <p:spPr>
          <a:xfrm>
            <a:off x="504000" y="1769040"/>
            <a:ext cx="9071640" cy="4384440"/>
          </a:xfrm>
          <a:prstGeom prst="rect">
            <a:avLst/>
          </a:prstGeom>
        </p:spPr>
        <p:txBody>
          <a:bodyPr bIns="0" lIns="0" rIns="0" tIns="0" wrap="none"/>
          <a:p>
            <a:pPr>
              <a:buSzPct val="25000"/>
              <a:buFont typeface="StarSymbol"/>
              <a:buChar char=""/>
            </a:pPr>
            <a:r>
              <a:rPr lang="en-US"/>
              <a:t>The Indo-Pakistani War of 1971 was the direct military confrontation between India and Pakistan during the Bangladesh Liberation War in 1971</a:t>
            </a:r>
            <a:endParaRPr/>
          </a:p>
          <a:p>
            <a:pPr>
              <a:buSzPct val="25000"/>
              <a:buFont typeface="StarSymbol"/>
              <a:buChar char=""/>
            </a:pPr>
            <a:r>
              <a:rPr lang="en-US"/>
              <a:t>Lasting just 13 days, it is considered to be one of the shortest wars in history.</a:t>
            </a:r>
            <a:endParaRPr/>
          </a:p>
          <a:p>
            <a:pPr>
              <a:buSzPct val="25000"/>
              <a:buFont typeface="StarSymbol"/>
              <a:buChar char=""/>
            </a:pPr>
            <a:r>
              <a:rPr lang="en-US"/>
              <a:t>Result:</a:t>
            </a:r>
            <a:endParaRPr/>
          </a:p>
          <a:p>
            <a:pPr lvl="1">
              <a:buSzPct val="25000"/>
              <a:buFont typeface="StarSymbol"/>
              <a:buChar char=""/>
            </a:pPr>
            <a:r>
              <a:rPr lang="en-US"/>
              <a:t>Decisive Indian and Bangladeshi victory</a:t>
            </a:r>
            <a:endParaRPr/>
          </a:p>
          <a:p>
            <a:pPr lvl="1">
              <a:buSzPct val="25000"/>
              <a:buFont typeface="StarSymbol"/>
              <a:buChar char=""/>
            </a:pPr>
            <a:r>
              <a:rPr lang="en-US"/>
              <a:t>Eastern Pakistani forces surrendered.</a:t>
            </a:r>
            <a:endParaRPr/>
          </a:p>
          <a:p>
            <a:pPr lvl="1">
              <a:buSzPct val="25000"/>
              <a:buFont typeface="StarSymbol"/>
              <a:buChar char=""/>
            </a:pPr>
            <a:r>
              <a:rPr lang="en-US"/>
              <a:t>Western Pakistani forces Ceasefired.</a:t>
            </a:r>
            <a:endParaRPr/>
          </a:p>
          <a:p>
            <a:pPr lvl="1">
              <a:buSzPct val="25000"/>
              <a:buFont typeface="StarSymbol"/>
              <a:buChar char=""/>
            </a:pPr>
            <a:r>
              <a:rPr lang="en-US"/>
              <a:t>Liberation of East Pakistan as independent Bangladesh</a:t>
            </a:r>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5" name="TextShape 1"/>
          <p:cNvSpPr txBox="1"/>
          <p:nvPr/>
        </p:nvSpPr>
        <p:spPr>
          <a:xfrm>
            <a:off x="504000" y="301320"/>
            <a:ext cx="9071640" cy="1262160"/>
          </a:xfrm>
          <a:prstGeom prst="rect">
            <a:avLst/>
          </a:prstGeom>
        </p:spPr>
        <p:txBody>
          <a:bodyPr anchor="ctr" bIns="0" lIns="0" rIns="0" tIns="0" wrap="none"/>
          <a:p>
            <a:pPr algn="ctr"/>
            <a:r>
              <a:rPr lang="en-US"/>
              <a:t>India @ War</a:t>
            </a:r>
            <a:endParaRPr/>
          </a:p>
        </p:txBody>
      </p:sp>
      <p:sp>
        <p:nvSpPr>
          <p:cNvPr id="56" name="TextShape 2"/>
          <p:cNvSpPr txBox="1"/>
          <p:nvPr/>
        </p:nvSpPr>
        <p:spPr>
          <a:xfrm>
            <a:off x="504000" y="1769040"/>
            <a:ext cx="9071640" cy="4384440"/>
          </a:xfrm>
          <a:prstGeom prst="rect">
            <a:avLst/>
          </a:prstGeom>
        </p:spPr>
        <p:txBody>
          <a:bodyPr bIns="0" lIns="0" rIns="0" tIns="0" wrap="none"/>
          <a:p>
            <a:pPr>
              <a:buSzPct val="25000"/>
              <a:buFont typeface="StarSymbol"/>
              <a:buChar char=""/>
            </a:pPr>
            <a:r>
              <a:rPr lang="en-US"/>
              <a:t>Operation Blue Star Vs. Sikh militants (1984)</a:t>
            </a:r>
            <a:endParaRPr/>
          </a:p>
          <a:p>
            <a:pPr lvl="1">
              <a:buSzPct val="25000"/>
              <a:buFont typeface="StarSymbol"/>
              <a:buChar char=""/>
            </a:pPr>
            <a:r>
              <a:rPr lang="en-US"/>
              <a:t>Militants cleared out of Harmandir Sahib.</a:t>
            </a:r>
            <a:endParaRPr/>
          </a:p>
          <a:p>
            <a:pPr>
              <a:buSzPct val="25000"/>
              <a:buFont typeface="StarSymbol"/>
              <a:buChar char=""/>
            </a:pPr>
            <a:r>
              <a:rPr lang="en-US"/>
              <a:t>Operation Meghdoot Vs. Pakistan (1984)</a:t>
            </a:r>
            <a:endParaRPr/>
          </a:p>
          <a:p>
            <a:pPr lvl="1">
              <a:buSzPct val="25000"/>
              <a:buFont typeface="StarSymbol"/>
              <a:buChar char=""/>
            </a:pPr>
            <a:r>
              <a:rPr lang="en-US"/>
              <a:t>Siachen Glacier comes under Indian control.</a:t>
            </a:r>
            <a:endParaRPr/>
          </a:p>
          <a:p>
            <a:pPr>
              <a:buSzPct val="25000"/>
              <a:buFont typeface="StarSymbol"/>
              <a:buChar char=""/>
            </a:pPr>
            <a:r>
              <a:rPr lang="en-US"/>
              <a:t>Sri Lankan Civil War Vs. Tamil Tigers (1987 - 90)</a:t>
            </a:r>
            <a:endParaRPr/>
          </a:p>
          <a:p>
            <a:pPr lvl="1">
              <a:buSzPct val="25000"/>
              <a:buFont typeface="StarSymbol"/>
              <a:buChar char=""/>
            </a:pPr>
            <a:r>
              <a:rPr lang="en-US"/>
              <a:t>Continued civil war in Sri Lanka.</a:t>
            </a:r>
            <a:endParaRPr/>
          </a:p>
          <a:p>
            <a:pPr>
              <a:buSzPct val="25000"/>
              <a:buFont typeface="StarSymbol"/>
              <a:buChar char=""/>
            </a:pPr>
            <a:r>
              <a:rPr lang="en-US"/>
              <a:t>Operation Cactus Vs. PLOTE (1988)</a:t>
            </a:r>
            <a:endParaRPr/>
          </a:p>
          <a:p>
            <a:pPr lvl="1">
              <a:buSzPct val="25000"/>
              <a:buFont typeface="StarSymbol"/>
              <a:buChar char=""/>
            </a:pPr>
            <a:r>
              <a:rPr lang="en-US"/>
              <a:t>Government rule restored in Maldives.</a:t>
            </a:r>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