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0" r:id="rId23"/>
    <p:sldId id="279" r:id="rId24"/>
    <p:sldId id="281" r:id="rId25"/>
    <p:sldId id="27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8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279045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069695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17B4F72-ED08-4C93-A14C-E04D1E1D4C14}" type="slidenum">
              <a:rPr lang="en-IN" smtClean="0"/>
              <a:t>‹#›</a:t>
            </a:fld>
            <a:endParaRPr lang="en-IN"/>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117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216689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17B4F72-ED08-4C93-A14C-E04D1E1D4C14}" type="slidenum">
              <a:rPr lang="en-IN" smtClean="0"/>
              <a:t>‹#›</a:t>
            </a:fld>
            <a:endParaRPr lang="en-IN"/>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9993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883682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2433353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32865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138866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FF1E24-E7B3-4968-8FD8-F2D7C72D9298}"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83172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201113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FF1E24-E7B3-4968-8FD8-F2D7C72D9298}"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054402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FF1E24-E7B3-4968-8FD8-F2D7C72D9298}"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2402651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F1E24-E7B3-4968-8FD8-F2D7C72D9298}"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366540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51759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FF1E24-E7B3-4968-8FD8-F2D7C72D9298}"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317B4F72-ED08-4C93-A14C-E04D1E1D4C14}" type="slidenum">
              <a:rPr lang="en-IN" smtClean="0"/>
              <a:t>‹#›</a:t>
            </a:fld>
            <a:endParaRPr lang="en-IN"/>
          </a:p>
        </p:txBody>
      </p:sp>
    </p:spTree>
    <p:extLst>
      <p:ext uri="{BB962C8B-B14F-4D97-AF65-F5344CB8AC3E}">
        <p14:creationId xmlns:p14="http://schemas.microsoft.com/office/powerpoint/2010/main" val="1077765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3292823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2A66F9-86E7-4D90-BB30-C0F6C568A89C}"/>
              </a:ext>
            </a:extLst>
          </p:cNvPr>
          <p:cNvPicPr>
            <a:picLocks noChangeAspect="1"/>
          </p:cNvPicPr>
          <p:nvPr/>
        </p:nvPicPr>
        <p:blipFill>
          <a:blip r:embed="rId2"/>
          <a:stretch>
            <a:fillRect/>
          </a:stretch>
        </p:blipFill>
        <p:spPr>
          <a:xfrm>
            <a:off x="0" y="0"/>
            <a:ext cx="9144000" cy="6858000"/>
          </a:xfrm>
          <a:prstGeom prst="rect">
            <a:avLst/>
          </a:prstGeom>
        </p:spPr>
      </p:pic>
      <p:sp>
        <p:nvSpPr>
          <p:cNvPr id="5" name="Rectangle: Rounded Corners 4">
            <a:extLst>
              <a:ext uri="{FF2B5EF4-FFF2-40B4-BE49-F238E27FC236}">
                <a16:creationId xmlns:a16="http://schemas.microsoft.com/office/drawing/2014/main" id="{30BC66B4-4123-4306-950D-5E8BD8B86192}"/>
              </a:ext>
            </a:extLst>
          </p:cNvPr>
          <p:cNvSpPr/>
          <p:nvPr/>
        </p:nvSpPr>
        <p:spPr>
          <a:xfrm>
            <a:off x="657225" y="1257300"/>
            <a:ext cx="7658100" cy="2247900"/>
          </a:xfrm>
          <a:custGeom>
            <a:avLst/>
            <a:gdLst>
              <a:gd name="connsiteX0" fmla="*/ 0 w 7658100"/>
              <a:gd name="connsiteY0" fmla="*/ 374657 h 2247900"/>
              <a:gd name="connsiteX1" fmla="*/ 374657 w 7658100"/>
              <a:gd name="connsiteY1" fmla="*/ 0 h 2247900"/>
              <a:gd name="connsiteX2" fmla="*/ 1088565 w 7658100"/>
              <a:gd name="connsiteY2" fmla="*/ 0 h 2247900"/>
              <a:gd name="connsiteX3" fmla="*/ 1595209 w 7658100"/>
              <a:gd name="connsiteY3" fmla="*/ 0 h 2247900"/>
              <a:gd name="connsiteX4" fmla="*/ 2032766 w 7658100"/>
              <a:gd name="connsiteY4" fmla="*/ 0 h 2247900"/>
              <a:gd name="connsiteX5" fmla="*/ 2677586 w 7658100"/>
              <a:gd name="connsiteY5" fmla="*/ 0 h 2247900"/>
              <a:gd name="connsiteX6" fmla="*/ 3184230 w 7658100"/>
              <a:gd name="connsiteY6" fmla="*/ 0 h 2247900"/>
              <a:gd name="connsiteX7" fmla="*/ 3898138 w 7658100"/>
              <a:gd name="connsiteY7" fmla="*/ 0 h 2247900"/>
              <a:gd name="connsiteX8" fmla="*/ 4335694 w 7658100"/>
              <a:gd name="connsiteY8" fmla="*/ 0 h 2247900"/>
              <a:gd name="connsiteX9" fmla="*/ 5049602 w 7658100"/>
              <a:gd name="connsiteY9" fmla="*/ 0 h 2247900"/>
              <a:gd name="connsiteX10" fmla="*/ 5418071 w 7658100"/>
              <a:gd name="connsiteY10" fmla="*/ 0 h 2247900"/>
              <a:gd name="connsiteX11" fmla="*/ 5993803 w 7658100"/>
              <a:gd name="connsiteY11" fmla="*/ 0 h 2247900"/>
              <a:gd name="connsiteX12" fmla="*/ 6569535 w 7658100"/>
              <a:gd name="connsiteY12" fmla="*/ 0 h 2247900"/>
              <a:gd name="connsiteX13" fmla="*/ 7283443 w 7658100"/>
              <a:gd name="connsiteY13" fmla="*/ 0 h 2247900"/>
              <a:gd name="connsiteX14" fmla="*/ 7658100 w 7658100"/>
              <a:gd name="connsiteY14" fmla="*/ 374657 h 2247900"/>
              <a:gd name="connsiteX15" fmla="*/ 7658100 w 7658100"/>
              <a:gd name="connsiteY15" fmla="*/ 874186 h 2247900"/>
              <a:gd name="connsiteX16" fmla="*/ 7658100 w 7658100"/>
              <a:gd name="connsiteY16" fmla="*/ 1373714 h 2247900"/>
              <a:gd name="connsiteX17" fmla="*/ 7658100 w 7658100"/>
              <a:gd name="connsiteY17" fmla="*/ 1873243 h 2247900"/>
              <a:gd name="connsiteX18" fmla="*/ 7283443 w 7658100"/>
              <a:gd name="connsiteY18" fmla="*/ 2247900 h 2247900"/>
              <a:gd name="connsiteX19" fmla="*/ 6914974 w 7658100"/>
              <a:gd name="connsiteY19" fmla="*/ 2247900 h 2247900"/>
              <a:gd name="connsiteX20" fmla="*/ 6201067 w 7658100"/>
              <a:gd name="connsiteY20" fmla="*/ 2247900 h 2247900"/>
              <a:gd name="connsiteX21" fmla="*/ 5625334 w 7658100"/>
              <a:gd name="connsiteY21" fmla="*/ 2247900 h 2247900"/>
              <a:gd name="connsiteX22" fmla="*/ 5187778 w 7658100"/>
              <a:gd name="connsiteY22" fmla="*/ 2247900 h 2247900"/>
              <a:gd name="connsiteX23" fmla="*/ 4612046 w 7658100"/>
              <a:gd name="connsiteY23" fmla="*/ 2247900 h 2247900"/>
              <a:gd name="connsiteX24" fmla="*/ 4243577 w 7658100"/>
              <a:gd name="connsiteY24" fmla="*/ 2247900 h 2247900"/>
              <a:gd name="connsiteX25" fmla="*/ 3875109 w 7658100"/>
              <a:gd name="connsiteY25" fmla="*/ 2247900 h 2247900"/>
              <a:gd name="connsiteX26" fmla="*/ 3299376 w 7658100"/>
              <a:gd name="connsiteY26" fmla="*/ 2247900 h 2247900"/>
              <a:gd name="connsiteX27" fmla="*/ 2861820 w 7658100"/>
              <a:gd name="connsiteY27" fmla="*/ 2247900 h 2247900"/>
              <a:gd name="connsiteX28" fmla="*/ 2217000 w 7658100"/>
              <a:gd name="connsiteY28" fmla="*/ 2247900 h 2247900"/>
              <a:gd name="connsiteX29" fmla="*/ 1779443 w 7658100"/>
              <a:gd name="connsiteY29" fmla="*/ 2247900 h 2247900"/>
              <a:gd name="connsiteX30" fmla="*/ 1134623 w 7658100"/>
              <a:gd name="connsiteY30" fmla="*/ 2247900 h 2247900"/>
              <a:gd name="connsiteX31" fmla="*/ 374657 w 7658100"/>
              <a:gd name="connsiteY31" fmla="*/ 2247900 h 2247900"/>
              <a:gd name="connsiteX32" fmla="*/ 0 w 7658100"/>
              <a:gd name="connsiteY32" fmla="*/ 1873243 h 2247900"/>
              <a:gd name="connsiteX33" fmla="*/ 0 w 7658100"/>
              <a:gd name="connsiteY33" fmla="*/ 1388700 h 2247900"/>
              <a:gd name="connsiteX34" fmla="*/ 0 w 7658100"/>
              <a:gd name="connsiteY34" fmla="*/ 919143 h 2247900"/>
              <a:gd name="connsiteX35" fmla="*/ 0 w 7658100"/>
              <a:gd name="connsiteY35" fmla="*/ 374657 h 224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658100" h="2247900" extrusionOk="0">
                <a:moveTo>
                  <a:pt x="0" y="374657"/>
                </a:moveTo>
                <a:cubicBezTo>
                  <a:pt x="-8277" y="162635"/>
                  <a:pt x="128370" y="14776"/>
                  <a:pt x="374657" y="0"/>
                </a:cubicBezTo>
                <a:cubicBezTo>
                  <a:pt x="705810" y="-71478"/>
                  <a:pt x="891969" y="9754"/>
                  <a:pt x="1088565" y="0"/>
                </a:cubicBezTo>
                <a:cubicBezTo>
                  <a:pt x="1285161" y="-9754"/>
                  <a:pt x="1359857" y="30735"/>
                  <a:pt x="1595209" y="0"/>
                </a:cubicBezTo>
                <a:cubicBezTo>
                  <a:pt x="1830561" y="-30735"/>
                  <a:pt x="1871084" y="5801"/>
                  <a:pt x="2032766" y="0"/>
                </a:cubicBezTo>
                <a:cubicBezTo>
                  <a:pt x="2194448" y="-5801"/>
                  <a:pt x="2541716" y="13782"/>
                  <a:pt x="2677586" y="0"/>
                </a:cubicBezTo>
                <a:cubicBezTo>
                  <a:pt x="2813456" y="-13782"/>
                  <a:pt x="3077807" y="59360"/>
                  <a:pt x="3184230" y="0"/>
                </a:cubicBezTo>
                <a:cubicBezTo>
                  <a:pt x="3290653" y="-59360"/>
                  <a:pt x="3544947" y="42607"/>
                  <a:pt x="3898138" y="0"/>
                </a:cubicBezTo>
                <a:cubicBezTo>
                  <a:pt x="4251329" y="-42607"/>
                  <a:pt x="4246360" y="47054"/>
                  <a:pt x="4335694" y="0"/>
                </a:cubicBezTo>
                <a:cubicBezTo>
                  <a:pt x="4425028" y="-47054"/>
                  <a:pt x="4728311" y="7313"/>
                  <a:pt x="5049602" y="0"/>
                </a:cubicBezTo>
                <a:cubicBezTo>
                  <a:pt x="5370893" y="-7313"/>
                  <a:pt x="5316695" y="31642"/>
                  <a:pt x="5418071" y="0"/>
                </a:cubicBezTo>
                <a:cubicBezTo>
                  <a:pt x="5519447" y="-31642"/>
                  <a:pt x="5743600" y="16563"/>
                  <a:pt x="5993803" y="0"/>
                </a:cubicBezTo>
                <a:cubicBezTo>
                  <a:pt x="6244006" y="-16563"/>
                  <a:pt x="6375305" y="15124"/>
                  <a:pt x="6569535" y="0"/>
                </a:cubicBezTo>
                <a:cubicBezTo>
                  <a:pt x="6763765" y="-15124"/>
                  <a:pt x="6990680" y="43345"/>
                  <a:pt x="7283443" y="0"/>
                </a:cubicBezTo>
                <a:cubicBezTo>
                  <a:pt x="7506324" y="19554"/>
                  <a:pt x="7691314" y="138660"/>
                  <a:pt x="7658100" y="374657"/>
                </a:cubicBezTo>
                <a:cubicBezTo>
                  <a:pt x="7661777" y="601364"/>
                  <a:pt x="7657541" y="655328"/>
                  <a:pt x="7658100" y="874186"/>
                </a:cubicBezTo>
                <a:cubicBezTo>
                  <a:pt x="7658659" y="1093044"/>
                  <a:pt x="7602943" y="1150164"/>
                  <a:pt x="7658100" y="1373714"/>
                </a:cubicBezTo>
                <a:cubicBezTo>
                  <a:pt x="7713257" y="1597264"/>
                  <a:pt x="7604237" y="1643076"/>
                  <a:pt x="7658100" y="1873243"/>
                </a:cubicBezTo>
                <a:cubicBezTo>
                  <a:pt x="7651562" y="2060492"/>
                  <a:pt x="7520737" y="2241729"/>
                  <a:pt x="7283443" y="2247900"/>
                </a:cubicBezTo>
                <a:cubicBezTo>
                  <a:pt x="7199919" y="2261577"/>
                  <a:pt x="7073735" y="2244557"/>
                  <a:pt x="6914974" y="2247900"/>
                </a:cubicBezTo>
                <a:cubicBezTo>
                  <a:pt x="6756213" y="2251243"/>
                  <a:pt x="6388580" y="2224155"/>
                  <a:pt x="6201067" y="2247900"/>
                </a:cubicBezTo>
                <a:cubicBezTo>
                  <a:pt x="6013554" y="2271645"/>
                  <a:pt x="5752915" y="2197393"/>
                  <a:pt x="5625334" y="2247900"/>
                </a:cubicBezTo>
                <a:cubicBezTo>
                  <a:pt x="5497753" y="2298407"/>
                  <a:pt x="5390950" y="2228577"/>
                  <a:pt x="5187778" y="2247900"/>
                </a:cubicBezTo>
                <a:cubicBezTo>
                  <a:pt x="4984606" y="2267223"/>
                  <a:pt x="4856625" y="2182845"/>
                  <a:pt x="4612046" y="2247900"/>
                </a:cubicBezTo>
                <a:cubicBezTo>
                  <a:pt x="4367467" y="2312955"/>
                  <a:pt x="4383698" y="2206797"/>
                  <a:pt x="4243577" y="2247900"/>
                </a:cubicBezTo>
                <a:cubicBezTo>
                  <a:pt x="4103456" y="2289003"/>
                  <a:pt x="3999613" y="2217609"/>
                  <a:pt x="3875109" y="2247900"/>
                </a:cubicBezTo>
                <a:cubicBezTo>
                  <a:pt x="3750605" y="2278191"/>
                  <a:pt x="3527498" y="2210555"/>
                  <a:pt x="3299376" y="2247900"/>
                </a:cubicBezTo>
                <a:cubicBezTo>
                  <a:pt x="3071254" y="2285245"/>
                  <a:pt x="2964338" y="2236981"/>
                  <a:pt x="2861820" y="2247900"/>
                </a:cubicBezTo>
                <a:cubicBezTo>
                  <a:pt x="2759302" y="2258819"/>
                  <a:pt x="2424541" y="2206363"/>
                  <a:pt x="2217000" y="2247900"/>
                </a:cubicBezTo>
                <a:cubicBezTo>
                  <a:pt x="2009459" y="2289437"/>
                  <a:pt x="1915539" y="2203222"/>
                  <a:pt x="1779443" y="2247900"/>
                </a:cubicBezTo>
                <a:cubicBezTo>
                  <a:pt x="1643347" y="2292578"/>
                  <a:pt x="1282125" y="2188612"/>
                  <a:pt x="1134623" y="2247900"/>
                </a:cubicBezTo>
                <a:cubicBezTo>
                  <a:pt x="987121" y="2307188"/>
                  <a:pt x="597798" y="2189763"/>
                  <a:pt x="374657" y="2247900"/>
                </a:cubicBezTo>
                <a:cubicBezTo>
                  <a:pt x="183126" y="2221187"/>
                  <a:pt x="-36903" y="2066013"/>
                  <a:pt x="0" y="1873243"/>
                </a:cubicBezTo>
                <a:cubicBezTo>
                  <a:pt x="-6054" y="1741544"/>
                  <a:pt x="10745" y="1585681"/>
                  <a:pt x="0" y="1388700"/>
                </a:cubicBezTo>
                <a:cubicBezTo>
                  <a:pt x="-10745" y="1191719"/>
                  <a:pt x="9061" y="1104453"/>
                  <a:pt x="0" y="919143"/>
                </a:cubicBezTo>
                <a:cubicBezTo>
                  <a:pt x="-9061" y="733833"/>
                  <a:pt x="36418" y="515993"/>
                  <a:pt x="0" y="374657"/>
                </a:cubicBezTo>
                <a:close/>
              </a:path>
            </a:pathLst>
          </a:custGeom>
          <a:noFill/>
          <a:ln>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F4AE-C6C2-4679-AA2C-CC79E7E6635C}"/>
              </a:ext>
            </a:extLst>
          </p:cNvPr>
          <p:cNvSpPr>
            <a:spLocks noGrp="1"/>
          </p:cNvSpPr>
          <p:nvPr>
            <p:ph type="title"/>
          </p:nvPr>
        </p:nvSpPr>
        <p:spPr/>
        <p:txBody>
          <a:bodyPr/>
          <a:lstStyle/>
          <a:p>
            <a:r>
              <a:rPr lang="en-IN" dirty="0"/>
              <a:t>WHAT I DID</a:t>
            </a:r>
          </a:p>
        </p:txBody>
      </p:sp>
      <p:sp>
        <p:nvSpPr>
          <p:cNvPr id="12" name="Content Placeholder 11">
            <a:extLst>
              <a:ext uri="{FF2B5EF4-FFF2-40B4-BE49-F238E27FC236}">
                <a16:creationId xmlns:a16="http://schemas.microsoft.com/office/drawing/2014/main" id="{0AC90D4C-A568-4580-9667-6B8EB8EE621E}"/>
              </a:ext>
            </a:extLst>
          </p:cNvPr>
          <p:cNvSpPr>
            <a:spLocks noGrp="1"/>
          </p:cNvSpPr>
          <p:nvPr>
            <p:ph sz="half" idx="2"/>
          </p:nvPr>
        </p:nvSpPr>
        <p:spPr>
          <a:xfrm>
            <a:off x="870272" y="2384051"/>
            <a:ext cx="3879475" cy="2948093"/>
          </a:xfrm>
        </p:spPr>
        <p:txBody>
          <a:bodyPr>
            <a:normAutofit fontScale="77500" lnSpcReduction="20000"/>
          </a:bodyPr>
          <a:lstStyle/>
          <a:p>
            <a:r>
              <a:rPr lang="en-US" dirty="0"/>
              <a:t>Remove columns that are not needed for analysis. </a:t>
            </a:r>
          </a:p>
          <a:p>
            <a:r>
              <a:rPr lang="en-US" dirty="0"/>
              <a:t>Remove duplicate rows to avoid data redundancy. </a:t>
            </a:r>
          </a:p>
          <a:p>
            <a:r>
              <a:rPr lang="en-US" dirty="0"/>
              <a:t>Handle missing or null values by replacing or removing them. </a:t>
            </a:r>
          </a:p>
          <a:p>
            <a:r>
              <a:rPr lang="en-US" dirty="0"/>
              <a:t>Trim spaces and clean text to remove unnecessary characters. </a:t>
            </a:r>
          </a:p>
          <a:p>
            <a:r>
              <a:rPr lang="en-US" dirty="0"/>
              <a:t>Rename columns with meaningful and consistent names. </a:t>
            </a:r>
          </a:p>
          <a:p>
            <a:r>
              <a:rPr lang="en-US" dirty="0"/>
              <a:t>Change data types appropriately for each column.</a:t>
            </a:r>
          </a:p>
          <a:p>
            <a:endParaRPr lang="en-IN" dirty="0"/>
          </a:p>
        </p:txBody>
      </p:sp>
      <p:sp>
        <p:nvSpPr>
          <p:cNvPr id="14" name="Content Placeholder 13">
            <a:extLst>
              <a:ext uri="{FF2B5EF4-FFF2-40B4-BE49-F238E27FC236}">
                <a16:creationId xmlns:a16="http://schemas.microsoft.com/office/drawing/2014/main" id="{52FB03C6-5067-40DB-B595-BB3F35558451}"/>
              </a:ext>
            </a:extLst>
          </p:cNvPr>
          <p:cNvSpPr>
            <a:spLocks noGrp="1"/>
          </p:cNvSpPr>
          <p:nvPr>
            <p:ph sz="quarter" idx="4"/>
          </p:nvPr>
        </p:nvSpPr>
        <p:spPr>
          <a:xfrm>
            <a:off x="4902147" y="2384050"/>
            <a:ext cx="3879475" cy="2948093"/>
          </a:xfrm>
        </p:spPr>
        <p:txBody>
          <a:bodyPr>
            <a:normAutofit fontScale="77500" lnSpcReduction="20000"/>
          </a:bodyPr>
          <a:lstStyle/>
          <a:p>
            <a:r>
              <a:rPr lang="en-US" dirty="0"/>
              <a:t>Split columns by delimiter to separate values (e.g., Work Preference, Type of company). </a:t>
            </a:r>
          </a:p>
          <a:p>
            <a:r>
              <a:rPr lang="en-US" dirty="0"/>
              <a:t>Format text to lowercase, uppercase, or capitalize each word. </a:t>
            </a:r>
          </a:p>
          <a:p>
            <a:r>
              <a:rPr lang="en-US" dirty="0"/>
              <a:t>Remove rows with errors that may affect data integrity. </a:t>
            </a:r>
          </a:p>
          <a:p>
            <a:r>
              <a:rPr lang="en-US" dirty="0"/>
              <a:t>Filter out irrelevant or unnecessary rows. </a:t>
            </a:r>
          </a:p>
          <a:p>
            <a:r>
              <a:rPr lang="en-US" dirty="0"/>
              <a:t>Sort data to organize it meaningfully. </a:t>
            </a:r>
          </a:p>
          <a:p>
            <a:r>
              <a:rPr lang="en-US" dirty="0"/>
              <a:t>Load the cleaned and transformed data into the Excel.</a:t>
            </a:r>
          </a:p>
          <a:p>
            <a:endParaRPr lang="en-IN" dirty="0"/>
          </a:p>
        </p:txBody>
      </p:sp>
      <p:sp>
        <p:nvSpPr>
          <p:cNvPr id="5" name="Rectangle: Rounded Corners 4">
            <a:extLst>
              <a:ext uri="{FF2B5EF4-FFF2-40B4-BE49-F238E27FC236}">
                <a16:creationId xmlns:a16="http://schemas.microsoft.com/office/drawing/2014/main" id="{2C4EAEB6-73D0-4F57-AB2E-2005141A9750}"/>
              </a:ext>
            </a:extLst>
          </p:cNvPr>
          <p:cNvSpPr/>
          <p:nvPr/>
        </p:nvSpPr>
        <p:spPr>
          <a:xfrm>
            <a:off x="1478086" y="532239"/>
            <a:ext cx="4379789" cy="801261"/>
          </a:xfrm>
          <a:custGeom>
            <a:avLst/>
            <a:gdLst>
              <a:gd name="connsiteX0" fmla="*/ 0 w 4379789"/>
              <a:gd name="connsiteY0" fmla="*/ 133546 h 801261"/>
              <a:gd name="connsiteX1" fmla="*/ 133546 w 4379789"/>
              <a:gd name="connsiteY1" fmla="*/ 0 h 801261"/>
              <a:gd name="connsiteX2" fmla="*/ 803328 w 4379789"/>
              <a:gd name="connsiteY2" fmla="*/ 0 h 801261"/>
              <a:gd name="connsiteX3" fmla="*/ 1349729 w 4379789"/>
              <a:gd name="connsiteY3" fmla="*/ 0 h 801261"/>
              <a:gd name="connsiteX4" fmla="*/ 1855003 w 4379789"/>
              <a:gd name="connsiteY4" fmla="*/ 0 h 801261"/>
              <a:gd name="connsiteX5" fmla="*/ 2483659 w 4379789"/>
              <a:gd name="connsiteY5" fmla="*/ 0 h 801261"/>
              <a:gd name="connsiteX6" fmla="*/ 3030060 w 4379789"/>
              <a:gd name="connsiteY6" fmla="*/ 0 h 801261"/>
              <a:gd name="connsiteX7" fmla="*/ 3699842 w 4379789"/>
              <a:gd name="connsiteY7" fmla="*/ 0 h 801261"/>
              <a:gd name="connsiteX8" fmla="*/ 4246243 w 4379789"/>
              <a:gd name="connsiteY8" fmla="*/ 0 h 801261"/>
              <a:gd name="connsiteX9" fmla="*/ 4379789 w 4379789"/>
              <a:gd name="connsiteY9" fmla="*/ 133546 h 801261"/>
              <a:gd name="connsiteX10" fmla="*/ 4379789 w 4379789"/>
              <a:gd name="connsiteY10" fmla="*/ 667715 h 801261"/>
              <a:gd name="connsiteX11" fmla="*/ 4246243 w 4379789"/>
              <a:gd name="connsiteY11" fmla="*/ 801261 h 801261"/>
              <a:gd name="connsiteX12" fmla="*/ 3782096 w 4379789"/>
              <a:gd name="connsiteY12" fmla="*/ 801261 h 801261"/>
              <a:gd name="connsiteX13" fmla="*/ 3112314 w 4379789"/>
              <a:gd name="connsiteY13" fmla="*/ 801261 h 801261"/>
              <a:gd name="connsiteX14" fmla="*/ 2607039 w 4379789"/>
              <a:gd name="connsiteY14" fmla="*/ 801261 h 801261"/>
              <a:gd name="connsiteX15" fmla="*/ 2019511 w 4379789"/>
              <a:gd name="connsiteY15" fmla="*/ 801261 h 801261"/>
              <a:gd name="connsiteX16" fmla="*/ 1349729 w 4379789"/>
              <a:gd name="connsiteY16" fmla="*/ 801261 h 801261"/>
              <a:gd name="connsiteX17" fmla="*/ 762201 w 4379789"/>
              <a:gd name="connsiteY17" fmla="*/ 801261 h 801261"/>
              <a:gd name="connsiteX18" fmla="*/ 133546 w 4379789"/>
              <a:gd name="connsiteY18" fmla="*/ 801261 h 801261"/>
              <a:gd name="connsiteX19" fmla="*/ 0 w 4379789"/>
              <a:gd name="connsiteY19" fmla="*/ 667715 h 801261"/>
              <a:gd name="connsiteX20" fmla="*/ 0 w 4379789"/>
              <a:gd name="connsiteY20" fmla="*/ 133546 h 801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79789" h="801261" extrusionOk="0">
                <a:moveTo>
                  <a:pt x="0" y="133546"/>
                </a:moveTo>
                <a:cubicBezTo>
                  <a:pt x="-6429" y="55826"/>
                  <a:pt x="48536" y="4224"/>
                  <a:pt x="133546" y="0"/>
                </a:cubicBezTo>
                <a:cubicBezTo>
                  <a:pt x="306989" y="-24635"/>
                  <a:pt x="602839" y="68046"/>
                  <a:pt x="803328" y="0"/>
                </a:cubicBezTo>
                <a:cubicBezTo>
                  <a:pt x="1003817" y="-68046"/>
                  <a:pt x="1226827" y="25062"/>
                  <a:pt x="1349729" y="0"/>
                </a:cubicBezTo>
                <a:cubicBezTo>
                  <a:pt x="1472631" y="-25062"/>
                  <a:pt x="1681355" y="7698"/>
                  <a:pt x="1855003" y="0"/>
                </a:cubicBezTo>
                <a:cubicBezTo>
                  <a:pt x="2028651" y="-7698"/>
                  <a:pt x="2210038" y="43233"/>
                  <a:pt x="2483659" y="0"/>
                </a:cubicBezTo>
                <a:cubicBezTo>
                  <a:pt x="2757280" y="-43233"/>
                  <a:pt x="2841554" y="20603"/>
                  <a:pt x="3030060" y="0"/>
                </a:cubicBezTo>
                <a:cubicBezTo>
                  <a:pt x="3218566" y="-20603"/>
                  <a:pt x="3549962" y="3685"/>
                  <a:pt x="3699842" y="0"/>
                </a:cubicBezTo>
                <a:cubicBezTo>
                  <a:pt x="3849722" y="-3685"/>
                  <a:pt x="4041138" y="43244"/>
                  <a:pt x="4246243" y="0"/>
                </a:cubicBezTo>
                <a:cubicBezTo>
                  <a:pt x="4309377" y="17569"/>
                  <a:pt x="4377681" y="57346"/>
                  <a:pt x="4379789" y="133546"/>
                </a:cubicBezTo>
                <a:cubicBezTo>
                  <a:pt x="4382005" y="304173"/>
                  <a:pt x="4323177" y="443477"/>
                  <a:pt x="4379789" y="667715"/>
                </a:cubicBezTo>
                <a:cubicBezTo>
                  <a:pt x="4385806" y="750426"/>
                  <a:pt x="4320441" y="805849"/>
                  <a:pt x="4246243" y="801261"/>
                </a:cubicBezTo>
                <a:cubicBezTo>
                  <a:pt x="4039679" y="854613"/>
                  <a:pt x="3885672" y="795070"/>
                  <a:pt x="3782096" y="801261"/>
                </a:cubicBezTo>
                <a:cubicBezTo>
                  <a:pt x="3678520" y="807452"/>
                  <a:pt x="3264874" y="753648"/>
                  <a:pt x="3112314" y="801261"/>
                </a:cubicBezTo>
                <a:cubicBezTo>
                  <a:pt x="2959754" y="848874"/>
                  <a:pt x="2723741" y="791692"/>
                  <a:pt x="2607039" y="801261"/>
                </a:cubicBezTo>
                <a:cubicBezTo>
                  <a:pt x="2490337" y="810830"/>
                  <a:pt x="2285703" y="775085"/>
                  <a:pt x="2019511" y="801261"/>
                </a:cubicBezTo>
                <a:cubicBezTo>
                  <a:pt x="1753319" y="827437"/>
                  <a:pt x="1601192" y="777032"/>
                  <a:pt x="1349729" y="801261"/>
                </a:cubicBezTo>
                <a:cubicBezTo>
                  <a:pt x="1098266" y="825490"/>
                  <a:pt x="911872" y="759717"/>
                  <a:pt x="762201" y="801261"/>
                </a:cubicBezTo>
                <a:cubicBezTo>
                  <a:pt x="612530" y="842805"/>
                  <a:pt x="374068" y="760381"/>
                  <a:pt x="133546" y="801261"/>
                </a:cubicBezTo>
                <a:cubicBezTo>
                  <a:pt x="39381" y="802101"/>
                  <a:pt x="3615" y="734953"/>
                  <a:pt x="0" y="667715"/>
                </a:cubicBezTo>
                <a:cubicBezTo>
                  <a:pt x="-52935" y="463935"/>
                  <a:pt x="41756" y="391758"/>
                  <a:pt x="0" y="133546"/>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3241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B3550F-0BA2-4DD4-9EFB-5124BBD78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0339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0058-69D7-4CC0-8EDA-5CE065A9BA3C}"/>
              </a:ext>
            </a:extLst>
          </p:cNvPr>
          <p:cNvSpPr>
            <a:spLocks noGrp="1"/>
          </p:cNvSpPr>
          <p:nvPr>
            <p:ph type="title"/>
          </p:nvPr>
        </p:nvSpPr>
        <p:spPr>
          <a:xfrm>
            <a:off x="1969853" y="1083008"/>
            <a:ext cx="4280118" cy="2600515"/>
          </a:xfrm>
        </p:spPr>
        <p:txBody>
          <a:bodyPr>
            <a:normAutofit/>
          </a:bodyPr>
          <a:lstStyle/>
          <a:p>
            <a:r>
              <a:rPr lang="en-IN" sz="4050" b="1" dirty="0"/>
              <a:t>BASIC</a:t>
            </a:r>
            <a:br>
              <a:rPr lang="en-IN" sz="4050" b="1" dirty="0"/>
            </a:br>
            <a:r>
              <a:rPr lang="en-IN" sz="4050" b="1" dirty="0"/>
              <a:t>ANALYSIS IN </a:t>
            </a:r>
            <a:br>
              <a:rPr lang="en-IN" sz="4050" b="1" dirty="0"/>
            </a:br>
            <a:r>
              <a:rPr lang="en-IN" sz="4050" b="1" dirty="0"/>
              <a:t>MySQL</a:t>
            </a:r>
          </a:p>
        </p:txBody>
      </p:sp>
      <p:sp>
        <p:nvSpPr>
          <p:cNvPr id="3" name="Rectangle: Rounded Corners 2">
            <a:extLst>
              <a:ext uri="{FF2B5EF4-FFF2-40B4-BE49-F238E27FC236}">
                <a16:creationId xmlns:a16="http://schemas.microsoft.com/office/drawing/2014/main" id="{2EAFCE28-C5C9-4A89-9FE5-D733B64B7551}"/>
              </a:ext>
            </a:extLst>
          </p:cNvPr>
          <p:cNvSpPr/>
          <p:nvPr/>
        </p:nvSpPr>
        <p:spPr>
          <a:xfrm>
            <a:off x="1354330" y="1083008"/>
            <a:ext cx="4798820" cy="2148392"/>
          </a:xfrm>
          <a:custGeom>
            <a:avLst/>
            <a:gdLst>
              <a:gd name="connsiteX0" fmla="*/ 0 w 4798820"/>
              <a:gd name="connsiteY0" fmla="*/ 358072 h 2148392"/>
              <a:gd name="connsiteX1" fmla="*/ 358072 w 4798820"/>
              <a:gd name="connsiteY1" fmla="*/ 0 h 2148392"/>
              <a:gd name="connsiteX2" fmla="*/ 1022965 w 4798820"/>
              <a:gd name="connsiteY2" fmla="*/ 0 h 2148392"/>
              <a:gd name="connsiteX3" fmla="*/ 1565378 w 4798820"/>
              <a:gd name="connsiteY3" fmla="*/ 0 h 2148392"/>
              <a:gd name="connsiteX4" fmla="*/ 2066964 w 4798820"/>
              <a:gd name="connsiteY4" fmla="*/ 0 h 2148392"/>
              <a:gd name="connsiteX5" fmla="*/ 2691030 w 4798820"/>
              <a:gd name="connsiteY5" fmla="*/ 0 h 2148392"/>
              <a:gd name="connsiteX6" fmla="*/ 3233442 w 4798820"/>
              <a:gd name="connsiteY6" fmla="*/ 0 h 2148392"/>
              <a:gd name="connsiteX7" fmla="*/ 3898335 w 4798820"/>
              <a:gd name="connsiteY7" fmla="*/ 0 h 2148392"/>
              <a:gd name="connsiteX8" fmla="*/ 4440748 w 4798820"/>
              <a:gd name="connsiteY8" fmla="*/ 0 h 2148392"/>
              <a:gd name="connsiteX9" fmla="*/ 4798820 w 4798820"/>
              <a:gd name="connsiteY9" fmla="*/ 358072 h 2148392"/>
              <a:gd name="connsiteX10" fmla="*/ 4798820 w 4798820"/>
              <a:gd name="connsiteY10" fmla="*/ 806843 h 2148392"/>
              <a:gd name="connsiteX11" fmla="*/ 4798820 w 4798820"/>
              <a:gd name="connsiteY11" fmla="*/ 1284259 h 2148392"/>
              <a:gd name="connsiteX12" fmla="*/ 4798820 w 4798820"/>
              <a:gd name="connsiteY12" fmla="*/ 1790320 h 2148392"/>
              <a:gd name="connsiteX13" fmla="*/ 4440748 w 4798820"/>
              <a:gd name="connsiteY13" fmla="*/ 2148392 h 2148392"/>
              <a:gd name="connsiteX14" fmla="*/ 3857509 w 4798820"/>
              <a:gd name="connsiteY14" fmla="*/ 2148392 h 2148392"/>
              <a:gd name="connsiteX15" fmla="*/ 3274269 w 4798820"/>
              <a:gd name="connsiteY15" fmla="*/ 2148392 h 2148392"/>
              <a:gd name="connsiteX16" fmla="*/ 2609376 w 4798820"/>
              <a:gd name="connsiteY16" fmla="*/ 2148392 h 2148392"/>
              <a:gd name="connsiteX17" fmla="*/ 2026137 w 4798820"/>
              <a:gd name="connsiteY17" fmla="*/ 2148392 h 2148392"/>
              <a:gd name="connsiteX18" fmla="*/ 1565378 w 4798820"/>
              <a:gd name="connsiteY18" fmla="*/ 2148392 h 2148392"/>
              <a:gd name="connsiteX19" fmla="*/ 1063792 w 4798820"/>
              <a:gd name="connsiteY19" fmla="*/ 2148392 h 2148392"/>
              <a:gd name="connsiteX20" fmla="*/ 358072 w 4798820"/>
              <a:gd name="connsiteY20" fmla="*/ 2148392 h 2148392"/>
              <a:gd name="connsiteX21" fmla="*/ 0 w 4798820"/>
              <a:gd name="connsiteY21" fmla="*/ 1790320 h 2148392"/>
              <a:gd name="connsiteX22" fmla="*/ 0 w 4798820"/>
              <a:gd name="connsiteY22" fmla="*/ 1341549 h 2148392"/>
              <a:gd name="connsiteX23" fmla="*/ 0 w 4798820"/>
              <a:gd name="connsiteY23" fmla="*/ 907100 h 2148392"/>
              <a:gd name="connsiteX24" fmla="*/ 0 w 4798820"/>
              <a:gd name="connsiteY24" fmla="*/ 358072 h 214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98820" h="2148392" extrusionOk="0">
                <a:moveTo>
                  <a:pt x="0" y="358072"/>
                </a:moveTo>
                <a:cubicBezTo>
                  <a:pt x="-43067" y="133749"/>
                  <a:pt x="153974" y="2380"/>
                  <a:pt x="358072" y="0"/>
                </a:cubicBezTo>
                <a:cubicBezTo>
                  <a:pt x="629022" y="-37742"/>
                  <a:pt x="693163" y="38969"/>
                  <a:pt x="1022965" y="0"/>
                </a:cubicBezTo>
                <a:cubicBezTo>
                  <a:pt x="1352767" y="-38969"/>
                  <a:pt x="1325004" y="33555"/>
                  <a:pt x="1565378" y="0"/>
                </a:cubicBezTo>
                <a:cubicBezTo>
                  <a:pt x="1805752" y="-33555"/>
                  <a:pt x="1822131" y="15111"/>
                  <a:pt x="2066964" y="0"/>
                </a:cubicBezTo>
                <a:cubicBezTo>
                  <a:pt x="2311797" y="-15111"/>
                  <a:pt x="2485566" y="36654"/>
                  <a:pt x="2691030" y="0"/>
                </a:cubicBezTo>
                <a:cubicBezTo>
                  <a:pt x="2896494" y="-36654"/>
                  <a:pt x="3101873" y="18072"/>
                  <a:pt x="3233442" y="0"/>
                </a:cubicBezTo>
                <a:cubicBezTo>
                  <a:pt x="3365011" y="-18072"/>
                  <a:pt x="3655665" y="22229"/>
                  <a:pt x="3898335" y="0"/>
                </a:cubicBezTo>
                <a:cubicBezTo>
                  <a:pt x="4141005" y="-22229"/>
                  <a:pt x="4183770" y="4822"/>
                  <a:pt x="4440748" y="0"/>
                </a:cubicBezTo>
                <a:cubicBezTo>
                  <a:pt x="4608747" y="49229"/>
                  <a:pt x="4772256" y="129503"/>
                  <a:pt x="4798820" y="358072"/>
                </a:cubicBezTo>
                <a:cubicBezTo>
                  <a:pt x="4819253" y="474802"/>
                  <a:pt x="4769251" y="662437"/>
                  <a:pt x="4798820" y="806843"/>
                </a:cubicBezTo>
                <a:cubicBezTo>
                  <a:pt x="4828389" y="951249"/>
                  <a:pt x="4765497" y="1132982"/>
                  <a:pt x="4798820" y="1284259"/>
                </a:cubicBezTo>
                <a:cubicBezTo>
                  <a:pt x="4832143" y="1435536"/>
                  <a:pt x="4773016" y="1623889"/>
                  <a:pt x="4798820" y="1790320"/>
                </a:cubicBezTo>
                <a:cubicBezTo>
                  <a:pt x="4816010" y="2009135"/>
                  <a:pt x="4648508" y="2139635"/>
                  <a:pt x="4440748" y="2148392"/>
                </a:cubicBezTo>
                <a:cubicBezTo>
                  <a:pt x="4224534" y="2191674"/>
                  <a:pt x="4085764" y="2100161"/>
                  <a:pt x="3857509" y="2148392"/>
                </a:cubicBezTo>
                <a:cubicBezTo>
                  <a:pt x="3629254" y="2196623"/>
                  <a:pt x="3444031" y="2110287"/>
                  <a:pt x="3274269" y="2148392"/>
                </a:cubicBezTo>
                <a:cubicBezTo>
                  <a:pt x="3104507" y="2186497"/>
                  <a:pt x="2839228" y="2142185"/>
                  <a:pt x="2609376" y="2148392"/>
                </a:cubicBezTo>
                <a:cubicBezTo>
                  <a:pt x="2379524" y="2154599"/>
                  <a:pt x="2203796" y="2116253"/>
                  <a:pt x="2026137" y="2148392"/>
                </a:cubicBezTo>
                <a:cubicBezTo>
                  <a:pt x="1848478" y="2180531"/>
                  <a:pt x="1695993" y="2120136"/>
                  <a:pt x="1565378" y="2148392"/>
                </a:cubicBezTo>
                <a:cubicBezTo>
                  <a:pt x="1434763" y="2176648"/>
                  <a:pt x="1211922" y="2099667"/>
                  <a:pt x="1063792" y="2148392"/>
                </a:cubicBezTo>
                <a:cubicBezTo>
                  <a:pt x="915662" y="2197117"/>
                  <a:pt x="509751" y="2118557"/>
                  <a:pt x="358072" y="2148392"/>
                </a:cubicBezTo>
                <a:cubicBezTo>
                  <a:pt x="165320" y="2147333"/>
                  <a:pt x="5189" y="2037355"/>
                  <a:pt x="0" y="1790320"/>
                </a:cubicBezTo>
                <a:cubicBezTo>
                  <a:pt x="-26121" y="1654692"/>
                  <a:pt x="41176" y="1484713"/>
                  <a:pt x="0" y="1341549"/>
                </a:cubicBezTo>
                <a:cubicBezTo>
                  <a:pt x="-41176" y="1198385"/>
                  <a:pt x="45543" y="1047047"/>
                  <a:pt x="0" y="907100"/>
                </a:cubicBezTo>
                <a:cubicBezTo>
                  <a:pt x="-45543" y="767153"/>
                  <a:pt x="31909" y="594313"/>
                  <a:pt x="0" y="358072"/>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6046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C03853C-0B50-4B58-AB39-B32DBC4E3464}"/>
              </a:ext>
            </a:extLst>
          </p:cNvPr>
          <p:cNvSpPr/>
          <p:nvPr/>
        </p:nvSpPr>
        <p:spPr>
          <a:xfrm>
            <a:off x="1166567" y="692522"/>
            <a:ext cx="7184056" cy="5879727"/>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EC0B75E-902A-464E-92DC-FDC841897563}"/>
              </a:ext>
            </a:extLst>
          </p:cNvPr>
          <p:cNvSpPr txBox="1"/>
          <p:nvPr/>
        </p:nvSpPr>
        <p:spPr>
          <a:xfrm>
            <a:off x="1369936" y="918447"/>
            <a:ext cx="6777317" cy="4016484"/>
          </a:xfrm>
          <a:prstGeom prst="rect">
            <a:avLst/>
          </a:prstGeom>
          <a:noFill/>
        </p:spPr>
        <p:txBody>
          <a:bodyPr wrap="square" rtlCol="0">
            <a:spAutoFit/>
          </a:bodyPr>
          <a:lstStyle/>
          <a:p>
            <a:pPr marL="342900" indent="-342900">
              <a:buAutoNum type="arabicPeriod"/>
            </a:pPr>
            <a:r>
              <a:rPr lang="en-IN" dirty="0"/>
              <a:t>What are the total number of respondents.</a:t>
            </a:r>
          </a:p>
          <a:p>
            <a:pPr marL="342900" indent="-342900">
              <a:buAutoNum type="arabicPeriod"/>
            </a:pPr>
            <a:endParaRPr lang="en-IN" dirty="0"/>
          </a:p>
          <a:p>
            <a:r>
              <a:rPr lang="en-IN" dirty="0"/>
              <a:t>2. Calculate Gender-wise distribution.</a:t>
            </a:r>
          </a:p>
          <a:p>
            <a:endParaRPr lang="en-IN" dirty="0"/>
          </a:p>
          <a:p>
            <a:r>
              <a:rPr lang="en-IN" dirty="0"/>
              <a:t>3. What are the </a:t>
            </a:r>
            <a:r>
              <a:rPr lang="en-US" dirty="0"/>
              <a:t>Top factors influencing career aspirations</a:t>
            </a:r>
            <a:r>
              <a:rPr lang="en-IN" dirty="0"/>
              <a:t>.</a:t>
            </a:r>
          </a:p>
          <a:p>
            <a:endParaRPr lang="en-IN" dirty="0"/>
          </a:p>
          <a:p>
            <a:r>
              <a:rPr lang="en-IN" dirty="0"/>
              <a:t>4. </a:t>
            </a:r>
            <a:r>
              <a:rPr lang="en-US" dirty="0"/>
              <a:t>How many are willing to do(Yes) higher education.</a:t>
            </a:r>
          </a:p>
          <a:p>
            <a:endParaRPr lang="en-US" dirty="0"/>
          </a:p>
          <a:p>
            <a:r>
              <a:rPr lang="en-US" dirty="0"/>
              <a:t>5. How many willingness to work for a company with an unclear mission.</a:t>
            </a:r>
          </a:p>
          <a:p>
            <a:endParaRPr lang="en-US" dirty="0"/>
          </a:p>
          <a:p>
            <a:r>
              <a:rPr lang="en-US" dirty="0"/>
              <a:t>6. How many willingness to work for a misaligned mission company.</a:t>
            </a:r>
          </a:p>
          <a:p>
            <a:endParaRPr lang="en-US" dirty="0"/>
          </a:p>
          <a:p>
            <a:r>
              <a:rPr lang="en-US" dirty="0"/>
              <a:t>7. What are top things that make them motivated at work.</a:t>
            </a:r>
          </a:p>
          <a:p>
            <a:endParaRPr lang="en-US" dirty="0"/>
          </a:p>
          <a:p>
            <a:r>
              <a:rPr lang="en-US" dirty="0"/>
              <a:t>8. </a:t>
            </a:r>
            <a:r>
              <a:rPr lang="en-IN" dirty="0"/>
              <a:t>Most preferred company size.</a:t>
            </a:r>
          </a:p>
          <a:p>
            <a:endParaRPr lang="en-IN" dirty="0"/>
          </a:p>
          <a:p>
            <a:r>
              <a:rPr lang="en-US" dirty="0"/>
              <a:t>9. Which industry Gen Z wants to work in.</a:t>
            </a:r>
            <a:endParaRPr lang="en-IN" dirty="0"/>
          </a:p>
          <a:p>
            <a:endParaRPr lang="en-US" dirty="0"/>
          </a:p>
          <a:p>
            <a:endParaRPr lang="en-IN" dirty="0"/>
          </a:p>
        </p:txBody>
      </p:sp>
    </p:spTree>
    <p:extLst>
      <p:ext uri="{BB962C8B-B14F-4D97-AF65-F5344CB8AC3E}">
        <p14:creationId xmlns:p14="http://schemas.microsoft.com/office/powerpoint/2010/main" val="393015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BD90626-5446-42DC-85DC-90F78A32825D}"/>
              </a:ext>
            </a:extLst>
          </p:cNvPr>
          <p:cNvSpPr/>
          <p:nvPr/>
        </p:nvSpPr>
        <p:spPr>
          <a:xfrm>
            <a:off x="818577" y="1564799"/>
            <a:ext cx="2897841" cy="9206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7DE4DE88-71BC-47A2-A2C8-B2A6F48D5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380" y="1606250"/>
            <a:ext cx="2610951" cy="819093"/>
          </a:xfrm>
          <a:prstGeom prst="rect">
            <a:avLst/>
          </a:prstGeom>
        </p:spPr>
      </p:pic>
      <p:sp>
        <p:nvSpPr>
          <p:cNvPr id="6" name="Rectangle: Rounded Corners 5">
            <a:extLst>
              <a:ext uri="{FF2B5EF4-FFF2-40B4-BE49-F238E27FC236}">
                <a16:creationId xmlns:a16="http://schemas.microsoft.com/office/drawing/2014/main" id="{3F0C3FC6-18E4-4B8C-B6F3-29602D2FE18F}"/>
              </a:ext>
            </a:extLst>
          </p:cNvPr>
          <p:cNvSpPr/>
          <p:nvPr/>
        </p:nvSpPr>
        <p:spPr>
          <a:xfrm>
            <a:off x="4698053" y="1606250"/>
            <a:ext cx="3025588" cy="9884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32A22D90-FE80-4ED2-9218-447F7D97A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0810" y="1697752"/>
            <a:ext cx="2637855" cy="819093"/>
          </a:xfrm>
          <a:prstGeom prst="rect">
            <a:avLst/>
          </a:prstGeom>
        </p:spPr>
      </p:pic>
      <p:sp>
        <p:nvSpPr>
          <p:cNvPr id="10" name="Rectangle: Rounded Corners 9">
            <a:extLst>
              <a:ext uri="{FF2B5EF4-FFF2-40B4-BE49-F238E27FC236}">
                <a16:creationId xmlns:a16="http://schemas.microsoft.com/office/drawing/2014/main" id="{2D96962F-1F69-4001-8B51-400A9B2F62E3}"/>
              </a:ext>
            </a:extLst>
          </p:cNvPr>
          <p:cNvSpPr/>
          <p:nvPr/>
        </p:nvSpPr>
        <p:spPr>
          <a:xfrm>
            <a:off x="953380" y="2695171"/>
            <a:ext cx="2897841" cy="1165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3D1C31D-542B-4DEB-8C21-F4E15F556CEE}"/>
              </a:ext>
            </a:extLst>
          </p:cNvPr>
          <p:cNvSpPr/>
          <p:nvPr/>
        </p:nvSpPr>
        <p:spPr>
          <a:xfrm>
            <a:off x="4698053" y="2786992"/>
            <a:ext cx="3166782" cy="10234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3B40DC0-1360-4AED-8DCD-4D97388E4AFE}"/>
              </a:ext>
            </a:extLst>
          </p:cNvPr>
          <p:cNvSpPr/>
          <p:nvPr/>
        </p:nvSpPr>
        <p:spPr>
          <a:xfrm>
            <a:off x="818577" y="4070725"/>
            <a:ext cx="2897841" cy="1165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C6C5669-63B5-41E0-8DA0-B201341E5084}"/>
              </a:ext>
            </a:extLst>
          </p:cNvPr>
          <p:cNvSpPr/>
          <p:nvPr/>
        </p:nvSpPr>
        <p:spPr>
          <a:xfrm>
            <a:off x="4698053" y="4076005"/>
            <a:ext cx="3025588" cy="1099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9" name="Picture 18">
            <a:extLst>
              <a:ext uri="{FF2B5EF4-FFF2-40B4-BE49-F238E27FC236}">
                <a16:creationId xmlns:a16="http://schemas.microsoft.com/office/drawing/2014/main" id="{4F890A52-0DF1-4716-A6D2-DFE64DF3A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981" y="2804879"/>
            <a:ext cx="2678638" cy="977962"/>
          </a:xfrm>
          <a:prstGeom prst="rect">
            <a:avLst/>
          </a:prstGeom>
        </p:spPr>
      </p:pic>
      <p:pic>
        <p:nvPicPr>
          <p:cNvPr id="21" name="Picture 20">
            <a:extLst>
              <a:ext uri="{FF2B5EF4-FFF2-40B4-BE49-F238E27FC236}">
                <a16:creationId xmlns:a16="http://schemas.microsoft.com/office/drawing/2014/main" id="{BCAAB2F4-7F48-458B-BB58-ECDCAA1C7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6142" y="2832157"/>
            <a:ext cx="2992040" cy="910558"/>
          </a:xfrm>
          <a:prstGeom prst="rect">
            <a:avLst/>
          </a:prstGeom>
        </p:spPr>
      </p:pic>
      <p:pic>
        <p:nvPicPr>
          <p:cNvPr id="23" name="Picture 22">
            <a:extLst>
              <a:ext uri="{FF2B5EF4-FFF2-40B4-BE49-F238E27FC236}">
                <a16:creationId xmlns:a16="http://schemas.microsoft.com/office/drawing/2014/main" id="{7255E1BA-AAA8-4554-A830-148A093A42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486" y="4143313"/>
            <a:ext cx="2731632" cy="977724"/>
          </a:xfrm>
          <a:prstGeom prst="rect">
            <a:avLst/>
          </a:prstGeom>
        </p:spPr>
      </p:pic>
      <p:pic>
        <p:nvPicPr>
          <p:cNvPr id="25" name="Picture 24">
            <a:extLst>
              <a:ext uri="{FF2B5EF4-FFF2-40B4-BE49-F238E27FC236}">
                <a16:creationId xmlns:a16="http://schemas.microsoft.com/office/drawing/2014/main" id="{2579EFFF-A3AE-4C2C-AE7E-30924ACDCB0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6142" y="4184134"/>
            <a:ext cx="2836475" cy="923790"/>
          </a:xfrm>
          <a:prstGeom prst="rect">
            <a:avLst/>
          </a:prstGeom>
        </p:spPr>
      </p:pic>
    </p:spTree>
    <p:extLst>
      <p:ext uri="{BB962C8B-B14F-4D97-AF65-F5344CB8AC3E}">
        <p14:creationId xmlns:p14="http://schemas.microsoft.com/office/powerpoint/2010/main" val="794693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F1F84A4-D033-4E53-A6B7-A7EBC1C20627}"/>
              </a:ext>
            </a:extLst>
          </p:cNvPr>
          <p:cNvSpPr/>
          <p:nvPr/>
        </p:nvSpPr>
        <p:spPr>
          <a:xfrm>
            <a:off x="1795180" y="621925"/>
            <a:ext cx="3227295" cy="1165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F013A10-095D-49E8-B701-3DE0D3EEEFD0}"/>
              </a:ext>
            </a:extLst>
          </p:cNvPr>
          <p:cNvSpPr/>
          <p:nvPr/>
        </p:nvSpPr>
        <p:spPr>
          <a:xfrm>
            <a:off x="1795180" y="2907925"/>
            <a:ext cx="3361766" cy="1165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F0F566C-1ABC-4A37-A31C-E9B503E5D822}"/>
              </a:ext>
            </a:extLst>
          </p:cNvPr>
          <p:cNvSpPr/>
          <p:nvPr/>
        </p:nvSpPr>
        <p:spPr>
          <a:xfrm>
            <a:off x="5479674" y="1742127"/>
            <a:ext cx="3361766" cy="1165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D551D84B-0522-43C0-9192-80E83A1BA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008" y="727573"/>
            <a:ext cx="3022227" cy="1014554"/>
          </a:xfrm>
          <a:prstGeom prst="rect">
            <a:avLst/>
          </a:prstGeom>
        </p:spPr>
      </p:pic>
      <p:pic>
        <p:nvPicPr>
          <p:cNvPr id="11" name="Picture 10">
            <a:extLst>
              <a:ext uri="{FF2B5EF4-FFF2-40B4-BE49-F238E27FC236}">
                <a16:creationId xmlns:a16="http://schemas.microsoft.com/office/drawing/2014/main" id="{6D58D128-DDBD-4C8B-85B2-CB55D0D4A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6912" y="1824894"/>
            <a:ext cx="3220570" cy="1000264"/>
          </a:xfrm>
          <a:prstGeom prst="rect">
            <a:avLst/>
          </a:prstGeom>
        </p:spPr>
      </p:pic>
      <p:pic>
        <p:nvPicPr>
          <p:cNvPr id="13" name="Picture 12">
            <a:extLst>
              <a:ext uri="{FF2B5EF4-FFF2-40B4-BE49-F238E27FC236}">
                <a16:creationId xmlns:a16="http://schemas.microsoft.com/office/drawing/2014/main" id="{A3067180-2377-47AE-B45C-7DDDDF3D7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4497" y="3015698"/>
            <a:ext cx="3157978" cy="950251"/>
          </a:xfrm>
          <a:prstGeom prst="rect">
            <a:avLst/>
          </a:prstGeom>
        </p:spPr>
      </p:pic>
    </p:spTree>
    <p:extLst>
      <p:ext uri="{BB962C8B-B14F-4D97-AF65-F5344CB8AC3E}">
        <p14:creationId xmlns:p14="http://schemas.microsoft.com/office/powerpoint/2010/main" val="289838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2559-E0A0-4897-AF82-48858E71AF6F}"/>
              </a:ext>
            </a:extLst>
          </p:cNvPr>
          <p:cNvSpPr>
            <a:spLocks noGrp="1"/>
          </p:cNvSpPr>
          <p:nvPr>
            <p:ph type="title"/>
          </p:nvPr>
        </p:nvSpPr>
        <p:spPr>
          <a:xfrm>
            <a:off x="1944693" y="914400"/>
            <a:ext cx="5189532" cy="3146611"/>
          </a:xfrm>
        </p:spPr>
        <p:txBody>
          <a:bodyPr>
            <a:noAutofit/>
          </a:bodyPr>
          <a:lstStyle/>
          <a:p>
            <a:r>
              <a:rPr lang="en-IN" sz="5400" b="1" dirty="0"/>
              <a:t>FOCUSED </a:t>
            </a:r>
            <a:br>
              <a:rPr lang="en-IN" sz="5400" b="1" dirty="0"/>
            </a:br>
            <a:r>
              <a:rPr lang="en-IN" sz="5400" b="1" dirty="0"/>
              <a:t>POWER BI </a:t>
            </a:r>
            <a:br>
              <a:rPr lang="en-IN" sz="5400" b="1" dirty="0"/>
            </a:br>
            <a:r>
              <a:rPr lang="en-IN" sz="5400" b="1" dirty="0"/>
              <a:t>DASHBOARD</a:t>
            </a:r>
          </a:p>
        </p:txBody>
      </p:sp>
      <p:sp>
        <p:nvSpPr>
          <p:cNvPr id="3" name="Rectangle: Rounded Corners 2">
            <a:extLst>
              <a:ext uri="{FF2B5EF4-FFF2-40B4-BE49-F238E27FC236}">
                <a16:creationId xmlns:a16="http://schemas.microsoft.com/office/drawing/2014/main" id="{F1CE009B-2383-4735-BC80-C969850FA97E}"/>
              </a:ext>
            </a:extLst>
          </p:cNvPr>
          <p:cNvSpPr/>
          <p:nvPr/>
        </p:nvSpPr>
        <p:spPr>
          <a:xfrm>
            <a:off x="1628775" y="476249"/>
            <a:ext cx="5968364" cy="3343275"/>
          </a:xfrm>
          <a:custGeom>
            <a:avLst/>
            <a:gdLst>
              <a:gd name="connsiteX0" fmla="*/ 0 w 5968364"/>
              <a:gd name="connsiteY0" fmla="*/ 557224 h 3343275"/>
              <a:gd name="connsiteX1" fmla="*/ 557224 w 5968364"/>
              <a:gd name="connsiteY1" fmla="*/ 0 h 3343275"/>
              <a:gd name="connsiteX2" fmla="*/ 1193626 w 5968364"/>
              <a:gd name="connsiteY2" fmla="*/ 0 h 3343275"/>
              <a:gd name="connsiteX3" fmla="*/ 1684411 w 5968364"/>
              <a:gd name="connsiteY3" fmla="*/ 0 h 3343275"/>
              <a:gd name="connsiteX4" fmla="*/ 2126657 w 5968364"/>
              <a:gd name="connsiteY4" fmla="*/ 0 h 3343275"/>
              <a:gd name="connsiteX5" fmla="*/ 2714520 w 5968364"/>
              <a:gd name="connsiteY5" fmla="*/ 0 h 3343275"/>
              <a:gd name="connsiteX6" fmla="*/ 3205305 w 5968364"/>
              <a:gd name="connsiteY6" fmla="*/ 0 h 3343275"/>
              <a:gd name="connsiteX7" fmla="*/ 3841707 w 5968364"/>
              <a:gd name="connsiteY7" fmla="*/ 0 h 3343275"/>
              <a:gd name="connsiteX8" fmla="*/ 4283953 w 5968364"/>
              <a:gd name="connsiteY8" fmla="*/ 0 h 3343275"/>
              <a:gd name="connsiteX9" fmla="*/ 4920355 w 5968364"/>
              <a:gd name="connsiteY9" fmla="*/ 0 h 3343275"/>
              <a:gd name="connsiteX10" fmla="*/ 5411140 w 5968364"/>
              <a:gd name="connsiteY10" fmla="*/ 0 h 3343275"/>
              <a:gd name="connsiteX11" fmla="*/ 5968364 w 5968364"/>
              <a:gd name="connsiteY11" fmla="*/ 557224 h 3343275"/>
              <a:gd name="connsiteX12" fmla="*/ 5968364 w 5968364"/>
              <a:gd name="connsiteY12" fmla="*/ 1136719 h 3343275"/>
              <a:gd name="connsiteX13" fmla="*/ 5968364 w 5968364"/>
              <a:gd name="connsiteY13" fmla="*/ 1738502 h 3343275"/>
              <a:gd name="connsiteX14" fmla="*/ 5968364 w 5968364"/>
              <a:gd name="connsiteY14" fmla="*/ 2786051 h 3343275"/>
              <a:gd name="connsiteX15" fmla="*/ 5411140 w 5968364"/>
              <a:gd name="connsiteY15" fmla="*/ 3343275 h 3343275"/>
              <a:gd name="connsiteX16" fmla="*/ 4823277 w 5968364"/>
              <a:gd name="connsiteY16" fmla="*/ 3343275 h 3343275"/>
              <a:gd name="connsiteX17" fmla="*/ 4283953 w 5968364"/>
              <a:gd name="connsiteY17" fmla="*/ 3343275 h 3343275"/>
              <a:gd name="connsiteX18" fmla="*/ 3890246 w 5968364"/>
              <a:gd name="connsiteY18" fmla="*/ 3343275 h 3343275"/>
              <a:gd name="connsiteX19" fmla="*/ 3448001 w 5968364"/>
              <a:gd name="connsiteY19" fmla="*/ 3343275 h 3343275"/>
              <a:gd name="connsiteX20" fmla="*/ 2811598 w 5968364"/>
              <a:gd name="connsiteY20" fmla="*/ 3343275 h 3343275"/>
              <a:gd name="connsiteX21" fmla="*/ 2272274 w 5968364"/>
              <a:gd name="connsiteY21" fmla="*/ 3343275 h 3343275"/>
              <a:gd name="connsiteX22" fmla="*/ 1830029 w 5968364"/>
              <a:gd name="connsiteY22" fmla="*/ 3343275 h 3343275"/>
              <a:gd name="connsiteX23" fmla="*/ 1290705 w 5968364"/>
              <a:gd name="connsiteY23" fmla="*/ 3343275 h 3343275"/>
              <a:gd name="connsiteX24" fmla="*/ 557224 w 5968364"/>
              <a:gd name="connsiteY24" fmla="*/ 3343275 h 3343275"/>
              <a:gd name="connsiteX25" fmla="*/ 0 w 5968364"/>
              <a:gd name="connsiteY25" fmla="*/ 2786051 h 3343275"/>
              <a:gd name="connsiteX26" fmla="*/ 0 w 5968364"/>
              <a:gd name="connsiteY26" fmla="*/ 2184268 h 3343275"/>
              <a:gd name="connsiteX27" fmla="*/ 0 w 5968364"/>
              <a:gd name="connsiteY27" fmla="*/ 1604773 h 3343275"/>
              <a:gd name="connsiteX28" fmla="*/ 0 w 5968364"/>
              <a:gd name="connsiteY28" fmla="*/ 1092142 h 3343275"/>
              <a:gd name="connsiteX29" fmla="*/ 0 w 5968364"/>
              <a:gd name="connsiteY29" fmla="*/ 557224 h 334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968364" h="3343275" extrusionOk="0">
                <a:moveTo>
                  <a:pt x="0" y="557224"/>
                </a:moveTo>
                <a:cubicBezTo>
                  <a:pt x="-20335" y="236935"/>
                  <a:pt x="180832" y="25764"/>
                  <a:pt x="557224" y="0"/>
                </a:cubicBezTo>
                <a:cubicBezTo>
                  <a:pt x="732746" y="-34868"/>
                  <a:pt x="922800" y="10609"/>
                  <a:pt x="1193626" y="0"/>
                </a:cubicBezTo>
                <a:cubicBezTo>
                  <a:pt x="1464452" y="-10609"/>
                  <a:pt x="1567459" y="15598"/>
                  <a:pt x="1684411" y="0"/>
                </a:cubicBezTo>
                <a:cubicBezTo>
                  <a:pt x="1801363" y="-15598"/>
                  <a:pt x="1981363" y="32683"/>
                  <a:pt x="2126657" y="0"/>
                </a:cubicBezTo>
                <a:cubicBezTo>
                  <a:pt x="2271951" y="-32683"/>
                  <a:pt x="2477364" y="20827"/>
                  <a:pt x="2714520" y="0"/>
                </a:cubicBezTo>
                <a:cubicBezTo>
                  <a:pt x="2951676" y="-20827"/>
                  <a:pt x="3011774" y="44876"/>
                  <a:pt x="3205305" y="0"/>
                </a:cubicBezTo>
                <a:cubicBezTo>
                  <a:pt x="3398836" y="-44876"/>
                  <a:pt x="3604765" y="51892"/>
                  <a:pt x="3841707" y="0"/>
                </a:cubicBezTo>
                <a:cubicBezTo>
                  <a:pt x="4078649" y="-51892"/>
                  <a:pt x="4192117" y="32583"/>
                  <a:pt x="4283953" y="0"/>
                </a:cubicBezTo>
                <a:cubicBezTo>
                  <a:pt x="4375789" y="-32583"/>
                  <a:pt x="4666428" y="44694"/>
                  <a:pt x="4920355" y="0"/>
                </a:cubicBezTo>
                <a:cubicBezTo>
                  <a:pt x="5174282" y="-44694"/>
                  <a:pt x="5263689" y="58287"/>
                  <a:pt x="5411140" y="0"/>
                </a:cubicBezTo>
                <a:cubicBezTo>
                  <a:pt x="5650790" y="-3895"/>
                  <a:pt x="5988916" y="193119"/>
                  <a:pt x="5968364" y="557224"/>
                </a:cubicBezTo>
                <a:cubicBezTo>
                  <a:pt x="5992634" y="677009"/>
                  <a:pt x="5935535" y="903514"/>
                  <a:pt x="5968364" y="1136719"/>
                </a:cubicBezTo>
                <a:cubicBezTo>
                  <a:pt x="6001193" y="1369925"/>
                  <a:pt x="5914533" y="1453197"/>
                  <a:pt x="5968364" y="1738502"/>
                </a:cubicBezTo>
                <a:cubicBezTo>
                  <a:pt x="6022195" y="2023807"/>
                  <a:pt x="5939762" y="2335244"/>
                  <a:pt x="5968364" y="2786051"/>
                </a:cubicBezTo>
                <a:cubicBezTo>
                  <a:pt x="5899284" y="3105141"/>
                  <a:pt x="5672576" y="3311322"/>
                  <a:pt x="5411140" y="3343275"/>
                </a:cubicBezTo>
                <a:cubicBezTo>
                  <a:pt x="5147156" y="3392769"/>
                  <a:pt x="5081641" y="3274000"/>
                  <a:pt x="4823277" y="3343275"/>
                </a:cubicBezTo>
                <a:cubicBezTo>
                  <a:pt x="4564913" y="3412550"/>
                  <a:pt x="4432097" y="3305773"/>
                  <a:pt x="4283953" y="3343275"/>
                </a:cubicBezTo>
                <a:cubicBezTo>
                  <a:pt x="4135809" y="3380777"/>
                  <a:pt x="3974799" y="3340169"/>
                  <a:pt x="3890246" y="3343275"/>
                </a:cubicBezTo>
                <a:cubicBezTo>
                  <a:pt x="3805693" y="3346381"/>
                  <a:pt x="3646121" y="3334564"/>
                  <a:pt x="3448001" y="3343275"/>
                </a:cubicBezTo>
                <a:cubicBezTo>
                  <a:pt x="3249882" y="3351986"/>
                  <a:pt x="3108179" y="3340565"/>
                  <a:pt x="2811598" y="3343275"/>
                </a:cubicBezTo>
                <a:cubicBezTo>
                  <a:pt x="2515017" y="3345985"/>
                  <a:pt x="2541243" y="3289434"/>
                  <a:pt x="2272274" y="3343275"/>
                </a:cubicBezTo>
                <a:cubicBezTo>
                  <a:pt x="2003305" y="3397116"/>
                  <a:pt x="1978433" y="3324500"/>
                  <a:pt x="1830029" y="3343275"/>
                </a:cubicBezTo>
                <a:cubicBezTo>
                  <a:pt x="1681625" y="3362050"/>
                  <a:pt x="1559780" y="3297871"/>
                  <a:pt x="1290705" y="3343275"/>
                </a:cubicBezTo>
                <a:cubicBezTo>
                  <a:pt x="1021630" y="3388679"/>
                  <a:pt x="765446" y="3265544"/>
                  <a:pt x="557224" y="3343275"/>
                </a:cubicBezTo>
                <a:cubicBezTo>
                  <a:pt x="274676" y="3265777"/>
                  <a:pt x="55640" y="3153958"/>
                  <a:pt x="0" y="2786051"/>
                </a:cubicBezTo>
                <a:cubicBezTo>
                  <a:pt x="-20953" y="2610447"/>
                  <a:pt x="5309" y="2343147"/>
                  <a:pt x="0" y="2184268"/>
                </a:cubicBezTo>
                <a:cubicBezTo>
                  <a:pt x="-5309" y="2025389"/>
                  <a:pt x="14245" y="1798821"/>
                  <a:pt x="0" y="1604773"/>
                </a:cubicBezTo>
                <a:cubicBezTo>
                  <a:pt x="-14245" y="1410726"/>
                  <a:pt x="46508" y="1243020"/>
                  <a:pt x="0" y="1092142"/>
                </a:cubicBezTo>
                <a:cubicBezTo>
                  <a:pt x="-46508" y="941264"/>
                  <a:pt x="4273" y="744612"/>
                  <a:pt x="0" y="557224"/>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2467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F0309-A063-4513-9F4A-ADDBB22AC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2"/>
            <a:ext cx="9144000" cy="6848388"/>
          </a:xfrm>
          <a:prstGeom prst="rect">
            <a:avLst/>
          </a:prstGeom>
        </p:spPr>
      </p:pic>
    </p:spTree>
    <p:extLst>
      <p:ext uri="{BB962C8B-B14F-4D97-AF65-F5344CB8AC3E}">
        <p14:creationId xmlns:p14="http://schemas.microsoft.com/office/powerpoint/2010/main" val="333636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8BFCBB-582E-4532-AD14-E6AE8FE26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951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2CB34F-C88A-48B9-9F93-36761BE3A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953250"/>
          </a:xfrm>
          <a:prstGeom prst="rect">
            <a:avLst/>
          </a:prstGeom>
        </p:spPr>
      </p:pic>
    </p:spTree>
    <p:extLst>
      <p:ext uri="{BB962C8B-B14F-4D97-AF65-F5344CB8AC3E}">
        <p14:creationId xmlns:p14="http://schemas.microsoft.com/office/powerpoint/2010/main" val="3053712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182880"/>
            <a:ext cx="4572000" cy="914400"/>
          </a:xfrm>
          <a:prstGeom prst="rect">
            <a:avLst/>
          </a:prstGeom>
          <a:noFill/>
        </p:spPr>
        <p:txBody>
          <a:bodyPr wrap="none">
            <a:spAutoFit/>
          </a:bodyPr>
          <a:lstStyle/>
          <a:p>
            <a:r>
              <a:rPr sz="4000" b="1">
                <a:solidFill>
                  <a:srgbClr val="000000"/>
                </a:solidFill>
              </a:rPr>
              <a:t>ROADMAP</a:t>
            </a:r>
          </a:p>
        </p:txBody>
      </p:sp>
      <p:sp>
        <p:nvSpPr>
          <p:cNvPr id="3" name="Oval 2"/>
          <p:cNvSpPr/>
          <p:nvPr/>
        </p:nvSpPr>
        <p:spPr>
          <a:xfrm>
            <a:off x="411480" y="9144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a:solidFill>
                  <a:srgbClr val="FFFFFF"/>
                </a:solidFill>
              </a:rPr>
              <a:t>1</a:t>
            </a:r>
          </a:p>
        </p:txBody>
      </p:sp>
      <p:sp>
        <p:nvSpPr>
          <p:cNvPr id="4" name="TextBox 3"/>
          <p:cNvSpPr txBox="1"/>
          <p:nvPr/>
        </p:nvSpPr>
        <p:spPr>
          <a:xfrm>
            <a:off x="1005840" y="914400"/>
            <a:ext cx="2286000" cy="1371600"/>
          </a:xfrm>
          <a:prstGeom prst="rect">
            <a:avLst/>
          </a:prstGeom>
          <a:noFill/>
        </p:spPr>
        <p:txBody>
          <a:bodyPr wrap="square">
            <a:spAutoFit/>
          </a:bodyPr>
          <a:lstStyle/>
          <a:p>
            <a:endParaRPr dirty="0"/>
          </a:p>
          <a:p>
            <a:r>
              <a:rPr sz="1400" b="1" dirty="0"/>
              <a:t>Problem Statement</a:t>
            </a:r>
          </a:p>
          <a:p>
            <a:r>
              <a:rPr sz="1200" dirty="0"/>
              <a:t>Understanding the Career Aspirations of Gen Z and </a:t>
            </a:r>
            <a:br>
              <a:rPr lang="en-IN" sz="1200" dirty="0"/>
            </a:br>
            <a:r>
              <a:rPr sz="1200" dirty="0"/>
              <a:t>Bridging the Expectation Gap with Employers</a:t>
            </a:r>
          </a:p>
        </p:txBody>
      </p:sp>
      <p:sp>
        <p:nvSpPr>
          <p:cNvPr id="5" name="Oval 4"/>
          <p:cNvSpPr/>
          <p:nvPr/>
        </p:nvSpPr>
        <p:spPr>
          <a:xfrm>
            <a:off x="3200400" y="9144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2</a:t>
            </a:r>
          </a:p>
        </p:txBody>
      </p:sp>
      <p:sp>
        <p:nvSpPr>
          <p:cNvPr id="6" name="TextBox 5"/>
          <p:cNvSpPr txBox="1"/>
          <p:nvPr/>
        </p:nvSpPr>
        <p:spPr>
          <a:xfrm>
            <a:off x="3749040" y="914400"/>
            <a:ext cx="2286000" cy="1371600"/>
          </a:xfrm>
          <a:prstGeom prst="rect">
            <a:avLst/>
          </a:prstGeom>
          <a:noFill/>
        </p:spPr>
        <p:txBody>
          <a:bodyPr wrap="square">
            <a:spAutoFit/>
          </a:bodyPr>
          <a:lstStyle/>
          <a:p>
            <a:endParaRPr/>
          </a:p>
          <a:p>
            <a:r>
              <a:rPr sz="1400" b="1"/>
              <a:t>Impact</a:t>
            </a:r>
          </a:p>
          <a:p>
            <a:r>
              <a:rPr sz="1200"/>
              <a:t>Stakeholders Affected by Gen Z’s Lack of Understanding of Career Aspirations</a:t>
            </a:r>
          </a:p>
        </p:txBody>
      </p:sp>
      <p:sp>
        <p:nvSpPr>
          <p:cNvPr id="7" name="Oval 6"/>
          <p:cNvSpPr/>
          <p:nvPr/>
        </p:nvSpPr>
        <p:spPr>
          <a:xfrm>
            <a:off x="5943600" y="9144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3</a:t>
            </a:r>
          </a:p>
        </p:txBody>
      </p:sp>
      <p:sp>
        <p:nvSpPr>
          <p:cNvPr id="8" name="TextBox 7"/>
          <p:cNvSpPr txBox="1"/>
          <p:nvPr/>
        </p:nvSpPr>
        <p:spPr>
          <a:xfrm>
            <a:off x="6492240" y="914400"/>
            <a:ext cx="2286000" cy="1371600"/>
          </a:xfrm>
          <a:prstGeom prst="rect">
            <a:avLst/>
          </a:prstGeom>
          <a:noFill/>
        </p:spPr>
        <p:txBody>
          <a:bodyPr wrap="square">
            <a:spAutoFit/>
          </a:bodyPr>
          <a:lstStyle/>
          <a:p>
            <a:endParaRPr/>
          </a:p>
          <a:p>
            <a:r>
              <a:rPr sz="1400" b="1"/>
              <a:t>Data Collection</a:t>
            </a:r>
          </a:p>
          <a:p>
            <a:r>
              <a:rPr sz="1200"/>
              <a:t>Created a Google Form with tailored questions to collect data on Gen-Z's career aspirations.</a:t>
            </a:r>
          </a:p>
        </p:txBody>
      </p:sp>
      <p:sp>
        <p:nvSpPr>
          <p:cNvPr id="9" name="Oval 8"/>
          <p:cNvSpPr/>
          <p:nvPr/>
        </p:nvSpPr>
        <p:spPr>
          <a:xfrm>
            <a:off x="457200" y="27432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4</a:t>
            </a:r>
          </a:p>
        </p:txBody>
      </p:sp>
      <p:sp>
        <p:nvSpPr>
          <p:cNvPr id="10" name="TextBox 9"/>
          <p:cNvSpPr txBox="1"/>
          <p:nvPr/>
        </p:nvSpPr>
        <p:spPr>
          <a:xfrm>
            <a:off x="1005840" y="2743200"/>
            <a:ext cx="2286000" cy="1371600"/>
          </a:xfrm>
          <a:prstGeom prst="rect">
            <a:avLst/>
          </a:prstGeom>
          <a:noFill/>
        </p:spPr>
        <p:txBody>
          <a:bodyPr wrap="square">
            <a:spAutoFit/>
          </a:bodyPr>
          <a:lstStyle/>
          <a:p>
            <a:endParaRPr/>
          </a:p>
          <a:p>
            <a:r>
              <a:rPr sz="1400" b="1"/>
              <a:t>Dashboard</a:t>
            </a:r>
          </a:p>
          <a:p>
            <a:r>
              <a:rPr sz="1200"/>
              <a:t>Develop Excel Dashboard Analyzing Gen Z Work Aspiration</a:t>
            </a:r>
          </a:p>
        </p:txBody>
      </p:sp>
      <p:sp>
        <p:nvSpPr>
          <p:cNvPr id="11" name="Oval 10"/>
          <p:cNvSpPr/>
          <p:nvPr/>
        </p:nvSpPr>
        <p:spPr>
          <a:xfrm>
            <a:off x="3200400" y="27432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5</a:t>
            </a:r>
          </a:p>
        </p:txBody>
      </p:sp>
      <p:sp>
        <p:nvSpPr>
          <p:cNvPr id="12" name="TextBox 11"/>
          <p:cNvSpPr txBox="1"/>
          <p:nvPr/>
        </p:nvSpPr>
        <p:spPr>
          <a:xfrm>
            <a:off x="3749040" y="2743200"/>
            <a:ext cx="2286000" cy="1371600"/>
          </a:xfrm>
          <a:prstGeom prst="rect">
            <a:avLst/>
          </a:prstGeom>
          <a:noFill/>
        </p:spPr>
        <p:txBody>
          <a:bodyPr wrap="square">
            <a:spAutoFit/>
          </a:bodyPr>
          <a:lstStyle/>
          <a:p>
            <a:endParaRPr/>
          </a:p>
          <a:p>
            <a:r>
              <a:rPr sz="1400" b="1"/>
              <a:t>Analysis In MySQL</a:t>
            </a:r>
          </a:p>
          <a:p>
            <a:r>
              <a:rPr sz="1200"/>
              <a:t>Run Basic Queries</a:t>
            </a:r>
          </a:p>
        </p:txBody>
      </p:sp>
      <p:sp>
        <p:nvSpPr>
          <p:cNvPr id="13" name="Oval 12"/>
          <p:cNvSpPr/>
          <p:nvPr/>
        </p:nvSpPr>
        <p:spPr>
          <a:xfrm>
            <a:off x="5943600" y="27432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6</a:t>
            </a:r>
          </a:p>
        </p:txBody>
      </p:sp>
      <p:sp>
        <p:nvSpPr>
          <p:cNvPr id="14" name="TextBox 13"/>
          <p:cNvSpPr txBox="1"/>
          <p:nvPr/>
        </p:nvSpPr>
        <p:spPr>
          <a:xfrm>
            <a:off x="6492240" y="2743200"/>
            <a:ext cx="2286000" cy="1371600"/>
          </a:xfrm>
          <a:prstGeom prst="rect">
            <a:avLst/>
          </a:prstGeom>
          <a:noFill/>
        </p:spPr>
        <p:txBody>
          <a:bodyPr wrap="square">
            <a:spAutoFit/>
          </a:bodyPr>
          <a:lstStyle/>
          <a:p>
            <a:endParaRPr/>
          </a:p>
          <a:p>
            <a:r>
              <a:rPr sz="1400" b="1"/>
              <a:t>Power BI Dashboard</a:t>
            </a:r>
          </a:p>
          <a:p>
            <a:r>
              <a:rPr sz="1200"/>
              <a:t>Creating Focused Multipage Dashboard for Work Alignment, Managerial Preferences of Gen Z, Career Path &amp; Education Goals.</a:t>
            </a:r>
          </a:p>
        </p:txBody>
      </p:sp>
      <p:sp>
        <p:nvSpPr>
          <p:cNvPr id="15" name="Oval 14"/>
          <p:cNvSpPr/>
          <p:nvPr/>
        </p:nvSpPr>
        <p:spPr>
          <a:xfrm>
            <a:off x="457200" y="4114800"/>
            <a:ext cx="457200" cy="457200"/>
          </a:xfrm>
          <a:prstGeom prst="ellipse">
            <a:avLst/>
          </a:prstGeom>
          <a:solidFill>
            <a:srgbClr val="4F81B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a:solidFill>
                  <a:srgbClr val="FFFFFF"/>
                </a:solidFill>
              </a:rPr>
              <a:t>7</a:t>
            </a:r>
          </a:p>
        </p:txBody>
      </p:sp>
      <p:sp>
        <p:nvSpPr>
          <p:cNvPr id="16" name="TextBox 15"/>
          <p:cNvSpPr txBox="1"/>
          <p:nvPr/>
        </p:nvSpPr>
        <p:spPr>
          <a:xfrm>
            <a:off x="1005840" y="4114800"/>
            <a:ext cx="2286000" cy="1371600"/>
          </a:xfrm>
          <a:prstGeom prst="rect">
            <a:avLst/>
          </a:prstGeom>
          <a:noFill/>
        </p:spPr>
        <p:txBody>
          <a:bodyPr wrap="square">
            <a:spAutoFit/>
          </a:bodyPr>
          <a:lstStyle/>
          <a:p>
            <a:endParaRPr/>
          </a:p>
          <a:p>
            <a:r>
              <a:rPr sz="1400" b="1"/>
              <a:t>Presentation</a:t>
            </a:r>
          </a:p>
          <a:p>
            <a:r>
              <a:rPr sz="1200"/>
              <a:t>Worked on an employer-focused project, creating recommendations and emphasizing the importance of storytelling in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E441BE-4D95-47F6-B64A-51DC85FEC9D0}"/>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1815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CFDD06-18B0-4665-8295-8F5AF8B810EA}"/>
              </a:ext>
            </a:extLst>
          </p:cNvPr>
          <p:cNvSpPr txBox="1">
            <a:spLocks/>
          </p:cNvSpPr>
          <p:nvPr/>
        </p:nvSpPr>
        <p:spPr>
          <a:xfrm>
            <a:off x="1944693" y="914400"/>
            <a:ext cx="4932357" cy="3146611"/>
          </a:xfrm>
          <a:prstGeom prst="rect">
            <a:avLst/>
          </a:prstGeom>
        </p:spPr>
        <p:txBody>
          <a:bodyP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400" b="1" dirty="0"/>
              <a:t>FINAL </a:t>
            </a:r>
          </a:p>
          <a:p>
            <a:r>
              <a:rPr lang="en-IN" sz="5400" b="1" dirty="0"/>
              <a:t>PROJECT</a:t>
            </a:r>
          </a:p>
          <a:p>
            <a:r>
              <a:rPr lang="en-IN" sz="5400" b="1" dirty="0"/>
              <a:t>REPORT</a:t>
            </a:r>
          </a:p>
        </p:txBody>
      </p:sp>
      <p:sp>
        <p:nvSpPr>
          <p:cNvPr id="4" name="Rectangle: Rounded Corners 3">
            <a:extLst>
              <a:ext uri="{FF2B5EF4-FFF2-40B4-BE49-F238E27FC236}">
                <a16:creationId xmlns:a16="http://schemas.microsoft.com/office/drawing/2014/main" id="{4D2FD770-617E-4C00-9F0A-FB4320E3AA52}"/>
              </a:ext>
            </a:extLst>
          </p:cNvPr>
          <p:cNvSpPr/>
          <p:nvPr/>
        </p:nvSpPr>
        <p:spPr>
          <a:xfrm>
            <a:off x="1447800" y="885826"/>
            <a:ext cx="5511164" cy="2886074"/>
          </a:xfrm>
          <a:custGeom>
            <a:avLst/>
            <a:gdLst>
              <a:gd name="connsiteX0" fmla="*/ 0 w 5511164"/>
              <a:gd name="connsiteY0" fmla="*/ 481022 h 2886074"/>
              <a:gd name="connsiteX1" fmla="*/ 481022 w 5511164"/>
              <a:gd name="connsiteY1" fmla="*/ 0 h 2886074"/>
              <a:gd name="connsiteX2" fmla="*/ 1140644 w 5511164"/>
              <a:gd name="connsiteY2" fmla="*/ 0 h 2886074"/>
              <a:gd name="connsiteX3" fmla="*/ 1663793 w 5511164"/>
              <a:gd name="connsiteY3" fmla="*/ 0 h 2886074"/>
              <a:gd name="connsiteX4" fmla="*/ 2141451 w 5511164"/>
              <a:gd name="connsiteY4" fmla="*/ 0 h 2886074"/>
              <a:gd name="connsiteX5" fmla="*/ 2755582 w 5511164"/>
              <a:gd name="connsiteY5" fmla="*/ 0 h 2886074"/>
              <a:gd name="connsiteX6" fmla="*/ 3278731 w 5511164"/>
              <a:gd name="connsiteY6" fmla="*/ 0 h 2886074"/>
              <a:gd name="connsiteX7" fmla="*/ 3938353 w 5511164"/>
              <a:gd name="connsiteY7" fmla="*/ 0 h 2886074"/>
              <a:gd name="connsiteX8" fmla="*/ 4416011 w 5511164"/>
              <a:gd name="connsiteY8" fmla="*/ 0 h 2886074"/>
              <a:gd name="connsiteX9" fmla="*/ 5030142 w 5511164"/>
              <a:gd name="connsiteY9" fmla="*/ 0 h 2886074"/>
              <a:gd name="connsiteX10" fmla="*/ 5511164 w 5511164"/>
              <a:gd name="connsiteY10" fmla="*/ 481022 h 2886074"/>
              <a:gd name="connsiteX11" fmla="*/ 5511164 w 5511164"/>
              <a:gd name="connsiteY11" fmla="*/ 962030 h 2886074"/>
              <a:gd name="connsiteX12" fmla="*/ 5511164 w 5511164"/>
              <a:gd name="connsiteY12" fmla="*/ 1423797 h 2886074"/>
              <a:gd name="connsiteX13" fmla="*/ 5511164 w 5511164"/>
              <a:gd name="connsiteY13" fmla="*/ 1943285 h 2886074"/>
              <a:gd name="connsiteX14" fmla="*/ 5511164 w 5511164"/>
              <a:gd name="connsiteY14" fmla="*/ 2405052 h 2886074"/>
              <a:gd name="connsiteX15" fmla="*/ 5030142 w 5511164"/>
              <a:gd name="connsiteY15" fmla="*/ 2886074 h 2886074"/>
              <a:gd name="connsiteX16" fmla="*/ 4416011 w 5511164"/>
              <a:gd name="connsiteY16" fmla="*/ 2886074 h 2886074"/>
              <a:gd name="connsiteX17" fmla="*/ 3847371 w 5511164"/>
              <a:gd name="connsiteY17" fmla="*/ 2886074 h 2886074"/>
              <a:gd name="connsiteX18" fmla="*/ 3415204 w 5511164"/>
              <a:gd name="connsiteY18" fmla="*/ 2886074 h 2886074"/>
              <a:gd name="connsiteX19" fmla="*/ 2937547 w 5511164"/>
              <a:gd name="connsiteY19" fmla="*/ 2886074 h 2886074"/>
              <a:gd name="connsiteX20" fmla="*/ 2277924 w 5511164"/>
              <a:gd name="connsiteY20" fmla="*/ 2886074 h 2886074"/>
              <a:gd name="connsiteX21" fmla="*/ 1709284 w 5511164"/>
              <a:gd name="connsiteY21" fmla="*/ 2886074 h 2886074"/>
              <a:gd name="connsiteX22" fmla="*/ 1231627 w 5511164"/>
              <a:gd name="connsiteY22" fmla="*/ 2886074 h 2886074"/>
              <a:gd name="connsiteX23" fmla="*/ 481022 w 5511164"/>
              <a:gd name="connsiteY23" fmla="*/ 2886074 h 2886074"/>
              <a:gd name="connsiteX24" fmla="*/ 0 w 5511164"/>
              <a:gd name="connsiteY24" fmla="*/ 2405052 h 2886074"/>
              <a:gd name="connsiteX25" fmla="*/ 0 w 5511164"/>
              <a:gd name="connsiteY25" fmla="*/ 1924045 h 2886074"/>
              <a:gd name="connsiteX26" fmla="*/ 0 w 5511164"/>
              <a:gd name="connsiteY26" fmla="*/ 1481518 h 2886074"/>
              <a:gd name="connsiteX27" fmla="*/ 0 w 5511164"/>
              <a:gd name="connsiteY27" fmla="*/ 981270 h 2886074"/>
              <a:gd name="connsiteX28" fmla="*/ 0 w 5511164"/>
              <a:gd name="connsiteY28" fmla="*/ 481022 h 2886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11164" h="2886074" extrusionOk="0">
                <a:moveTo>
                  <a:pt x="0" y="481022"/>
                </a:moveTo>
                <a:cubicBezTo>
                  <a:pt x="-27119" y="198633"/>
                  <a:pt x="191428" y="8982"/>
                  <a:pt x="481022" y="0"/>
                </a:cubicBezTo>
                <a:cubicBezTo>
                  <a:pt x="640536" y="-70944"/>
                  <a:pt x="896476" y="37675"/>
                  <a:pt x="1140644" y="0"/>
                </a:cubicBezTo>
                <a:cubicBezTo>
                  <a:pt x="1384812" y="-37675"/>
                  <a:pt x="1470203" y="12804"/>
                  <a:pt x="1663793" y="0"/>
                </a:cubicBezTo>
                <a:cubicBezTo>
                  <a:pt x="1857383" y="-12804"/>
                  <a:pt x="1988353" y="4402"/>
                  <a:pt x="2141451" y="0"/>
                </a:cubicBezTo>
                <a:cubicBezTo>
                  <a:pt x="2294549" y="-4402"/>
                  <a:pt x="2553034" y="28153"/>
                  <a:pt x="2755582" y="0"/>
                </a:cubicBezTo>
                <a:cubicBezTo>
                  <a:pt x="2958130" y="-28153"/>
                  <a:pt x="3064205" y="50146"/>
                  <a:pt x="3278731" y="0"/>
                </a:cubicBezTo>
                <a:cubicBezTo>
                  <a:pt x="3493257" y="-50146"/>
                  <a:pt x="3629005" y="8978"/>
                  <a:pt x="3938353" y="0"/>
                </a:cubicBezTo>
                <a:cubicBezTo>
                  <a:pt x="4247701" y="-8978"/>
                  <a:pt x="4197829" y="38446"/>
                  <a:pt x="4416011" y="0"/>
                </a:cubicBezTo>
                <a:cubicBezTo>
                  <a:pt x="4634193" y="-38446"/>
                  <a:pt x="4855629" y="40155"/>
                  <a:pt x="5030142" y="0"/>
                </a:cubicBezTo>
                <a:cubicBezTo>
                  <a:pt x="5365727" y="16812"/>
                  <a:pt x="5464507" y="207815"/>
                  <a:pt x="5511164" y="481022"/>
                </a:cubicBezTo>
                <a:cubicBezTo>
                  <a:pt x="5535281" y="609541"/>
                  <a:pt x="5468271" y="753400"/>
                  <a:pt x="5511164" y="962030"/>
                </a:cubicBezTo>
                <a:cubicBezTo>
                  <a:pt x="5554057" y="1170660"/>
                  <a:pt x="5496519" y="1325979"/>
                  <a:pt x="5511164" y="1423797"/>
                </a:cubicBezTo>
                <a:cubicBezTo>
                  <a:pt x="5525809" y="1521615"/>
                  <a:pt x="5470555" y="1709751"/>
                  <a:pt x="5511164" y="1943285"/>
                </a:cubicBezTo>
                <a:cubicBezTo>
                  <a:pt x="5551773" y="2176819"/>
                  <a:pt x="5503218" y="2299630"/>
                  <a:pt x="5511164" y="2405052"/>
                </a:cubicBezTo>
                <a:cubicBezTo>
                  <a:pt x="5441003" y="2682234"/>
                  <a:pt x="5276059" y="2872451"/>
                  <a:pt x="5030142" y="2886074"/>
                </a:cubicBezTo>
                <a:cubicBezTo>
                  <a:pt x="4876695" y="2908782"/>
                  <a:pt x="4620094" y="2884844"/>
                  <a:pt x="4416011" y="2886074"/>
                </a:cubicBezTo>
                <a:cubicBezTo>
                  <a:pt x="4211928" y="2887304"/>
                  <a:pt x="3974042" y="2822830"/>
                  <a:pt x="3847371" y="2886074"/>
                </a:cubicBezTo>
                <a:cubicBezTo>
                  <a:pt x="3720700" y="2949318"/>
                  <a:pt x="3531078" y="2853580"/>
                  <a:pt x="3415204" y="2886074"/>
                </a:cubicBezTo>
                <a:cubicBezTo>
                  <a:pt x="3299330" y="2918568"/>
                  <a:pt x="3088680" y="2880301"/>
                  <a:pt x="2937547" y="2886074"/>
                </a:cubicBezTo>
                <a:cubicBezTo>
                  <a:pt x="2786414" y="2891847"/>
                  <a:pt x="2421763" y="2876226"/>
                  <a:pt x="2277924" y="2886074"/>
                </a:cubicBezTo>
                <a:cubicBezTo>
                  <a:pt x="2134085" y="2895922"/>
                  <a:pt x="1833072" y="2846367"/>
                  <a:pt x="1709284" y="2886074"/>
                </a:cubicBezTo>
                <a:cubicBezTo>
                  <a:pt x="1585496" y="2925781"/>
                  <a:pt x="1429516" y="2878827"/>
                  <a:pt x="1231627" y="2886074"/>
                </a:cubicBezTo>
                <a:cubicBezTo>
                  <a:pt x="1033738" y="2893321"/>
                  <a:pt x="845446" y="2825854"/>
                  <a:pt x="481022" y="2886074"/>
                </a:cubicBezTo>
                <a:cubicBezTo>
                  <a:pt x="168616" y="2883428"/>
                  <a:pt x="53753" y="2716991"/>
                  <a:pt x="0" y="2405052"/>
                </a:cubicBezTo>
                <a:cubicBezTo>
                  <a:pt x="-12188" y="2227779"/>
                  <a:pt x="31490" y="2079380"/>
                  <a:pt x="0" y="1924045"/>
                </a:cubicBezTo>
                <a:cubicBezTo>
                  <a:pt x="-31490" y="1768710"/>
                  <a:pt x="44946" y="1680226"/>
                  <a:pt x="0" y="1481518"/>
                </a:cubicBezTo>
                <a:cubicBezTo>
                  <a:pt x="-44946" y="1282810"/>
                  <a:pt x="16700" y="1191297"/>
                  <a:pt x="0" y="981270"/>
                </a:cubicBezTo>
                <a:cubicBezTo>
                  <a:pt x="-16700" y="771243"/>
                  <a:pt x="58524" y="671706"/>
                  <a:pt x="0" y="481022"/>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89625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401C-00BE-45F0-A9F9-E0B30AB1222B}"/>
              </a:ext>
            </a:extLst>
          </p:cNvPr>
          <p:cNvSpPr>
            <a:spLocks noGrp="1"/>
          </p:cNvSpPr>
          <p:nvPr>
            <p:ph type="title" idx="4294967295"/>
          </p:nvPr>
        </p:nvSpPr>
        <p:spPr>
          <a:xfrm>
            <a:off x="1666081" y="700088"/>
            <a:ext cx="6963569" cy="909637"/>
          </a:xfrm>
        </p:spPr>
        <p:txBody>
          <a:bodyPr>
            <a:noAutofit/>
          </a:bodyPr>
          <a:lstStyle/>
          <a:p>
            <a:r>
              <a:rPr lang="en-IN" sz="2800" b="1" dirty="0"/>
              <a:t>WORK ALIGNMENT </a:t>
            </a:r>
            <a:br>
              <a:rPr lang="en-IN" sz="2800" b="1" dirty="0"/>
            </a:br>
            <a:r>
              <a:rPr lang="en-IN" sz="2800" b="1" dirty="0"/>
              <a:t>OF GEN Z</a:t>
            </a:r>
          </a:p>
        </p:txBody>
      </p:sp>
      <p:sp>
        <p:nvSpPr>
          <p:cNvPr id="7" name="TextBox 6">
            <a:extLst>
              <a:ext uri="{FF2B5EF4-FFF2-40B4-BE49-F238E27FC236}">
                <a16:creationId xmlns:a16="http://schemas.microsoft.com/office/drawing/2014/main" id="{917A921A-1A44-4AE2-A8CB-66D814822F9A}"/>
              </a:ext>
            </a:extLst>
          </p:cNvPr>
          <p:cNvSpPr txBox="1"/>
          <p:nvPr/>
        </p:nvSpPr>
        <p:spPr>
          <a:xfrm>
            <a:off x="1143000" y="2390775"/>
            <a:ext cx="7219950" cy="2492990"/>
          </a:xfrm>
          <a:prstGeom prst="rect">
            <a:avLst/>
          </a:prstGeom>
          <a:noFill/>
        </p:spPr>
        <p:txBody>
          <a:bodyPr wrap="square" rtlCol="0">
            <a:spAutoFit/>
          </a:bodyPr>
          <a:lstStyle/>
          <a:p>
            <a:r>
              <a:rPr lang="en-IN" b="1" dirty="0"/>
              <a:t>Salary Expectations (5 Years’ Experience):</a:t>
            </a:r>
            <a:endParaRPr lang="en-IN" dirty="0"/>
          </a:p>
          <a:p>
            <a:pPr marL="742950" lvl="1" indent="-285750">
              <a:buFont typeface="Arial" panose="020B0604020202020204" pitchFamily="34" charset="0"/>
              <a:buChar char="•"/>
            </a:pPr>
            <a:r>
              <a:rPr lang="en-IN" sz="1400" dirty="0">
                <a:solidFill>
                  <a:schemeClr val="tx1">
                    <a:lumMod val="75000"/>
                    <a:lumOff val="25000"/>
                  </a:schemeClr>
                </a:solidFill>
              </a:rPr>
              <a:t>Highest expectations are between 	₹91k–₹110k (308 responses) and &gt;₹130k (302 responses)</a:t>
            </a:r>
          </a:p>
          <a:p>
            <a:pPr lvl="1"/>
            <a:r>
              <a:rPr lang="en-IN" sz="1400" dirty="0">
                <a:solidFill>
                  <a:schemeClr val="tx1">
                    <a:lumMod val="75000"/>
                    <a:lumOff val="25000"/>
                  </a:schemeClr>
                </a:solidFill>
              </a:rPr>
              <a:t>       Lower ranges like ₹50k–₹70k.</a:t>
            </a:r>
          </a:p>
          <a:p>
            <a:pPr lvl="1"/>
            <a:r>
              <a:rPr lang="en-IN" sz="1400" dirty="0">
                <a:solidFill>
                  <a:schemeClr val="tx1">
                    <a:lumMod val="75000"/>
                    <a:lumOff val="25000"/>
                  </a:schemeClr>
                </a:solidFill>
              </a:rPr>
              <a:t>       </a:t>
            </a:r>
            <a:endParaRPr lang="en-IN" dirty="0"/>
          </a:p>
          <a:p>
            <a:r>
              <a:rPr lang="en-IN" b="1" dirty="0"/>
              <a:t>Salary Expectations (3 Years’ Experience, Misaligned Mission):</a:t>
            </a:r>
            <a:endParaRPr lang="en-IN" dirty="0"/>
          </a:p>
          <a:p>
            <a:pPr marL="742950" lvl="1" indent="-285750">
              <a:buFont typeface="Arial" panose="020B0604020202020204" pitchFamily="34" charset="0"/>
              <a:buChar char="•"/>
            </a:pPr>
            <a:r>
              <a:rPr lang="en-IN" sz="1400" dirty="0">
                <a:solidFill>
                  <a:schemeClr val="tx1">
                    <a:lumMod val="75000"/>
                    <a:lumOff val="25000"/>
                  </a:schemeClr>
                </a:solidFill>
              </a:rPr>
              <a:t>Majority of Gen Z with misaligned mission expect </a:t>
            </a:r>
          </a:p>
          <a:p>
            <a:pPr lvl="1"/>
            <a:r>
              <a:rPr lang="en-IN" sz="1400" dirty="0">
                <a:solidFill>
                  <a:schemeClr val="tx1">
                    <a:lumMod val="75000"/>
                    <a:lumOff val="25000"/>
                  </a:schemeClr>
                </a:solidFill>
              </a:rPr>
              <a:t>      ₹41k–₹50k (368 responses)</a:t>
            </a:r>
          </a:p>
          <a:p>
            <a:pPr lvl="1"/>
            <a:r>
              <a:rPr lang="en-IN" sz="1400" dirty="0">
                <a:solidFill>
                  <a:schemeClr val="tx1">
                    <a:lumMod val="75000"/>
                    <a:lumOff val="25000"/>
                  </a:schemeClr>
                </a:solidFill>
              </a:rPr>
              <a:t>      ₹31k–₹40k and ₹26k–₹30k also significant</a:t>
            </a:r>
            <a:r>
              <a:rPr lang="en-IN" dirty="0"/>
              <a:t>.</a:t>
            </a:r>
          </a:p>
          <a:p>
            <a:endParaRPr lang="en-IN" dirty="0"/>
          </a:p>
        </p:txBody>
      </p:sp>
      <p:sp>
        <p:nvSpPr>
          <p:cNvPr id="8" name="Rectangle: Rounded Corners 7">
            <a:extLst>
              <a:ext uri="{FF2B5EF4-FFF2-40B4-BE49-F238E27FC236}">
                <a16:creationId xmlns:a16="http://schemas.microsoft.com/office/drawing/2014/main" id="{EC80513D-D90A-425B-B9FA-A1D49F618473}"/>
              </a:ext>
            </a:extLst>
          </p:cNvPr>
          <p:cNvSpPr/>
          <p:nvPr/>
        </p:nvSpPr>
        <p:spPr>
          <a:xfrm>
            <a:off x="1447800" y="507206"/>
            <a:ext cx="4657725" cy="1295399"/>
          </a:xfrm>
          <a:custGeom>
            <a:avLst/>
            <a:gdLst>
              <a:gd name="connsiteX0" fmla="*/ 0 w 4657725"/>
              <a:gd name="connsiteY0" fmla="*/ 215904 h 1295399"/>
              <a:gd name="connsiteX1" fmla="*/ 215904 w 4657725"/>
              <a:gd name="connsiteY1" fmla="*/ 0 h 1295399"/>
              <a:gd name="connsiteX2" fmla="*/ 828662 w 4657725"/>
              <a:gd name="connsiteY2" fmla="*/ 0 h 1295399"/>
              <a:gd name="connsiteX3" fmla="*/ 1314642 w 4657725"/>
              <a:gd name="connsiteY3" fmla="*/ 0 h 1295399"/>
              <a:gd name="connsiteX4" fmla="*/ 1758364 w 4657725"/>
              <a:gd name="connsiteY4" fmla="*/ 0 h 1295399"/>
              <a:gd name="connsiteX5" fmla="*/ 2328863 w 4657725"/>
              <a:gd name="connsiteY5" fmla="*/ 0 h 1295399"/>
              <a:gd name="connsiteX6" fmla="*/ 2814843 w 4657725"/>
              <a:gd name="connsiteY6" fmla="*/ 0 h 1295399"/>
              <a:gd name="connsiteX7" fmla="*/ 3427601 w 4657725"/>
              <a:gd name="connsiteY7" fmla="*/ 0 h 1295399"/>
              <a:gd name="connsiteX8" fmla="*/ 3871322 w 4657725"/>
              <a:gd name="connsiteY8" fmla="*/ 0 h 1295399"/>
              <a:gd name="connsiteX9" fmla="*/ 4441821 w 4657725"/>
              <a:gd name="connsiteY9" fmla="*/ 0 h 1295399"/>
              <a:gd name="connsiteX10" fmla="*/ 4657725 w 4657725"/>
              <a:gd name="connsiteY10" fmla="*/ 215904 h 1295399"/>
              <a:gd name="connsiteX11" fmla="*/ 4657725 w 4657725"/>
              <a:gd name="connsiteY11" fmla="*/ 647700 h 1295399"/>
              <a:gd name="connsiteX12" fmla="*/ 4657725 w 4657725"/>
              <a:gd name="connsiteY12" fmla="*/ 1079495 h 1295399"/>
              <a:gd name="connsiteX13" fmla="*/ 4441821 w 4657725"/>
              <a:gd name="connsiteY13" fmla="*/ 1295399 h 1295399"/>
              <a:gd name="connsiteX14" fmla="*/ 3913581 w 4657725"/>
              <a:gd name="connsiteY14" fmla="*/ 1295399 h 1295399"/>
              <a:gd name="connsiteX15" fmla="*/ 3385342 w 4657725"/>
              <a:gd name="connsiteY15" fmla="*/ 1295399 h 1295399"/>
              <a:gd name="connsiteX16" fmla="*/ 2772584 w 4657725"/>
              <a:gd name="connsiteY16" fmla="*/ 1295399 h 1295399"/>
              <a:gd name="connsiteX17" fmla="*/ 2244344 w 4657725"/>
              <a:gd name="connsiteY17" fmla="*/ 1295399 h 1295399"/>
              <a:gd name="connsiteX18" fmla="*/ 1842882 w 4657725"/>
              <a:gd name="connsiteY18" fmla="*/ 1295399 h 1295399"/>
              <a:gd name="connsiteX19" fmla="*/ 1399161 w 4657725"/>
              <a:gd name="connsiteY19" fmla="*/ 1295399 h 1295399"/>
              <a:gd name="connsiteX20" fmla="*/ 786403 w 4657725"/>
              <a:gd name="connsiteY20" fmla="*/ 1295399 h 1295399"/>
              <a:gd name="connsiteX21" fmla="*/ 215904 w 4657725"/>
              <a:gd name="connsiteY21" fmla="*/ 1295399 h 1295399"/>
              <a:gd name="connsiteX22" fmla="*/ 0 w 4657725"/>
              <a:gd name="connsiteY22" fmla="*/ 1079495 h 1295399"/>
              <a:gd name="connsiteX23" fmla="*/ 0 w 4657725"/>
              <a:gd name="connsiteY23" fmla="*/ 639064 h 1295399"/>
              <a:gd name="connsiteX24" fmla="*/ 0 w 4657725"/>
              <a:gd name="connsiteY24" fmla="*/ 215904 h 1295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657725" h="1295399" extrusionOk="0">
                <a:moveTo>
                  <a:pt x="0" y="215904"/>
                </a:moveTo>
                <a:cubicBezTo>
                  <a:pt x="-10405" y="90246"/>
                  <a:pt x="93862" y="1052"/>
                  <a:pt x="215904" y="0"/>
                </a:cubicBezTo>
                <a:cubicBezTo>
                  <a:pt x="363803" y="-12677"/>
                  <a:pt x="627985" y="44065"/>
                  <a:pt x="828662" y="0"/>
                </a:cubicBezTo>
                <a:cubicBezTo>
                  <a:pt x="1029339" y="-44065"/>
                  <a:pt x="1195498" y="37902"/>
                  <a:pt x="1314642" y="0"/>
                </a:cubicBezTo>
                <a:cubicBezTo>
                  <a:pt x="1433786" y="-37902"/>
                  <a:pt x="1576908" y="12218"/>
                  <a:pt x="1758364" y="0"/>
                </a:cubicBezTo>
                <a:cubicBezTo>
                  <a:pt x="1939820" y="-12218"/>
                  <a:pt x="2163168" y="30109"/>
                  <a:pt x="2328863" y="0"/>
                </a:cubicBezTo>
                <a:cubicBezTo>
                  <a:pt x="2494558" y="-30109"/>
                  <a:pt x="2709239" y="15902"/>
                  <a:pt x="2814843" y="0"/>
                </a:cubicBezTo>
                <a:cubicBezTo>
                  <a:pt x="2920447" y="-15902"/>
                  <a:pt x="3274301" y="10485"/>
                  <a:pt x="3427601" y="0"/>
                </a:cubicBezTo>
                <a:cubicBezTo>
                  <a:pt x="3580901" y="-10485"/>
                  <a:pt x="3654849" y="13848"/>
                  <a:pt x="3871322" y="0"/>
                </a:cubicBezTo>
                <a:cubicBezTo>
                  <a:pt x="4087795" y="-13848"/>
                  <a:pt x="4239917" y="41272"/>
                  <a:pt x="4441821" y="0"/>
                </a:cubicBezTo>
                <a:cubicBezTo>
                  <a:pt x="4586620" y="6145"/>
                  <a:pt x="4654500" y="96142"/>
                  <a:pt x="4657725" y="215904"/>
                </a:cubicBezTo>
                <a:cubicBezTo>
                  <a:pt x="4680056" y="342450"/>
                  <a:pt x="4631363" y="485086"/>
                  <a:pt x="4657725" y="647700"/>
                </a:cubicBezTo>
                <a:cubicBezTo>
                  <a:pt x="4684087" y="810314"/>
                  <a:pt x="4628655" y="983823"/>
                  <a:pt x="4657725" y="1079495"/>
                </a:cubicBezTo>
                <a:cubicBezTo>
                  <a:pt x="4662147" y="1204152"/>
                  <a:pt x="4568916" y="1288521"/>
                  <a:pt x="4441821" y="1295399"/>
                </a:cubicBezTo>
                <a:cubicBezTo>
                  <a:pt x="4246286" y="1340985"/>
                  <a:pt x="4082307" y="1264990"/>
                  <a:pt x="3913581" y="1295399"/>
                </a:cubicBezTo>
                <a:cubicBezTo>
                  <a:pt x="3744855" y="1325808"/>
                  <a:pt x="3582555" y="1284816"/>
                  <a:pt x="3385342" y="1295399"/>
                </a:cubicBezTo>
                <a:cubicBezTo>
                  <a:pt x="3188129" y="1305982"/>
                  <a:pt x="2916713" y="1259725"/>
                  <a:pt x="2772584" y="1295399"/>
                </a:cubicBezTo>
                <a:cubicBezTo>
                  <a:pt x="2628455" y="1331073"/>
                  <a:pt x="2483708" y="1261743"/>
                  <a:pt x="2244344" y="1295399"/>
                </a:cubicBezTo>
                <a:cubicBezTo>
                  <a:pt x="2004980" y="1329055"/>
                  <a:pt x="2040761" y="1286762"/>
                  <a:pt x="1842882" y="1295399"/>
                </a:cubicBezTo>
                <a:cubicBezTo>
                  <a:pt x="1645003" y="1304036"/>
                  <a:pt x="1515756" y="1265659"/>
                  <a:pt x="1399161" y="1295399"/>
                </a:cubicBezTo>
                <a:cubicBezTo>
                  <a:pt x="1282566" y="1325139"/>
                  <a:pt x="959682" y="1254597"/>
                  <a:pt x="786403" y="1295399"/>
                </a:cubicBezTo>
                <a:cubicBezTo>
                  <a:pt x="613124" y="1336201"/>
                  <a:pt x="425645" y="1241705"/>
                  <a:pt x="215904" y="1295399"/>
                </a:cubicBezTo>
                <a:cubicBezTo>
                  <a:pt x="104545" y="1311003"/>
                  <a:pt x="-28912" y="1213982"/>
                  <a:pt x="0" y="1079495"/>
                </a:cubicBezTo>
                <a:cubicBezTo>
                  <a:pt x="-14143" y="991285"/>
                  <a:pt x="9348" y="857263"/>
                  <a:pt x="0" y="639064"/>
                </a:cubicBezTo>
                <a:cubicBezTo>
                  <a:pt x="-9348" y="420865"/>
                  <a:pt x="23941" y="310439"/>
                  <a:pt x="0" y="215904"/>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88493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B779B-8DE4-4397-821C-612FB60A5327}"/>
              </a:ext>
            </a:extLst>
          </p:cNvPr>
          <p:cNvSpPr txBox="1"/>
          <p:nvPr/>
        </p:nvSpPr>
        <p:spPr>
          <a:xfrm>
            <a:off x="981075" y="1876961"/>
            <a:ext cx="6924675" cy="4524315"/>
          </a:xfrm>
          <a:prstGeom prst="rect">
            <a:avLst/>
          </a:prstGeom>
          <a:noFill/>
        </p:spPr>
        <p:txBody>
          <a:bodyPr wrap="square" rtlCol="0">
            <a:spAutoFit/>
          </a:bodyPr>
          <a:lstStyle/>
          <a:p>
            <a:r>
              <a:rPr lang="en-US" b="1" dirty="0"/>
              <a:t>Preferred Manager Traits:</a:t>
            </a:r>
          </a:p>
          <a:p>
            <a:endParaRPr lang="en-US" dirty="0"/>
          </a:p>
          <a:p>
            <a:pPr marL="742950" lvl="1" indent="-285750">
              <a:buFont typeface="Arial" panose="020B0604020202020204" pitchFamily="34" charset="0"/>
              <a:buChar char="•"/>
            </a:pPr>
            <a:r>
              <a:rPr lang="en-US" sz="1400" dirty="0">
                <a:solidFill>
                  <a:schemeClr val="tx1">
                    <a:lumMod val="75000"/>
                    <a:lumOff val="25000"/>
                  </a:schemeClr>
                </a:solidFill>
              </a:rPr>
              <a:t>Empowering (828), Supportive (228), Clear Communication (210).</a:t>
            </a:r>
          </a:p>
          <a:p>
            <a:pPr marL="742950" lvl="1" indent="-285750">
              <a:buFont typeface="Arial" panose="020B0604020202020204" pitchFamily="34" charset="0"/>
              <a:buChar char="•"/>
            </a:pPr>
            <a:endParaRPr lang="en-US" sz="1400" dirty="0">
              <a:solidFill>
                <a:schemeClr val="tx1">
                  <a:lumMod val="75000"/>
                  <a:lumOff val="25000"/>
                </a:schemeClr>
              </a:solidFill>
            </a:endParaRPr>
          </a:p>
          <a:p>
            <a:r>
              <a:rPr lang="en-US" b="1" dirty="0"/>
              <a:t>Preferred Working Style:</a:t>
            </a:r>
          </a:p>
          <a:p>
            <a:endParaRPr lang="en-US" b="1" dirty="0"/>
          </a:p>
          <a:p>
            <a:pPr marL="742950" lvl="1" indent="-285750">
              <a:buFont typeface="Arial" panose="020B0604020202020204" pitchFamily="34" charset="0"/>
              <a:buChar char="•"/>
            </a:pPr>
            <a:r>
              <a:rPr lang="en-US" sz="1400" dirty="0">
                <a:solidFill>
                  <a:schemeClr val="tx1">
                    <a:lumMod val="75000"/>
                    <a:lumOff val="25000"/>
                  </a:schemeClr>
                </a:solidFill>
              </a:rPr>
              <a:t>Majority prefer working in teams of 2–3 (455) or 5–7 members (421).</a:t>
            </a:r>
          </a:p>
          <a:p>
            <a:pPr marL="742950" lvl="1" indent="-285750">
              <a:buFont typeface="Arial" panose="020B0604020202020204" pitchFamily="34" charset="0"/>
              <a:buChar char="•"/>
            </a:pPr>
            <a:endParaRPr lang="en-US" sz="1400" dirty="0">
              <a:solidFill>
                <a:schemeClr val="tx1">
                  <a:lumMod val="75000"/>
                  <a:lumOff val="25000"/>
                </a:schemeClr>
              </a:solidFill>
            </a:endParaRPr>
          </a:p>
          <a:p>
            <a:r>
              <a:rPr lang="en-US" b="1" dirty="0"/>
              <a:t>Employer Attributes:</a:t>
            </a:r>
          </a:p>
          <a:p>
            <a:endParaRPr lang="en-US" b="1" dirty="0"/>
          </a:p>
          <a:p>
            <a:pPr marL="742950" lvl="1" indent="-285750">
              <a:buFont typeface="Arial" panose="020B0604020202020204" pitchFamily="34" charset="0"/>
              <a:buChar char="•"/>
            </a:pPr>
            <a:r>
              <a:rPr lang="en-US" sz="1400" dirty="0">
                <a:solidFill>
                  <a:schemeClr val="tx1">
                    <a:lumMod val="75000"/>
                    <a:lumOff val="25000"/>
                  </a:schemeClr>
                </a:solidFill>
              </a:rPr>
              <a:t>Growth-Focused (672) and Learning-Focused (440) employers are top preferences.</a:t>
            </a:r>
          </a:p>
          <a:p>
            <a:pPr marL="742950" lvl="1" indent="-285750">
              <a:buFont typeface="Arial" panose="020B0604020202020204" pitchFamily="34" charset="0"/>
              <a:buChar char="•"/>
            </a:pPr>
            <a:endParaRPr lang="en-US" sz="1400" dirty="0">
              <a:solidFill>
                <a:schemeClr val="tx1">
                  <a:lumMod val="75000"/>
                  <a:lumOff val="25000"/>
                </a:schemeClr>
              </a:solidFill>
            </a:endParaRPr>
          </a:p>
          <a:p>
            <a:r>
              <a:rPr lang="en-US" b="1" dirty="0"/>
              <a:t>Retention Outlook:</a:t>
            </a:r>
          </a:p>
          <a:p>
            <a:endParaRPr lang="en-US" b="1" dirty="0"/>
          </a:p>
          <a:p>
            <a:pPr marL="742950" lvl="1" indent="-285750">
              <a:buFont typeface="Arial" panose="020B0604020202020204" pitchFamily="34" charset="0"/>
              <a:buChar char="•"/>
            </a:pPr>
            <a:r>
              <a:rPr lang="en-US" sz="1400" dirty="0">
                <a:solidFill>
                  <a:schemeClr val="tx1">
                    <a:lumMod val="75000"/>
                    <a:lumOff val="25000"/>
                  </a:schemeClr>
                </a:solidFill>
              </a:rPr>
              <a:t>Only 10.37% would stay 3 years; 60.37% might stay 7 years based on conditions.</a:t>
            </a:r>
          </a:p>
          <a:p>
            <a:endParaRPr lang="en-IN" dirty="0"/>
          </a:p>
        </p:txBody>
      </p:sp>
      <p:sp>
        <p:nvSpPr>
          <p:cNvPr id="4" name="Title 1">
            <a:extLst>
              <a:ext uri="{FF2B5EF4-FFF2-40B4-BE49-F238E27FC236}">
                <a16:creationId xmlns:a16="http://schemas.microsoft.com/office/drawing/2014/main" id="{F5915F57-28D8-44CA-9EC5-972B1C01E3CD}"/>
              </a:ext>
            </a:extLst>
          </p:cNvPr>
          <p:cNvSpPr txBox="1">
            <a:spLocks/>
          </p:cNvSpPr>
          <p:nvPr/>
        </p:nvSpPr>
        <p:spPr>
          <a:xfrm>
            <a:off x="1666081" y="700088"/>
            <a:ext cx="6963569" cy="909637"/>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Managerial &amp; Employer Preferences</a:t>
            </a:r>
          </a:p>
        </p:txBody>
      </p:sp>
      <p:sp>
        <p:nvSpPr>
          <p:cNvPr id="5" name="Rectangle: Rounded Corners 4">
            <a:extLst>
              <a:ext uri="{FF2B5EF4-FFF2-40B4-BE49-F238E27FC236}">
                <a16:creationId xmlns:a16="http://schemas.microsoft.com/office/drawing/2014/main" id="{87A0017E-9866-4F83-BB56-95A774C594D8}"/>
              </a:ext>
            </a:extLst>
          </p:cNvPr>
          <p:cNvSpPr/>
          <p:nvPr/>
        </p:nvSpPr>
        <p:spPr>
          <a:xfrm>
            <a:off x="1524000" y="554831"/>
            <a:ext cx="5511164" cy="1200149"/>
          </a:xfrm>
          <a:custGeom>
            <a:avLst/>
            <a:gdLst>
              <a:gd name="connsiteX0" fmla="*/ 0 w 5511164"/>
              <a:gd name="connsiteY0" fmla="*/ 200029 h 1200149"/>
              <a:gd name="connsiteX1" fmla="*/ 200029 w 5511164"/>
              <a:gd name="connsiteY1" fmla="*/ 0 h 1200149"/>
              <a:gd name="connsiteX2" fmla="*/ 870152 w 5511164"/>
              <a:gd name="connsiteY2" fmla="*/ 0 h 1200149"/>
              <a:gd name="connsiteX3" fmla="*/ 1386941 w 5511164"/>
              <a:gd name="connsiteY3" fmla="*/ 0 h 1200149"/>
              <a:gd name="connsiteX4" fmla="*/ 1852620 w 5511164"/>
              <a:gd name="connsiteY4" fmla="*/ 0 h 1200149"/>
              <a:gd name="connsiteX5" fmla="*/ 2471632 w 5511164"/>
              <a:gd name="connsiteY5" fmla="*/ 0 h 1200149"/>
              <a:gd name="connsiteX6" fmla="*/ 2988421 w 5511164"/>
              <a:gd name="connsiteY6" fmla="*/ 0 h 1200149"/>
              <a:gd name="connsiteX7" fmla="*/ 3658544 w 5511164"/>
              <a:gd name="connsiteY7" fmla="*/ 0 h 1200149"/>
              <a:gd name="connsiteX8" fmla="*/ 4124223 w 5511164"/>
              <a:gd name="connsiteY8" fmla="*/ 0 h 1200149"/>
              <a:gd name="connsiteX9" fmla="*/ 4794345 w 5511164"/>
              <a:gd name="connsiteY9" fmla="*/ 0 h 1200149"/>
              <a:gd name="connsiteX10" fmla="*/ 5311135 w 5511164"/>
              <a:gd name="connsiteY10" fmla="*/ 0 h 1200149"/>
              <a:gd name="connsiteX11" fmla="*/ 5511164 w 5511164"/>
              <a:gd name="connsiteY11" fmla="*/ 200029 h 1200149"/>
              <a:gd name="connsiteX12" fmla="*/ 5511164 w 5511164"/>
              <a:gd name="connsiteY12" fmla="*/ 608075 h 1200149"/>
              <a:gd name="connsiteX13" fmla="*/ 5511164 w 5511164"/>
              <a:gd name="connsiteY13" fmla="*/ 1000120 h 1200149"/>
              <a:gd name="connsiteX14" fmla="*/ 5311135 w 5511164"/>
              <a:gd name="connsiteY14" fmla="*/ 1200149 h 1200149"/>
              <a:gd name="connsiteX15" fmla="*/ 4743234 w 5511164"/>
              <a:gd name="connsiteY15" fmla="*/ 1200149 h 1200149"/>
              <a:gd name="connsiteX16" fmla="*/ 4073112 w 5511164"/>
              <a:gd name="connsiteY16" fmla="*/ 1200149 h 1200149"/>
              <a:gd name="connsiteX17" fmla="*/ 3505211 w 5511164"/>
              <a:gd name="connsiteY17" fmla="*/ 1200149 h 1200149"/>
              <a:gd name="connsiteX18" fmla="*/ 3090643 w 5511164"/>
              <a:gd name="connsiteY18" fmla="*/ 1200149 h 1200149"/>
              <a:gd name="connsiteX19" fmla="*/ 2624965 w 5511164"/>
              <a:gd name="connsiteY19" fmla="*/ 1200149 h 1200149"/>
              <a:gd name="connsiteX20" fmla="*/ 1954842 w 5511164"/>
              <a:gd name="connsiteY20" fmla="*/ 1200149 h 1200149"/>
              <a:gd name="connsiteX21" fmla="*/ 1386941 w 5511164"/>
              <a:gd name="connsiteY21" fmla="*/ 1200149 h 1200149"/>
              <a:gd name="connsiteX22" fmla="*/ 921263 w 5511164"/>
              <a:gd name="connsiteY22" fmla="*/ 1200149 h 1200149"/>
              <a:gd name="connsiteX23" fmla="*/ 200029 w 5511164"/>
              <a:gd name="connsiteY23" fmla="*/ 1200149 h 1200149"/>
              <a:gd name="connsiteX24" fmla="*/ 0 w 5511164"/>
              <a:gd name="connsiteY24" fmla="*/ 1000120 h 1200149"/>
              <a:gd name="connsiteX25" fmla="*/ 0 w 5511164"/>
              <a:gd name="connsiteY25" fmla="*/ 600075 h 1200149"/>
              <a:gd name="connsiteX26" fmla="*/ 0 w 5511164"/>
              <a:gd name="connsiteY26" fmla="*/ 200029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1200149" extrusionOk="0">
                <a:moveTo>
                  <a:pt x="0" y="200029"/>
                </a:moveTo>
                <a:cubicBezTo>
                  <a:pt x="-8609" y="84246"/>
                  <a:pt x="71082" y="6933"/>
                  <a:pt x="200029" y="0"/>
                </a:cubicBezTo>
                <a:cubicBezTo>
                  <a:pt x="466148" y="-45979"/>
                  <a:pt x="597295" y="35851"/>
                  <a:pt x="870152" y="0"/>
                </a:cubicBezTo>
                <a:cubicBezTo>
                  <a:pt x="1143009" y="-35851"/>
                  <a:pt x="1228451" y="30595"/>
                  <a:pt x="1386941" y="0"/>
                </a:cubicBezTo>
                <a:cubicBezTo>
                  <a:pt x="1545431" y="-30595"/>
                  <a:pt x="1692036" y="52903"/>
                  <a:pt x="1852620" y="0"/>
                </a:cubicBezTo>
                <a:cubicBezTo>
                  <a:pt x="2013204" y="-52903"/>
                  <a:pt x="2188772" y="3568"/>
                  <a:pt x="2471632" y="0"/>
                </a:cubicBezTo>
                <a:cubicBezTo>
                  <a:pt x="2754492" y="-3568"/>
                  <a:pt x="2863366" y="21624"/>
                  <a:pt x="2988421" y="0"/>
                </a:cubicBezTo>
                <a:cubicBezTo>
                  <a:pt x="3113476" y="-21624"/>
                  <a:pt x="3506093" y="27715"/>
                  <a:pt x="3658544" y="0"/>
                </a:cubicBezTo>
                <a:cubicBezTo>
                  <a:pt x="3810995" y="-27715"/>
                  <a:pt x="4008164" y="32588"/>
                  <a:pt x="4124223" y="0"/>
                </a:cubicBezTo>
                <a:cubicBezTo>
                  <a:pt x="4240282" y="-32588"/>
                  <a:pt x="4528525" y="28409"/>
                  <a:pt x="4794345" y="0"/>
                </a:cubicBezTo>
                <a:cubicBezTo>
                  <a:pt x="5060165" y="-28409"/>
                  <a:pt x="5068767" y="9408"/>
                  <a:pt x="5311135" y="0"/>
                </a:cubicBezTo>
                <a:cubicBezTo>
                  <a:pt x="5400235" y="-1222"/>
                  <a:pt x="5521297" y="61769"/>
                  <a:pt x="5511164" y="200029"/>
                </a:cubicBezTo>
                <a:cubicBezTo>
                  <a:pt x="5523978" y="314520"/>
                  <a:pt x="5465748" y="456644"/>
                  <a:pt x="5511164" y="608075"/>
                </a:cubicBezTo>
                <a:cubicBezTo>
                  <a:pt x="5556580" y="759506"/>
                  <a:pt x="5492215" y="833783"/>
                  <a:pt x="5511164" y="1000120"/>
                </a:cubicBezTo>
                <a:cubicBezTo>
                  <a:pt x="5531564" y="1085268"/>
                  <a:pt x="5414381" y="1197355"/>
                  <a:pt x="5311135" y="1200149"/>
                </a:cubicBezTo>
                <a:cubicBezTo>
                  <a:pt x="5065054" y="1253188"/>
                  <a:pt x="4921314" y="1151145"/>
                  <a:pt x="4743234" y="1200149"/>
                </a:cubicBezTo>
                <a:cubicBezTo>
                  <a:pt x="4565154" y="1249153"/>
                  <a:pt x="4319454" y="1144523"/>
                  <a:pt x="4073112" y="1200149"/>
                </a:cubicBezTo>
                <a:cubicBezTo>
                  <a:pt x="3826770" y="1255775"/>
                  <a:pt x="3788257" y="1149313"/>
                  <a:pt x="3505211" y="1200149"/>
                </a:cubicBezTo>
                <a:cubicBezTo>
                  <a:pt x="3222165" y="1250985"/>
                  <a:pt x="3296437" y="1187080"/>
                  <a:pt x="3090643" y="1200149"/>
                </a:cubicBezTo>
                <a:cubicBezTo>
                  <a:pt x="2884849" y="1213218"/>
                  <a:pt x="2758773" y="1173157"/>
                  <a:pt x="2624965" y="1200149"/>
                </a:cubicBezTo>
                <a:cubicBezTo>
                  <a:pt x="2491157" y="1227141"/>
                  <a:pt x="2125213" y="1155971"/>
                  <a:pt x="1954842" y="1200149"/>
                </a:cubicBezTo>
                <a:cubicBezTo>
                  <a:pt x="1784471" y="1244327"/>
                  <a:pt x="1545156" y="1166896"/>
                  <a:pt x="1386941" y="1200149"/>
                </a:cubicBezTo>
                <a:cubicBezTo>
                  <a:pt x="1228726" y="1233402"/>
                  <a:pt x="1069258" y="1162085"/>
                  <a:pt x="921263" y="1200149"/>
                </a:cubicBezTo>
                <a:cubicBezTo>
                  <a:pt x="773268" y="1238213"/>
                  <a:pt x="447650" y="1139884"/>
                  <a:pt x="200029" y="1200149"/>
                </a:cubicBezTo>
                <a:cubicBezTo>
                  <a:pt x="72381" y="1199177"/>
                  <a:pt x="18502" y="1126522"/>
                  <a:pt x="0" y="1000120"/>
                </a:cubicBezTo>
                <a:cubicBezTo>
                  <a:pt x="-46732" y="911010"/>
                  <a:pt x="8111" y="703854"/>
                  <a:pt x="0" y="600075"/>
                </a:cubicBezTo>
                <a:cubicBezTo>
                  <a:pt x="-8111" y="496297"/>
                  <a:pt x="24092" y="350752"/>
                  <a:pt x="0" y="200029"/>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0433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9862-1B3E-4F22-8212-A7020FB88975}"/>
              </a:ext>
            </a:extLst>
          </p:cNvPr>
          <p:cNvSpPr txBox="1"/>
          <p:nvPr/>
        </p:nvSpPr>
        <p:spPr>
          <a:xfrm>
            <a:off x="1993582" y="528637"/>
            <a:ext cx="4572000" cy="1107996"/>
          </a:xfrm>
          <a:prstGeom prst="rect">
            <a:avLst/>
          </a:prstGeom>
          <a:noFill/>
        </p:spPr>
        <p:txBody>
          <a:bodyPr wrap="square">
            <a:spAutoFit/>
          </a:bodyPr>
          <a:lstStyle/>
          <a:p>
            <a:r>
              <a:rPr lang="en-IN" sz="3300" b="1" dirty="0">
                <a:solidFill>
                  <a:schemeClr val="accent2">
                    <a:lumMod val="75000"/>
                  </a:schemeClr>
                </a:solidFill>
                <a:latin typeface="+mj-lt"/>
                <a:ea typeface="+mj-ea"/>
                <a:cs typeface="+mj-cs"/>
              </a:rPr>
              <a:t>Career Path &amp; Education Goals</a:t>
            </a:r>
          </a:p>
        </p:txBody>
      </p:sp>
      <p:sp>
        <p:nvSpPr>
          <p:cNvPr id="6" name="Rectangle: Rounded Corners 5">
            <a:extLst>
              <a:ext uri="{FF2B5EF4-FFF2-40B4-BE49-F238E27FC236}">
                <a16:creationId xmlns:a16="http://schemas.microsoft.com/office/drawing/2014/main" id="{13454578-6F02-4098-995D-9801DF975688}"/>
              </a:ext>
            </a:extLst>
          </p:cNvPr>
          <p:cNvSpPr/>
          <p:nvPr/>
        </p:nvSpPr>
        <p:spPr>
          <a:xfrm>
            <a:off x="1524000" y="523874"/>
            <a:ext cx="5511164" cy="1200149"/>
          </a:xfrm>
          <a:custGeom>
            <a:avLst/>
            <a:gdLst>
              <a:gd name="connsiteX0" fmla="*/ 0 w 5511164"/>
              <a:gd name="connsiteY0" fmla="*/ 200029 h 1200149"/>
              <a:gd name="connsiteX1" fmla="*/ 200029 w 5511164"/>
              <a:gd name="connsiteY1" fmla="*/ 0 h 1200149"/>
              <a:gd name="connsiteX2" fmla="*/ 870152 w 5511164"/>
              <a:gd name="connsiteY2" fmla="*/ 0 h 1200149"/>
              <a:gd name="connsiteX3" fmla="*/ 1386941 w 5511164"/>
              <a:gd name="connsiteY3" fmla="*/ 0 h 1200149"/>
              <a:gd name="connsiteX4" fmla="*/ 1852620 w 5511164"/>
              <a:gd name="connsiteY4" fmla="*/ 0 h 1200149"/>
              <a:gd name="connsiteX5" fmla="*/ 2471632 w 5511164"/>
              <a:gd name="connsiteY5" fmla="*/ 0 h 1200149"/>
              <a:gd name="connsiteX6" fmla="*/ 2988421 w 5511164"/>
              <a:gd name="connsiteY6" fmla="*/ 0 h 1200149"/>
              <a:gd name="connsiteX7" fmla="*/ 3658544 w 5511164"/>
              <a:gd name="connsiteY7" fmla="*/ 0 h 1200149"/>
              <a:gd name="connsiteX8" fmla="*/ 4124223 w 5511164"/>
              <a:gd name="connsiteY8" fmla="*/ 0 h 1200149"/>
              <a:gd name="connsiteX9" fmla="*/ 4794345 w 5511164"/>
              <a:gd name="connsiteY9" fmla="*/ 0 h 1200149"/>
              <a:gd name="connsiteX10" fmla="*/ 5311135 w 5511164"/>
              <a:gd name="connsiteY10" fmla="*/ 0 h 1200149"/>
              <a:gd name="connsiteX11" fmla="*/ 5511164 w 5511164"/>
              <a:gd name="connsiteY11" fmla="*/ 200029 h 1200149"/>
              <a:gd name="connsiteX12" fmla="*/ 5511164 w 5511164"/>
              <a:gd name="connsiteY12" fmla="*/ 608075 h 1200149"/>
              <a:gd name="connsiteX13" fmla="*/ 5511164 w 5511164"/>
              <a:gd name="connsiteY13" fmla="*/ 1000120 h 1200149"/>
              <a:gd name="connsiteX14" fmla="*/ 5311135 w 5511164"/>
              <a:gd name="connsiteY14" fmla="*/ 1200149 h 1200149"/>
              <a:gd name="connsiteX15" fmla="*/ 4743234 w 5511164"/>
              <a:gd name="connsiteY15" fmla="*/ 1200149 h 1200149"/>
              <a:gd name="connsiteX16" fmla="*/ 4073112 w 5511164"/>
              <a:gd name="connsiteY16" fmla="*/ 1200149 h 1200149"/>
              <a:gd name="connsiteX17" fmla="*/ 3505211 w 5511164"/>
              <a:gd name="connsiteY17" fmla="*/ 1200149 h 1200149"/>
              <a:gd name="connsiteX18" fmla="*/ 3090643 w 5511164"/>
              <a:gd name="connsiteY18" fmla="*/ 1200149 h 1200149"/>
              <a:gd name="connsiteX19" fmla="*/ 2624965 w 5511164"/>
              <a:gd name="connsiteY19" fmla="*/ 1200149 h 1200149"/>
              <a:gd name="connsiteX20" fmla="*/ 1954842 w 5511164"/>
              <a:gd name="connsiteY20" fmla="*/ 1200149 h 1200149"/>
              <a:gd name="connsiteX21" fmla="*/ 1386941 w 5511164"/>
              <a:gd name="connsiteY21" fmla="*/ 1200149 h 1200149"/>
              <a:gd name="connsiteX22" fmla="*/ 921263 w 5511164"/>
              <a:gd name="connsiteY22" fmla="*/ 1200149 h 1200149"/>
              <a:gd name="connsiteX23" fmla="*/ 200029 w 5511164"/>
              <a:gd name="connsiteY23" fmla="*/ 1200149 h 1200149"/>
              <a:gd name="connsiteX24" fmla="*/ 0 w 5511164"/>
              <a:gd name="connsiteY24" fmla="*/ 1000120 h 1200149"/>
              <a:gd name="connsiteX25" fmla="*/ 0 w 5511164"/>
              <a:gd name="connsiteY25" fmla="*/ 600075 h 1200149"/>
              <a:gd name="connsiteX26" fmla="*/ 0 w 5511164"/>
              <a:gd name="connsiteY26" fmla="*/ 200029 h 12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1200149" extrusionOk="0">
                <a:moveTo>
                  <a:pt x="0" y="200029"/>
                </a:moveTo>
                <a:cubicBezTo>
                  <a:pt x="-8609" y="84246"/>
                  <a:pt x="71082" y="6933"/>
                  <a:pt x="200029" y="0"/>
                </a:cubicBezTo>
                <a:cubicBezTo>
                  <a:pt x="466148" y="-45979"/>
                  <a:pt x="597295" y="35851"/>
                  <a:pt x="870152" y="0"/>
                </a:cubicBezTo>
                <a:cubicBezTo>
                  <a:pt x="1143009" y="-35851"/>
                  <a:pt x="1228451" y="30595"/>
                  <a:pt x="1386941" y="0"/>
                </a:cubicBezTo>
                <a:cubicBezTo>
                  <a:pt x="1545431" y="-30595"/>
                  <a:pt x="1692036" y="52903"/>
                  <a:pt x="1852620" y="0"/>
                </a:cubicBezTo>
                <a:cubicBezTo>
                  <a:pt x="2013204" y="-52903"/>
                  <a:pt x="2188772" y="3568"/>
                  <a:pt x="2471632" y="0"/>
                </a:cubicBezTo>
                <a:cubicBezTo>
                  <a:pt x="2754492" y="-3568"/>
                  <a:pt x="2863366" y="21624"/>
                  <a:pt x="2988421" y="0"/>
                </a:cubicBezTo>
                <a:cubicBezTo>
                  <a:pt x="3113476" y="-21624"/>
                  <a:pt x="3506093" y="27715"/>
                  <a:pt x="3658544" y="0"/>
                </a:cubicBezTo>
                <a:cubicBezTo>
                  <a:pt x="3810995" y="-27715"/>
                  <a:pt x="4008164" y="32588"/>
                  <a:pt x="4124223" y="0"/>
                </a:cubicBezTo>
                <a:cubicBezTo>
                  <a:pt x="4240282" y="-32588"/>
                  <a:pt x="4528525" y="28409"/>
                  <a:pt x="4794345" y="0"/>
                </a:cubicBezTo>
                <a:cubicBezTo>
                  <a:pt x="5060165" y="-28409"/>
                  <a:pt x="5068767" y="9408"/>
                  <a:pt x="5311135" y="0"/>
                </a:cubicBezTo>
                <a:cubicBezTo>
                  <a:pt x="5400235" y="-1222"/>
                  <a:pt x="5521297" y="61769"/>
                  <a:pt x="5511164" y="200029"/>
                </a:cubicBezTo>
                <a:cubicBezTo>
                  <a:pt x="5523978" y="314520"/>
                  <a:pt x="5465748" y="456644"/>
                  <a:pt x="5511164" y="608075"/>
                </a:cubicBezTo>
                <a:cubicBezTo>
                  <a:pt x="5556580" y="759506"/>
                  <a:pt x="5492215" y="833783"/>
                  <a:pt x="5511164" y="1000120"/>
                </a:cubicBezTo>
                <a:cubicBezTo>
                  <a:pt x="5531564" y="1085268"/>
                  <a:pt x="5414381" y="1197355"/>
                  <a:pt x="5311135" y="1200149"/>
                </a:cubicBezTo>
                <a:cubicBezTo>
                  <a:pt x="5065054" y="1253188"/>
                  <a:pt x="4921314" y="1151145"/>
                  <a:pt x="4743234" y="1200149"/>
                </a:cubicBezTo>
                <a:cubicBezTo>
                  <a:pt x="4565154" y="1249153"/>
                  <a:pt x="4319454" y="1144523"/>
                  <a:pt x="4073112" y="1200149"/>
                </a:cubicBezTo>
                <a:cubicBezTo>
                  <a:pt x="3826770" y="1255775"/>
                  <a:pt x="3788257" y="1149313"/>
                  <a:pt x="3505211" y="1200149"/>
                </a:cubicBezTo>
                <a:cubicBezTo>
                  <a:pt x="3222165" y="1250985"/>
                  <a:pt x="3296437" y="1187080"/>
                  <a:pt x="3090643" y="1200149"/>
                </a:cubicBezTo>
                <a:cubicBezTo>
                  <a:pt x="2884849" y="1213218"/>
                  <a:pt x="2758773" y="1173157"/>
                  <a:pt x="2624965" y="1200149"/>
                </a:cubicBezTo>
                <a:cubicBezTo>
                  <a:pt x="2491157" y="1227141"/>
                  <a:pt x="2125213" y="1155971"/>
                  <a:pt x="1954842" y="1200149"/>
                </a:cubicBezTo>
                <a:cubicBezTo>
                  <a:pt x="1784471" y="1244327"/>
                  <a:pt x="1545156" y="1166896"/>
                  <a:pt x="1386941" y="1200149"/>
                </a:cubicBezTo>
                <a:cubicBezTo>
                  <a:pt x="1228726" y="1233402"/>
                  <a:pt x="1069258" y="1162085"/>
                  <a:pt x="921263" y="1200149"/>
                </a:cubicBezTo>
                <a:cubicBezTo>
                  <a:pt x="773268" y="1238213"/>
                  <a:pt x="447650" y="1139884"/>
                  <a:pt x="200029" y="1200149"/>
                </a:cubicBezTo>
                <a:cubicBezTo>
                  <a:pt x="72381" y="1199177"/>
                  <a:pt x="18502" y="1126522"/>
                  <a:pt x="0" y="1000120"/>
                </a:cubicBezTo>
                <a:cubicBezTo>
                  <a:pt x="-46732" y="911010"/>
                  <a:pt x="8111" y="703854"/>
                  <a:pt x="0" y="600075"/>
                </a:cubicBezTo>
                <a:cubicBezTo>
                  <a:pt x="-8111" y="496297"/>
                  <a:pt x="24092" y="350752"/>
                  <a:pt x="0" y="200029"/>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334EA56F-0BD1-4A08-8886-B6325F9258B7}"/>
              </a:ext>
            </a:extLst>
          </p:cNvPr>
          <p:cNvSpPr txBox="1"/>
          <p:nvPr/>
        </p:nvSpPr>
        <p:spPr>
          <a:xfrm>
            <a:off x="981075" y="1876961"/>
            <a:ext cx="6924675" cy="369332"/>
          </a:xfrm>
          <a:prstGeom prst="rect">
            <a:avLst/>
          </a:prstGeom>
          <a:noFill/>
        </p:spPr>
        <p:txBody>
          <a:bodyPr wrap="square" rtlCol="0">
            <a:spAutoFit/>
          </a:bodyPr>
          <a:lstStyle/>
          <a:p>
            <a:endParaRPr lang="en-IN" dirty="0"/>
          </a:p>
        </p:txBody>
      </p:sp>
      <p:sp>
        <p:nvSpPr>
          <p:cNvPr id="10" name="Rectangle 3">
            <a:extLst>
              <a:ext uri="{FF2B5EF4-FFF2-40B4-BE49-F238E27FC236}">
                <a16:creationId xmlns:a16="http://schemas.microsoft.com/office/drawing/2014/main" id="{EDAFA126-049F-45CC-85DF-66CE230536A4}"/>
              </a:ext>
            </a:extLst>
          </p:cNvPr>
          <p:cNvSpPr>
            <a:spLocks noChangeArrowheads="1"/>
          </p:cNvSpPr>
          <p:nvPr/>
        </p:nvSpPr>
        <p:spPr bwMode="auto">
          <a:xfrm>
            <a:off x="876300" y="2040077"/>
            <a:ext cx="774382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b="1" kern="500" dirty="0"/>
              <a:t>Influencing Factors:</a:t>
            </a:r>
          </a:p>
          <a:p>
            <a:pPr lvl="0" defTabSz="914400" eaLnBrk="0" fontAlgn="base" hangingPunct="0">
              <a:spcBef>
                <a:spcPct val="0"/>
              </a:spcBef>
              <a:spcAft>
                <a:spcPct val="0"/>
              </a:spcAft>
              <a:buFontTx/>
              <a:buChar char="•"/>
            </a:pPr>
            <a:endParaRPr lang="en-US" altLang="en-US" b="1" kern="500" dirty="0"/>
          </a:p>
          <a:p>
            <a:pPr lvl="0" defTabSz="914400" eaLnBrk="0" fontAlgn="base" hangingPunct="0">
              <a:spcBef>
                <a:spcPct val="0"/>
              </a:spcBef>
              <a:spcAft>
                <a:spcPct val="0"/>
              </a:spcAft>
              <a:buFontTx/>
              <a:buChar char="•"/>
            </a:pPr>
            <a:r>
              <a:rPr lang="en-US" altLang="en-US" sz="1400" kern="500" dirty="0">
                <a:solidFill>
                  <a:schemeClr val="tx1">
                    <a:lumMod val="75000"/>
                    <a:lumOff val="25000"/>
                  </a:schemeClr>
                </a:solidFill>
              </a:rPr>
              <a:t>Parents (485), World Leaders (289), and Influencers (250) are top career influencers.</a:t>
            </a:r>
          </a:p>
          <a:p>
            <a:pPr lvl="0" defTabSz="914400" eaLnBrk="0" fontAlgn="base" hangingPunct="0">
              <a:spcBef>
                <a:spcPct val="0"/>
              </a:spcBef>
              <a:spcAft>
                <a:spcPct val="0"/>
              </a:spcAft>
              <a:buFontTx/>
              <a:buChar char="•"/>
            </a:pPr>
            <a:endParaRPr lang="en-US" altLang="en-US" sz="1400" kern="500" dirty="0">
              <a:solidFill>
                <a:schemeClr val="tx1">
                  <a:lumMod val="75000"/>
                  <a:lumOff val="25000"/>
                </a:schemeClr>
              </a:solidFill>
            </a:endParaRPr>
          </a:p>
          <a:p>
            <a:pPr lvl="0" defTabSz="914400" eaLnBrk="0" fontAlgn="base" hangingPunct="0">
              <a:spcBef>
                <a:spcPct val="0"/>
              </a:spcBef>
              <a:spcAft>
                <a:spcPct val="0"/>
              </a:spcAft>
            </a:pPr>
            <a:r>
              <a:rPr lang="en-US" altLang="en-US" b="1" kern="500" dirty="0"/>
              <a:t>Industry Preferences:</a:t>
            </a:r>
          </a:p>
          <a:p>
            <a:pPr lvl="0" defTabSz="914400" eaLnBrk="0" fontAlgn="base" hangingPunct="0">
              <a:spcBef>
                <a:spcPct val="0"/>
              </a:spcBef>
              <a:spcAft>
                <a:spcPct val="0"/>
              </a:spcAft>
            </a:pPr>
            <a:endParaRPr lang="en-US" altLang="en-US" b="1" kern="500" dirty="0"/>
          </a:p>
          <a:p>
            <a:pPr lvl="0" defTabSz="914400" eaLnBrk="0" fontAlgn="base" hangingPunct="0">
              <a:spcBef>
                <a:spcPct val="0"/>
              </a:spcBef>
              <a:spcAft>
                <a:spcPct val="0"/>
              </a:spcAft>
              <a:buFontTx/>
              <a:buChar char="•"/>
            </a:pPr>
            <a:r>
              <a:rPr lang="en-US" altLang="en-US" sz="1400" kern="500" dirty="0">
                <a:solidFill>
                  <a:schemeClr val="tx1">
                    <a:lumMod val="75000"/>
                    <a:lumOff val="25000"/>
                  </a:schemeClr>
                </a:solidFill>
              </a:rPr>
              <a:t>Mid-size companies and Corporations (3000+ employees) preferred.</a:t>
            </a:r>
          </a:p>
          <a:p>
            <a:pPr lvl="0" defTabSz="914400" eaLnBrk="0" fontAlgn="base" hangingPunct="0">
              <a:spcBef>
                <a:spcPct val="0"/>
              </a:spcBef>
              <a:spcAft>
                <a:spcPct val="0"/>
              </a:spcAft>
              <a:buFontTx/>
              <a:buChar char="•"/>
            </a:pPr>
            <a:endParaRPr lang="en-US" altLang="en-US" sz="1400" kern="500" dirty="0">
              <a:solidFill>
                <a:schemeClr val="tx1">
                  <a:lumMod val="75000"/>
                  <a:lumOff val="25000"/>
                </a:schemeClr>
              </a:solidFill>
            </a:endParaRPr>
          </a:p>
          <a:p>
            <a:pPr lvl="0" defTabSz="914400" eaLnBrk="0" fontAlgn="base" hangingPunct="0">
              <a:spcBef>
                <a:spcPct val="0"/>
              </a:spcBef>
              <a:spcAft>
                <a:spcPct val="0"/>
              </a:spcAft>
            </a:pPr>
            <a:r>
              <a:rPr lang="en-US" altLang="en-US" b="1" kern="500" dirty="0"/>
              <a:t>Aspirational Job Sectors:</a:t>
            </a:r>
          </a:p>
          <a:p>
            <a:pPr lvl="0" defTabSz="914400" eaLnBrk="0" fontAlgn="base" hangingPunct="0">
              <a:spcBef>
                <a:spcPct val="0"/>
              </a:spcBef>
              <a:spcAft>
                <a:spcPct val="0"/>
              </a:spcAft>
              <a:buFontTx/>
              <a:buChar char="•"/>
            </a:pPr>
            <a:endParaRPr lang="en-US" altLang="en-US" b="1" kern="500" dirty="0"/>
          </a:p>
          <a:p>
            <a:pPr lvl="0" defTabSz="914400" eaLnBrk="0" fontAlgn="base" hangingPunct="0">
              <a:spcBef>
                <a:spcPct val="0"/>
              </a:spcBef>
              <a:spcAft>
                <a:spcPct val="0"/>
              </a:spcAft>
              <a:buFontTx/>
              <a:buChar char="•"/>
            </a:pPr>
            <a:r>
              <a:rPr lang="en-US" altLang="en-US" sz="1400" kern="500" dirty="0">
                <a:solidFill>
                  <a:schemeClr val="tx1">
                    <a:lumMod val="75000"/>
                    <a:lumOff val="25000"/>
                  </a:schemeClr>
                </a:solidFill>
              </a:rPr>
              <a:t>Management (862), Operations (265), and Teaching (228) are top career goals.</a:t>
            </a:r>
          </a:p>
          <a:p>
            <a:pPr lvl="0" defTabSz="914400" eaLnBrk="0" fontAlgn="base" hangingPunct="0">
              <a:spcBef>
                <a:spcPct val="0"/>
              </a:spcBef>
              <a:spcAft>
                <a:spcPct val="0"/>
              </a:spcAft>
              <a:buFontTx/>
              <a:buChar char="•"/>
            </a:pPr>
            <a:endParaRPr lang="en-US" altLang="en-US" sz="1400" kern="500" dirty="0">
              <a:solidFill>
                <a:schemeClr val="tx1">
                  <a:lumMod val="75000"/>
                  <a:lumOff val="25000"/>
                </a:schemeClr>
              </a:solidFill>
            </a:endParaRPr>
          </a:p>
          <a:p>
            <a:pPr lvl="0" defTabSz="914400" eaLnBrk="0" fontAlgn="base" hangingPunct="0">
              <a:spcBef>
                <a:spcPct val="0"/>
              </a:spcBef>
              <a:spcAft>
                <a:spcPct val="0"/>
              </a:spcAft>
            </a:pPr>
            <a:r>
              <a:rPr lang="en-US" altLang="en-US" b="1" kern="500" dirty="0"/>
              <a:t>Education &amp; Work Mode Preferences:</a:t>
            </a:r>
          </a:p>
          <a:p>
            <a:pPr lvl="0" defTabSz="914400" eaLnBrk="0" fontAlgn="base" hangingPunct="0">
              <a:spcBef>
                <a:spcPct val="0"/>
              </a:spcBef>
              <a:spcAft>
                <a:spcPct val="0"/>
              </a:spcAft>
              <a:buFontTx/>
              <a:buChar char="•"/>
            </a:pPr>
            <a:endParaRPr lang="en-US" altLang="en-US" b="1" kern="500" dirty="0"/>
          </a:p>
          <a:p>
            <a:pPr lvl="0" defTabSz="914400" eaLnBrk="0" fontAlgn="base" hangingPunct="0">
              <a:spcBef>
                <a:spcPct val="0"/>
              </a:spcBef>
              <a:spcAft>
                <a:spcPct val="0"/>
              </a:spcAft>
              <a:buFontTx/>
              <a:buChar char="•"/>
            </a:pPr>
            <a:r>
              <a:rPr lang="en-US" altLang="en-US" sz="1400" kern="500" dirty="0">
                <a:solidFill>
                  <a:schemeClr val="tx1">
                    <a:lumMod val="75000"/>
                    <a:lumOff val="25000"/>
                  </a:schemeClr>
                </a:solidFill>
              </a:rPr>
              <a:t>44.25% prefer higher education.</a:t>
            </a:r>
          </a:p>
          <a:p>
            <a:pPr lvl="0" defTabSz="914400" eaLnBrk="0" fontAlgn="base" hangingPunct="0">
              <a:spcBef>
                <a:spcPct val="0"/>
              </a:spcBef>
              <a:spcAft>
                <a:spcPct val="0"/>
              </a:spcAft>
              <a:buFontTx/>
              <a:buChar char="•"/>
            </a:pPr>
            <a:r>
              <a:rPr lang="en-US" altLang="en-US" sz="1400" kern="500" dirty="0">
                <a:solidFill>
                  <a:schemeClr val="tx1">
                    <a:lumMod val="75000"/>
                    <a:lumOff val="25000"/>
                  </a:schemeClr>
                </a:solidFill>
              </a:rPr>
              <a:t>Hybrid work (44.78%) is most desired; 34.03% prefer fully remote roles.</a:t>
            </a:r>
          </a:p>
          <a:p>
            <a:pPr lvl="0" defTabSz="91440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903492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CE4A4-51D6-4164-8199-B3AE878CCFEB}"/>
              </a:ext>
            </a:extLst>
          </p:cNvPr>
          <p:cNvSpPr txBox="1"/>
          <p:nvPr/>
        </p:nvSpPr>
        <p:spPr>
          <a:xfrm>
            <a:off x="2191871" y="1337982"/>
            <a:ext cx="2649070" cy="1338828"/>
          </a:xfrm>
          <a:prstGeom prst="rect">
            <a:avLst/>
          </a:prstGeom>
          <a:noFill/>
        </p:spPr>
        <p:txBody>
          <a:bodyPr wrap="square" rtlCol="0">
            <a:spAutoFit/>
          </a:bodyPr>
          <a:lstStyle/>
          <a:p>
            <a:r>
              <a:rPr lang="en-IN" sz="4050" b="1" dirty="0">
                <a:solidFill>
                  <a:schemeClr val="accent2">
                    <a:lumMod val="75000"/>
                  </a:schemeClr>
                </a:solidFill>
                <a:latin typeface="+mj-lt"/>
                <a:ea typeface="+mj-ea"/>
                <a:cs typeface="+mj-cs"/>
              </a:rPr>
              <a:t>THANK</a:t>
            </a:r>
            <a:r>
              <a:rPr lang="en-IN" sz="4050" b="1" dirty="0">
                <a:latin typeface="Segoe UI Black" panose="020B0A02040204020203" pitchFamily="34" charset="0"/>
                <a:ea typeface="Segoe UI Black" panose="020B0A02040204020203" pitchFamily="34" charset="0"/>
              </a:rPr>
              <a:t> </a:t>
            </a:r>
          </a:p>
          <a:p>
            <a:r>
              <a:rPr lang="en-IN" sz="4050" b="1" dirty="0">
                <a:latin typeface="Segoe UI Black" panose="020B0A02040204020203" pitchFamily="34" charset="0"/>
                <a:ea typeface="Segoe UI Black" panose="020B0A02040204020203" pitchFamily="34" charset="0"/>
              </a:rPr>
              <a:t>  </a:t>
            </a:r>
            <a:r>
              <a:rPr lang="en-IN" sz="4050" b="1" dirty="0">
                <a:solidFill>
                  <a:schemeClr val="accent2">
                    <a:lumMod val="75000"/>
                  </a:schemeClr>
                </a:solidFill>
                <a:latin typeface="+mj-lt"/>
                <a:ea typeface="+mj-ea"/>
                <a:cs typeface="+mj-cs"/>
              </a:rPr>
              <a:t>YOU</a:t>
            </a:r>
          </a:p>
        </p:txBody>
      </p:sp>
      <p:sp>
        <p:nvSpPr>
          <p:cNvPr id="3" name="Half Frame 2">
            <a:extLst>
              <a:ext uri="{FF2B5EF4-FFF2-40B4-BE49-F238E27FC236}">
                <a16:creationId xmlns:a16="http://schemas.microsoft.com/office/drawing/2014/main" id="{B44F7DA7-23F5-4BD3-8807-5CC8A0DF0E1A}"/>
              </a:ext>
            </a:extLst>
          </p:cNvPr>
          <p:cNvSpPr/>
          <p:nvPr/>
        </p:nvSpPr>
        <p:spPr>
          <a:xfrm>
            <a:off x="1748118" y="995082"/>
            <a:ext cx="685800" cy="685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Half Frame 3">
            <a:extLst>
              <a:ext uri="{FF2B5EF4-FFF2-40B4-BE49-F238E27FC236}">
                <a16:creationId xmlns:a16="http://schemas.microsoft.com/office/drawing/2014/main" id="{6B06B5E5-F905-49AB-A318-A1F5CBF9EAB2}"/>
              </a:ext>
            </a:extLst>
          </p:cNvPr>
          <p:cNvSpPr/>
          <p:nvPr/>
        </p:nvSpPr>
        <p:spPr>
          <a:xfrm rot="10800000">
            <a:off x="4020670" y="2228850"/>
            <a:ext cx="685800" cy="6858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52276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719040"/>
          </a:xfrm>
        </p:spPr>
        <p:txBody>
          <a:bodyPr>
            <a:noAutofit/>
          </a:bodyPr>
          <a:lstStyle/>
          <a:p>
            <a:r>
              <a:rPr sz="5400" dirty="0"/>
              <a:t>Problem </a:t>
            </a:r>
            <a:br>
              <a:rPr lang="en-IN" sz="5400" dirty="0"/>
            </a:br>
            <a:r>
              <a:rPr sz="5400" dirty="0"/>
              <a:t>Statement in </a:t>
            </a:r>
            <a:br>
              <a:rPr lang="en-IN" sz="5400" dirty="0"/>
            </a:br>
            <a:r>
              <a:rPr sz="5400" dirty="0"/>
              <a:t>5W Format</a:t>
            </a:r>
          </a:p>
        </p:txBody>
      </p:sp>
      <p:sp>
        <p:nvSpPr>
          <p:cNvPr id="3" name="Rectangle: Rounded Corners 2">
            <a:extLst>
              <a:ext uri="{FF2B5EF4-FFF2-40B4-BE49-F238E27FC236}">
                <a16:creationId xmlns:a16="http://schemas.microsoft.com/office/drawing/2014/main" id="{1B086620-FED9-4DF3-9ADB-C9A07070086F}"/>
              </a:ext>
            </a:extLst>
          </p:cNvPr>
          <p:cNvSpPr/>
          <p:nvPr/>
        </p:nvSpPr>
        <p:spPr>
          <a:xfrm>
            <a:off x="1609041" y="624110"/>
            <a:ext cx="5511164" cy="2804890"/>
          </a:xfrm>
          <a:custGeom>
            <a:avLst/>
            <a:gdLst>
              <a:gd name="connsiteX0" fmla="*/ 0 w 5511164"/>
              <a:gd name="connsiteY0" fmla="*/ 467491 h 2804890"/>
              <a:gd name="connsiteX1" fmla="*/ 467491 w 5511164"/>
              <a:gd name="connsiteY1" fmla="*/ 0 h 2804890"/>
              <a:gd name="connsiteX2" fmla="*/ 1131037 w 5511164"/>
              <a:gd name="connsiteY2" fmla="*/ 0 h 2804890"/>
              <a:gd name="connsiteX3" fmla="*/ 1657298 w 5511164"/>
              <a:gd name="connsiteY3" fmla="*/ 0 h 2804890"/>
              <a:gd name="connsiteX4" fmla="*/ 2137797 w 5511164"/>
              <a:gd name="connsiteY4" fmla="*/ 0 h 2804890"/>
              <a:gd name="connsiteX5" fmla="*/ 2755582 w 5511164"/>
              <a:gd name="connsiteY5" fmla="*/ 0 h 2804890"/>
              <a:gd name="connsiteX6" fmla="*/ 3281843 w 5511164"/>
              <a:gd name="connsiteY6" fmla="*/ 0 h 2804890"/>
              <a:gd name="connsiteX7" fmla="*/ 3945389 w 5511164"/>
              <a:gd name="connsiteY7" fmla="*/ 0 h 2804890"/>
              <a:gd name="connsiteX8" fmla="*/ 4425888 w 5511164"/>
              <a:gd name="connsiteY8" fmla="*/ 0 h 2804890"/>
              <a:gd name="connsiteX9" fmla="*/ 5043673 w 5511164"/>
              <a:gd name="connsiteY9" fmla="*/ 0 h 2804890"/>
              <a:gd name="connsiteX10" fmla="*/ 5511164 w 5511164"/>
              <a:gd name="connsiteY10" fmla="*/ 467491 h 2804890"/>
              <a:gd name="connsiteX11" fmla="*/ 5511164 w 5511164"/>
              <a:gd name="connsiteY11" fmla="*/ 934968 h 2804890"/>
              <a:gd name="connsiteX12" fmla="*/ 5511164 w 5511164"/>
              <a:gd name="connsiteY12" fmla="*/ 1383746 h 2804890"/>
              <a:gd name="connsiteX13" fmla="*/ 5511164 w 5511164"/>
              <a:gd name="connsiteY13" fmla="*/ 1888621 h 2804890"/>
              <a:gd name="connsiteX14" fmla="*/ 5511164 w 5511164"/>
              <a:gd name="connsiteY14" fmla="*/ 2337399 h 2804890"/>
              <a:gd name="connsiteX15" fmla="*/ 5043673 w 5511164"/>
              <a:gd name="connsiteY15" fmla="*/ 2804890 h 2804890"/>
              <a:gd name="connsiteX16" fmla="*/ 4425888 w 5511164"/>
              <a:gd name="connsiteY16" fmla="*/ 2804890 h 2804890"/>
              <a:gd name="connsiteX17" fmla="*/ 3853866 w 5511164"/>
              <a:gd name="connsiteY17" fmla="*/ 2804890 h 2804890"/>
              <a:gd name="connsiteX18" fmla="*/ 3419128 w 5511164"/>
              <a:gd name="connsiteY18" fmla="*/ 2804890 h 2804890"/>
              <a:gd name="connsiteX19" fmla="*/ 2938629 w 5511164"/>
              <a:gd name="connsiteY19" fmla="*/ 2804890 h 2804890"/>
              <a:gd name="connsiteX20" fmla="*/ 2275083 w 5511164"/>
              <a:gd name="connsiteY20" fmla="*/ 2804890 h 2804890"/>
              <a:gd name="connsiteX21" fmla="*/ 1703060 w 5511164"/>
              <a:gd name="connsiteY21" fmla="*/ 2804890 h 2804890"/>
              <a:gd name="connsiteX22" fmla="*/ 1222561 w 5511164"/>
              <a:gd name="connsiteY22" fmla="*/ 2804890 h 2804890"/>
              <a:gd name="connsiteX23" fmla="*/ 467491 w 5511164"/>
              <a:gd name="connsiteY23" fmla="*/ 2804890 h 2804890"/>
              <a:gd name="connsiteX24" fmla="*/ 0 w 5511164"/>
              <a:gd name="connsiteY24" fmla="*/ 2337399 h 2804890"/>
              <a:gd name="connsiteX25" fmla="*/ 0 w 5511164"/>
              <a:gd name="connsiteY25" fmla="*/ 1869922 h 2804890"/>
              <a:gd name="connsiteX26" fmla="*/ 0 w 5511164"/>
              <a:gd name="connsiteY26" fmla="*/ 1439843 h 2804890"/>
              <a:gd name="connsiteX27" fmla="*/ 0 w 5511164"/>
              <a:gd name="connsiteY27" fmla="*/ 953667 h 2804890"/>
              <a:gd name="connsiteX28" fmla="*/ 0 w 5511164"/>
              <a:gd name="connsiteY28" fmla="*/ 467491 h 280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511164" h="2804890" extrusionOk="0">
                <a:moveTo>
                  <a:pt x="0" y="467491"/>
                </a:moveTo>
                <a:cubicBezTo>
                  <a:pt x="-12116" y="201830"/>
                  <a:pt x="152893" y="21171"/>
                  <a:pt x="467491" y="0"/>
                </a:cubicBezTo>
                <a:cubicBezTo>
                  <a:pt x="793561" y="-2735"/>
                  <a:pt x="916363" y="27176"/>
                  <a:pt x="1131037" y="0"/>
                </a:cubicBezTo>
                <a:cubicBezTo>
                  <a:pt x="1345711" y="-27176"/>
                  <a:pt x="1476001" y="53531"/>
                  <a:pt x="1657298" y="0"/>
                </a:cubicBezTo>
                <a:cubicBezTo>
                  <a:pt x="1838595" y="-53531"/>
                  <a:pt x="1920209" y="12036"/>
                  <a:pt x="2137797" y="0"/>
                </a:cubicBezTo>
                <a:cubicBezTo>
                  <a:pt x="2355385" y="-12036"/>
                  <a:pt x="2537069" y="27381"/>
                  <a:pt x="2755582" y="0"/>
                </a:cubicBezTo>
                <a:cubicBezTo>
                  <a:pt x="2974095" y="-27381"/>
                  <a:pt x="3175923" y="27780"/>
                  <a:pt x="3281843" y="0"/>
                </a:cubicBezTo>
                <a:cubicBezTo>
                  <a:pt x="3387763" y="-27780"/>
                  <a:pt x="3724263" y="34389"/>
                  <a:pt x="3945389" y="0"/>
                </a:cubicBezTo>
                <a:cubicBezTo>
                  <a:pt x="4166515" y="-34389"/>
                  <a:pt x="4272989" y="19540"/>
                  <a:pt x="4425888" y="0"/>
                </a:cubicBezTo>
                <a:cubicBezTo>
                  <a:pt x="4578787" y="-19540"/>
                  <a:pt x="4788261" y="21059"/>
                  <a:pt x="5043673" y="0"/>
                </a:cubicBezTo>
                <a:cubicBezTo>
                  <a:pt x="5358774" y="13684"/>
                  <a:pt x="5439157" y="197656"/>
                  <a:pt x="5511164" y="467491"/>
                </a:cubicBezTo>
                <a:cubicBezTo>
                  <a:pt x="5551893" y="668559"/>
                  <a:pt x="5463251" y="741146"/>
                  <a:pt x="5511164" y="934968"/>
                </a:cubicBezTo>
                <a:cubicBezTo>
                  <a:pt x="5559077" y="1128790"/>
                  <a:pt x="5470150" y="1287529"/>
                  <a:pt x="5511164" y="1383746"/>
                </a:cubicBezTo>
                <a:cubicBezTo>
                  <a:pt x="5552178" y="1479963"/>
                  <a:pt x="5488335" y="1653040"/>
                  <a:pt x="5511164" y="1888621"/>
                </a:cubicBezTo>
                <a:cubicBezTo>
                  <a:pt x="5533993" y="2124203"/>
                  <a:pt x="5458463" y="2155290"/>
                  <a:pt x="5511164" y="2337399"/>
                </a:cubicBezTo>
                <a:cubicBezTo>
                  <a:pt x="5469253" y="2602469"/>
                  <a:pt x="5275010" y="2786363"/>
                  <a:pt x="5043673" y="2804890"/>
                </a:cubicBezTo>
                <a:cubicBezTo>
                  <a:pt x="4897197" y="2835190"/>
                  <a:pt x="4595922" y="2763847"/>
                  <a:pt x="4425888" y="2804890"/>
                </a:cubicBezTo>
                <a:cubicBezTo>
                  <a:pt x="4255855" y="2845933"/>
                  <a:pt x="4022229" y="2781867"/>
                  <a:pt x="3853866" y="2804890"/>
                </a:cubicBezTo>
                <a:cubicBezTo>
                  <a:pt x="3685503" y="2827913"/>
                  <a:pt x="3553332" y="2754342"/>
                  <a:pt x="3419128" y="2804890"/>
                </a:cubicBezTo>
                <a:cubicBezTo>
                  <a:pt x="3284924" y="2855438"/>
                  <a:pt x="3119731" y="2797175"/>
                  <a:pt x="2938629" y="2804890"/>
                </a:cubicBezTo>
                <a:cubicBezTo>
                  <a:pt x="2757527" y="2812605"/>
                  <a:pt x="2487244" y="2776146"/>
                  <a:pt x="2275083" y="2804890"/>
                </a:cubicBezTo>
                <a:cubicBezTo>
                  <a:pt x="2062922" y="2833634"/>
                  <a:pt x="1856238" y="2760251"/>
                  <a:pt x="1703060" y="2804890"/>
                </a:cubicBezTo>
                <a:cubicBezTo>
                  <a:pt x="1549882" y="2849529"/>
                  <a:pt x="1374142" y="2774378"/>
                  <a:pt x="1222561" y="2804890"/>
                </a:cubicBezTo>
                <a:cubicBezTo>
                  <a:pt x="1070980" y="2835402"/>
                  <a:pt x="730608" y="2743810"/>
                  <a:pt x="467491" y="2804890"/>
                </a:cubicBezTo>
                <a:cubicBezTo>
                  <a:pt x="151129" y="2801598"/>
                  <a:pt x="26220" y="2618160"/>
                  <a:pt x="0" y="2337399"/>
                </a:cubicBezTo>
                <a:cubicBezTo>
                  <a:pt x="-8571" y="2147569"/>
                  <a:pt x="53322" y="1985177"/>
                  <a:pt x="0" y="1869922"/>
                </a:cubicBezTo>
                <a:cubicBezTo>
                  <a:pt x="-53322" y="1754667"/>
                  <a:pt x="36116" y="1544195"/>
                  <a:pt x="0" y="1439843"/>
                </a:cubicBezTo>
                <a:cubicBezTo>
                  <a:pt x="-36116" y="1335491"/>
                  <a:pt x="9154" y="1161700"/>
                  <a:pt x="0" y="953667"/>
                </a:cubicBezTo>
                <a:cubicBezTo>
                  <a:pt x="-9154" y="745634"/>
                  <a:pt x="24858" y="647778"/>
                  <a:pt x="0" y="467491"/>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14CBA468-4F6E-4545-8495-6042EACF8E14}"/>
              </a:ext>
            </a:extLst>
          </p:cNvPr>
          <p:cNvSpPr>
            <a:spLocks noGrp="1"/>
          </p:cNvSpPr>
          <p:nvPr>
            <p:ph type="title"/>
          </p:nvPr>
        </p:nvSpPr>
        <p:spPr>
          <a:xfrm>
            <a:off x="1945201" y="624110"/>
            <a:ext cx="4455599" cy="680815"/>
          </a:xfrm>
        </p:spPr>
        <p:txBody>
          <a:bodyPr/>
          <a:lstStyle/>
          <a:p>
            <a:r>
              <a:rPr lang="en-IN" dirty="0"/>
              <a:t>WHAT &amp; WHY</a:t>
            </a:r>
          </a:p>
        </p:txBody>
      </p:sp>
      <p:sp>
        <p:nvSpPr>
          <p:cNvPr id="3" name="Content Placeholder 2"/>
          <p:cNvSpPr>
            <a:spLocks noGrp="1"/>
          </p:cNvSpPr>
          <p:nvPr>
            <p:ph idx="1"/>
          </p:nvPr>
        </p:nvSpPr>
        <p:spPr/>
        <p:txBody>
          <a:bodyPr>
            <a:normAutofit fontScale="70000" lnSpcReduction="20000"/>
          </a:bodyPr>
          <a:lstStyle/>
          <a:p>
            <a:r>
              <a:rPr lang="en-IN" b="1" dirty="0"/>
              <a:t>What is happening</a:t>
            </a:r>
          </a:p>
          <a:p>
            <a:r>
              <a:rPr dirty="0"/>
              <a:t>Understanding the career aspirations of Gen Z is essential in today’s evolving workforce. This generation, known for their digital fluency, values alignment with purpose, flexibility, and work-life balance. However, there's often a disconnect between what they seek and what employers offer. This gap affects job satisfaction, performance, and retention. The objective is to identify these aspirations and bridge the gap between expectations and the reality offered by organizations. The study explores Gen Z's vision for their future careers, including preferred job roles, work environments, and expectations from leadership and learning opportunities.</a:t>
            </a:r>
          </a:p>
          <a:p>
            <a:endParaRPr dirty="0"/>
          </a:p>
          <a:p>
            <a:r>
              <a:rPr b="1" dirty="0"/>
              <a:t>WHY is happening:</a:t>
            </a:r>
          </a:p>
          <a:p>
            <a:r>
              <a:rPr dirty="0"/>
              <a:t>Bridging the expectation gap is critical for both employers and Gen Z talent. Misalignment leads to disengagement, increased attrition, and underperformance. Companies investing in understanding Gen Z can tailor roles, benefits, and development paths, leading to improved morale and productivity. Gen Z, on the other hand, gains clarity about their career direction and the skills needed. This two-way understanding helps build a more inclusive and sustainable work culture, reducing hiring friction and boosting long-term retention and innovation.</a:t>
            </a:r>
          </a:p>
        </p:txBody>
      </p:sp>
      <p:sp>
        <p:nvSpPr>
          <p:cNvPr id="4" name="Rectangle: Rounded Corners 3">
            <a:extLst>
              <a:ext uri="{FF2B5EF4-FFF2-40B4-BE49-F238E27FC236}">
                <a16:creationId xmlns:a16="http://schemas.microsoft.com/office/drawing/2014/main" id="{5FC63021-4AE3-46DD-B55F-EEBCFDA57CC3}"/>
              </a:ext>
            </a:extLst>
          </p:cNvPr>
          <p:cNvSpPr/>
          <p:nvPr/>
        </p:nvSpPr>
        <p:spPr>
          <a:xfrm>
            <a:off x="1514475" y="466724"/>
            <a:ext cx="5511164" cy="914401"/>
          </a:xfrm>
          <a:custGeom>
            <a:avLst/>
            <a:gdLst>
              <a:gd name="connsiteX0" fmla="*/ 0 w 5511164"/>
              <a:gd name="connsiteY0" fmla="*/ 152403 h 914401"/>
              <a:gd name="connsiteX1" fmla="*/ 152403 w 5511164"/>
              <a:gd name="connsiteY1" fmla="*/ 0 h 914401"/>
              <a:gd name="connsiteX2" fmla="*/ 835014 w 5511164"/>
              <a:gd name="connsiteY2" fmla="*/ 0 h 914401"/>
              <a:gd name="connsiteX3" fmla="*/ 1361435 w 5511164"/>
              <a:gd name="connsiteY3" fmla="*/ 0 h 914401"/>
              <a:gd name="connsiteX4" fmla="*/ 1835792 w 5511164"/>
              <a:gd name="connsiteY4" fmla="*/ 0 h 914401"/>
              <a:gd name="connsiteX5" fmla="*/ 2466340 w 5511164"/>
              <a:gd name="connsiteY5" fmla="*/ 0 h 914401"/>
              <a:gd name="connsiteX6" fmla="*/ 2992761 w 5511164"/>
              <a:gd name="connsiteY6" fmla="*/ 0 h 914401"/>
              <a:gd name="connsiteX7" fmla="*/ 3675372 w 5511164"/>
              <a:gd name="connsiteY7" fmla="*/ 0 h 914401"/>
              <a:gd name="connsiteX8" fmla="*/ 4149729 w 5511164"/>
              <a:gd name="connsiteY8" fmla="*/ 0 h 914401"/>
              <a:gd name="connsiteX9" fmla="*/ 4832340 w 5511164"/>
              <a:gd name="connsiteY9" fmla="*/ 0 h 914401"/>
              <a:gd name="connsiteX10" fmla="*/ 5358761 w 5511164"/>
              <a:gd name="connsiteY10" fmla="*/ 0 h 914401"/>
              <a:gd name="connsiteX11" fmla="*/ 5511164 w 5511164"/>
              <a:gd name="connsiteY11" fmla="*/ 152403 h 914401"/>
              <a:gd name="connsiteX12" fmla="*/ 5511164 w 5511164"/>
              <a:gd name="connsiteY12" fmla="*/ 463296 h 914401"/>
              <a:gd name="connsiteX13" fmla="*/ 5511164 w 5511164"/>
              <a:gd name="connsiteY13" fmla="*/ 761998 h 914401"/>
              <a:gd name="connsiteX14" fmla="*/ 5358761 w 5511164"/>
              <a:gd name="connsiteY14" fmla="*/ 914401 h 914401"/>
              <a:gd name="connsiteX15" fmla="*/ 4780277 w 5511164"/>
              <a:gd name="connsiteY15" fmla="*/ 914401 h 914401"/>
              <a:gd name="connsiteX16" fmla="*/ 4097665 w 5511164"/>
              <a:gd name="connsiteY16" fmla="*/ 914401 h 914401"/>
              <a:gd name="connsiteX17" fmla="*/ 3519181 w 5511164"/>
              <a:gd name="connsiteY17" fmla="*/ 914401 h 914401"/>
              <a:gd name="connsiteX18" fmla="*/ 3096888 w 5511164"/>
              <a:gd name="connsiteY18" fmla="*/ 914401 h 914401"/>
              <a:gd name="connsiteX19" fmla="*/ 2622531 w 5511164"/>
              <a:gd name="connsiteY19" fmla="*/ 914401 h 914401"/>
              <a:gd name="connsiteX20" fmla="*/ 1939919 w 5511164"/>
              <a:gd name="connsiteY20" fmla="*/ 914401 h 914401"/>
              <a:gd name="connsiteX21" fmla="*/ 1361435 w 5511164"/>
              <a:gd name="connsiteY21" fmla="*/ 914401 h 914401"/>
              <a:gd name="connsiteX22" fmla="*/ 887078 w 5511164"/>
              <a:gd name="connsiteY22" fmla="*/ 914401 h 914401"/>
              <a:gd name="connsiteX23" fmla="*/ 152403 w 5511164"/>
              <a:gd name="connsiteY23" fmla="*/ 914401 h 914401"/>
              <a:gd name="connsiteX24" fmla="*/ 0 w 5511164"/>
              <a:gd name="connsiteY24" fmla="*/ 761998 h 914401"/>
              <a:gd name="connsiteX25" fmla="*/ 0 w 5511164"/>
              <a:gd name="connsiteY25" fmla="*/ 457201 h 914401"/>
              <a:gd name="connsiteX26" fmla="*/ 0 w 5511164"/>
              <a:gd name="connsiteY26" fmla="*/ 152403 h 914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914401" extrusionOk="0">
                <a:moveTo>
                  <a:pt x="0" y="152403"/>
                </a:moveTo>
                <a:cubicBezTo>
                  <a:pt x="-3817" y="65879"/>
                  <a:pt x="55279" y="4862"/>
                  <a:pt x="152403" y="0"/>
                </a:cubicBezTo>
                <a:cubicBezTo>
                  <a:pt x="426569" y="-63263"/>
                  <a:pt x="669541" y="74474"/>
                  <a:pt x="835014" y="0"/>
                </a:cubicBezTo>
                <a:cubicBezTo>
                  <a:pt x="1000487" y="-74474"/>
                  <a:pt x="1253405" y="4908"/>
                  <a:pt x="1361435" y="0"/>
                </a:cubicBezTo>
                <a:cubicBezTo>
                  <a:pt x="1469465" y="-4908"/>
                  <a:pt x="1615319" y="28385"/>
                  <a:pt x="1835792" y="0"/>
                </a:cubicBezTo>
                <a:cubicBezTo>
                  <a:pt x="2056265" y="-28385"/>
                  <a:pt x="2160805" y="72273"/>
                  <a:pt x="2466340" y="0"/>
                </a:cubicBezTo>
                <a:cubicBezTo>
                  <a:pt x="2771875" y="-72273"/>
                  <a:pt x="2786381" y="60299"/>
                  <a:pt x="2992761" y="0"/>
                </a:cubicBezTo>
                <a:cubicBezTo>
                  <a:pt x="3199141" y="-60299"/>
                  <a:pt x="3469679" y="28360"/>
                  <a:pt x="3675372" y="0"/>
                </a:cubicBezTo>
                <a:cubicBezTo>
                  <a:pt x="3881065" y="-28360"/>
                  <a:pt x="4048367" y="26474"/>
                  <a:pt x="4149729" y="0"/>
                </a:cubicBezTo>
                <a:cubicBezTo>
                  <a:pt x="4251091" y="-26474"/>
                  <a:pt x="4576362" y="52624"/>
                  <a:pt x="4832340" y="0"/>
                </a:cubicBezTo>
                <a:cubicBezTo>
                  <a:pt x="5088318" y="-52624"/>
                  <a:pt x="5156087" y="32656"/>
                  <a:pt x="5358761" y="0"/>
                </a:cubicBezTo>
                <a:cubicBezTo>
                  <a:pt x="5440396" y="-145"/>
                  <a:pt x="5517945" y="49638"/>
                  <a:pt x="5511164" y="152403"/>
                </a:cubicBezTo>
                <a:cubicBezTo>
                  <a:pt x="5546339" y="244952"/>
                  <a:pt x="5510156" y="357657"/>
                  <a:pt x="5511164" y="463296"/>
                </a:cubicBezTo>
                <a:cubicBezTo>
                  <a:pt x="5512172" y="568935"/>
                  <a:pt x="5480806" y="627009"/>
                  <a:pt x="5511164" y="761998"/>
                </a:cubicBezTo>
                <a:cubicBezTo>
                  <a:pt x="5519375" y="835975"/>
                  <a:pt x="5439192" y="912955"/>
                  <a:pt x="5358761" y="914401"/>
                </a:cubicBezTo>
                <a:cubicBezTo>
                  <a:pt x="5096392" y="966692"/>
                  <a:pt x="4933637" y="908067"/>
                  <a:pt x="4780277" y="914401"/>
                </a:cubicBezTo>
                <a:cubicBezTo>
                  <a:pt x="4626917" y="920735"/>
                  <a:pt x="4388226" y="885257"/>
                  <a:pt x="4097665" y="914401"/>
                </a:cubicBezTo>
                <a:cubicBezTo>
                  <a:pt x="3807104" y="943545"/>
                  <a:pt x="3752499" y="867557"/>
                  <a:pt x="3519181" y="914401"/>
                </a:cubicBezTo>
                <a:cubicBezTo>
                  <a:pt x="3285863" y="961245"/>
                  <a:pt x="3193945" y="885948"/>
                  <a:pt x="3096888" y="914401"/>
                </a:cubicBezTo>
                <a:cubicBezTo>
                  <a:pt x="2999831" y="942854"/>
                  <a:pt x="2857464" y="884360"/>
                  <a:pt x="2622531" y="914401"/>
                </a:cubicBezTo>
                <a:cubicBezTo>
                  <a:pt x="2387598" y="944442"/>
                  <a:pt x="2132194" y="840595"/>
                  <a:pt x="1939919" y="914401"/>
                </a:cubicBezTo>
                <a:cubicBezTo>
                  <a:pt x="1747644" y="988207"/>
                  <a:pt x="1573998" y="900908"/>
                  <a:pt x="1361435" y="914401"/>
                </a:cubicBezTo>
                <a:cubicBezTo>
                  <a:pt x="1148872" y="927894"/>
                  <a:pt x="1059480" y="860208"/>
                  <a:pt x="887078" y="914401"/>
                </a:cubicBezTo>
                <a:cubicBezTo>
                  <a:pt x="714676" y="968594"/>
                  <a:pt x="436878" y="885860"/>
                  <a:pt x="152403" y="914401"/>
                </a:cubicBezTo>
                <a:cubicBezTo>
                  <a:pt x="43626" y="913008"/>
                  <a:pt x="11150" y="855768"/>
                  <a:pt x="0" y="761998"/>
                </a:cubicBezTo>
                <a:cubicBezTo>
                  <a:pt x="-19506" y="694512"/>
                  <a:pt x="24275" y="576019"/>
                  <a:pt x="0" y="457201"/>
                </a:cubicBezTo>
                <a:cubicBezTo>
                  <a:pt x="-24275" y="338383"/>
                  <a:pt x="8876" y="245822"/>
                  <a:pt x="0" y="152403"/>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5975" y="640163"/>
            <a:ext cx="6589199" cy="1280890"/>
          </a:xfrm>
        </p:spPr>
        <p:txBody>
          <a:bodyPr/>
          <a:lstStyle/>
          <a:p>
            <a:r>
              <a:t>WHO, WHERE, WHEN</a:t>
            </a:r>
          </a:p>
        </p:txBody>
      </p:sp>
      <p:sp>
        <p:nvSpPr>
          <p:cNvPr id="3" name="Content Placeholder 2"/>
          <p:cNvSpPr>
            <a:spLocks noGrp="1"/>
          </p:cNvSpPr>
          <p:nvPr>
            <p:ph idx="1"/>
          </p:nvPr>
        </p:nvSpPr>
        <p:spPr/>
        <p:txBody>
          <a:bodyPr>
            <a:normAutofit fontScale="62500" lnSpcReduction="20000"/>
          </a:bodyPr>
          <a:lstStyle/>
          <a:p>
            <a:r>
              <a:rPr b="1" dirty="0"/>
              <a:t>WHO is affected:</a:t>
            </a:r>
          </a:p>
          <a:p>
            <a:r>
              <a:rPr dirty="0"/>
              <a:t>The primary stakeholders affected by this issue include Gen Z professionals entering the job market, HR teams, learning &amp; development departments, and senior managers. Gen Z, aged between 18-28, are at the center, while HR and L&amp;D professionals face the challenge of designing effective onboarding and career paths. Employers must also adjust management styles to meet Gen Z’s unique values and work ethics.</a:t>
            </a:r>
          </a:p>
          <a:p>
            <a:endParaRPr dirty="0"/>
          </a:p>
          <a:p>
            <a:r>
              <a:rPr b="1" dirty="0"/>
              <a:t>WHERE is happening</a:t>
            </a:r>
            <a:r>
              <a:rPr dirty="0"/>
              <a:t>:</a:t>
            </a:r>
          </a:p>
          <a:p>
            <a:r>
              <a:rPr dirty="0"/>
              <a:t>This issue spans across geographies but is most prominent in urban and digitally-forward workplaces, especially in sectors like IT, marketing, consulting, and education. Remote and hybrid environments have further diversified the dynamics of career expectations.</a:t>
            </a:r>
          </a:p>
          <a:p>
            <a:endParaRPr dirty="0"/>
          </a:p>
          <a:p>
            <a:r>
              <a:rPr b="1" dirty="0"/>
              <a:t>WHEN is happening</a:t>
            </a:r>
            <a:r>
              <a:rPr dirty="0"/>
              <a:t>:</a:t>
            </a:r>
          </a:p>
          <a:p>
            <a:r>
              <a:rPr dirty="0"/>
              <a:t>The need to address this gap is immediate. As Gen Z forms an increasing portion of the workforce, the earlier these gaps are bridged, the better. Early intervention ensures smoother integration into organizations and supports leadership pipelines.</a:t>
            </a:r>
          </a:p>
        </p:txBody>
      </p:sp>
      <p:sp>
        <p:nvSpPr>
          <p:cNvPr id="4" name="Rectangle: Rounded Corners 3">
            <a:extLst>
              <a:ext uri="{FF2B5EF4-FFF2-40B4-BE49-F238E27FC236}">
                <a16:creationId xmlns:a16="http://schemas.microsoft.com/office/drawing/2014/main" id="{15177139-A4B8-4364-AC75-0E5B21D09162}"/>
              </a:ext>
            </a:extLst>
          </p:cNvPr>
          <p:cNvSpPr/>
          <p:nvPr/>
        </p:nvSpPr>
        <p:spPr>
          <a:xfrm>
            <a:off x="1816418" y="538289"/>
            <a:ext cx="5511164" cy="967292"/>
          </a:xfrm>
          <a:custGeom>
            <a:avLst/>
            <a:gdLst>
              <a:gd name="connsiteX0" fmla="*/ 0 w 5511164"/>
              <a:gd name="connsiteY0" fmla="*/ 161219 h 967292"/>
              <a:gd name="connsiteX1" fmla="*/ 161219 w 5511164"/>
              <a:gd name="connsiteY1" fmla="*/ 0 h 967292"/>
              <a:gd name="connsiteX2" fmla="*/ 841519 w 5511164"/>
              <a:gd name="connsiteY2" fmla="*/ 0 h 967292"/>
              <a:gd name="connsiteX3" fmla="*/ 1366156 w 5511164"/>
              <a:gd name="connsiteY3" fmla="*/ 0 h 967292"/>
              <a:gd name="connsiteX4" fmla="*/ 1838907 w 5511164"/>
              <a:gd name="connsiteY4" fmla="*/ 0 h 967292"/>
              <a:gd name="connsiteX5" fmla="*/ 2467319 w 5511164"/>
              <a:gd name="connsiteY5" fmla="*/ 0 h 967292"/>
              <a:gd name="connsiteX6" fmla="*/ 2991957 w 5511164"/>
              <a:gd name="connsiteY6" fmla="*/ 0 h 967292"/>
              <a:gd name="connsiteX7" fmla="*/ 3672257 w 5511164"/>
              <a:gd name="connsiteY7" fmla="*/ 0 h 967292"/>
              <a:gd name="connsiteX8" fmla="*/ 4145008 w 5511164"/>
              <a:gd name="connsiteY8" fmla="*/ 0 h 967292"/>
              <a:gd name="connsiteX9" fmla="*/ 4825307 w 5511164"/>
              <a:gd name="connsiteY9" fmla="*/ 0 h 967292"/>
              <a:gd name="connsiteX10" fmla="*/ 5349945 w 5511164"/>
              <a:gd name="connsiteY10" fmla="*/ 0 h 967292"/>
              <a:gd name="connsiteX11" fmla="*/ 5511164 w 5511164"/>
              <a:gd name="connsiteY11" fmla="*/ 161219 h 967292"/>
              <a:gd name="connsiteX12" fmla="*/ 5511164 w 5511164"/>
              <a:gd name="connsiteY12" fmla="*/ 490095 h 967292"/>
              <a:gd name="connsiteX13" fmla="*/ 5511164 w 5511164"/>
              <a:gd name="connsiteY13" fmla="*/ 806073 h 967292"/>
              <a:gd name="connsiteX14" fmla="*/ 5349945 w 5511164"/>
              <a:gd name="connsiteY14" fmla="*/ 967292 h 967292"/>
              <a:gd name="connsiteX15" fmla="*/ 4773420 w 5511164"/>
              <a:gd name="connsiteY15" fmla="*/ 967292 h 967292"/>
              <a:gd name="connsiteX16" fmla="*/ 4093120 w 5511164"/>
              <a:gd name="connsiteY16" fmla="*/ 967292 h 967292"/>
              <a:gd name="connsiteX17" fmla="*/ 3516595 w 5511164"/>
              <a:gd name="connsiteY17" fmla="*/ 967292 h 967292"/>
              <a:gd name="connsiteX18" fmla="*/ 3095732 w 5511164"/>
              <a:gd name="connsiteY18" fmla="*/ 967292 h 967292"/>
              <a:gd name="connsiteX19" fmla="*/ 2622981 w 5511164"/>
              <a:gd name="connsiteY19" fmla="*/ 967292 h 967292"/>
              <a:gd name="connsiteX20" fmla="*/ 1942682 w 5511164"/>
              <a:gd name="connsiteY20" fmla="*/ 967292 h 967292"/>
              <a:gd name="connsiteX21" fmla="*/ 1366156 w 5511164"/>
              <a:gd name="connsiteY21" fmla="*/ 967292 h 967292"/>
              <a:gd name="connsiteX22" fmla="*/ 893406 w 5511164"/>
              <a:gd name="connsiteY22" fmla="*/ 967292 h 967292"/>
              <a:gd name="connsiteX23" fmla="*/ 161219 w 5511164"/>
              <a:gd name="connsiteY23" fmla="*/ 967292 h 967292"/>
              <a:gd name="connsiteX24" fmla="*/ 0 w 5511164"/>
              <a:gd name="connsiteY24" fmla="*/ 806073 h 967292"/>
              <a:gd name="connsiteX25" fmla="*/ 0 w 5511164"/>
              <a:gd name="connsiteY25" fmla="*/ 483646 h 967292"/>
              <a:gd name="connsiteX26" fmla="*/ 0 w 5511164"/>
              <a:gd name="connsiteY26" fmla="*/ 161219 h 96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967292" extrusionOk="0">
                <a:moveTo>
                  <a:pt x="0" y="161219"/>
                </a:moveTo>
                <a:cubicBezTo>
                  <a:pt x="-12129" y="64698"/>
                  <a:pt x="69033" y="1181"/>
                  <a:pt x="161219" y="0"/>
                </a:cubicBezTo>
                <a:cubicBezTo>
                  <a:pt x="400829" y="-2381"/>
                  <a:pt x="514669" y="56177"/>
                  <a:pt x="841519" y="0"/>
                </a:cubicBezTo>
                <a:cubicBezTo>
                  <a:pt x="1168369" y="-56177"/>
                  <a:pt x="1116662" y="26918"/>
                  <a:pt x="1366156" y="0"/>
                </a:cubicBezTo>
                <a:cubicBezTo>
                  <a:pt x="1615650" y="-26918"/>
                  <a:pt x="1655372" y="31072"/>
                  <a:pt x="1838907" y="0"/>
                </a:cubicBezTo>
                <a:cubicBezTo>
                  <a:pt x="2022442" y="-31072"/>
                  <a:pt x="2279804" y="16391"/>
                  <a:pt x="2467319" y="0"/>
                </a:cubicBezTo>
                <a:cubicBezTo>
                  <a:pt x="2654834" y="-16391"/>
                  <a:pt x="2786189" y="32648"/>
                  <a:pt x="2991957" y="0"/>
                </a:cubicBezTo>
                <a:cubicBezTo>
                  <a:pt x="3197725" y="-32648"/>
                  <a:pt x="3412586" y="68927"/>
                  <a:pt x="3672257" y="0"/>
                </a:cubicBezTo>
                <a:cubicBezTo>
                  <a:pt x="3931928" y="-68927"/>
                  <a:pt x="4028373" y="46916"/>
                  <a:pt x="4145008" y="0"/>
                </a:cubicBezTo>
                <a:cubicBezTo>
                  <a:pt x="4261643" y="-46916"/>
                  <a:pt x="4501487" y="66882"/>
                  <a:pt x="4825307" y="0"/>
                </a:cubicBezTo>
                <a:cubicBezTo>
                  <a:pt x="5149127" y="-66882"/>
                  <a:pt x="5159937" y="21110"/>
                  <a:pt x="5349945" y="0"/>
                </a:cubicBezTo>
                <a:cubicBezTo>
                  <a:pt x="5418517" y="-1171"/>
                  <a:pt x="5517317" y="55306"/>
                  <a:pt x="5511164" y="161219"/>
                </a:cubicBezTo>
                <a:cubicBezTo>
                  <a:pt x="5529474" y="232291"/>
                  <a:pt x="5479798" y="350061"/>
                  <a:pt x="5511164" y="490095"/>
                </a:cubicBezTo>
                <a:cubicBezTo>
                  <a:pt x="5542530" y="630129"/>
                  <a:pt x="5499846" y="721807"/>
                  <a:pt x="5511164" y="806073"/>
                </a:cubicBezTo>
                <a:cubicBezTo>
                  <a:pt x="5524234" y="878887"/>
                  <a:pt x="5434817" y="965681"/>
                  <a:pt x="5349945" y="967292"/>
                </a:cubicBezTo>
                <a:cubicBezTo>
                  <a:pt x="5118163" y="986648"/>
                  <a:pt x="5005551" y="915389"/>
                  <a:pt x="4773420" y="967292"/>
                </a:cubicBezTo>
                <a:cubicBezTo>
                  <a:pt x="4541289" y="1019195"/>
                  <a:pt x="4271360" y="890388"/>
                  <a:pt x="4093120" y="967292"/>
                </a:cubicBezTo>
                <a:cubicBezTo>
                  <a:pt x="3914880" y="1044196"/>
                  <a:pt x="3654996" y="959462"/>
                  <a:pt x="3516595" y="967292"/>
                </a:cubicBezTo>
                <a:cubicBezTo>
                  <a:pt x="3378195" y="975122"/>
                  <a:pt x="3236122" y="961346"/>
                  <a:pt x="3095732" y="967292"/>
                </a:cubicBezTo>
                <a:cubicBezTo>
                  <a:pt x="2955342" y="973238"/>
                  <a:pt x="2806209" y="938165"/>
                  <a:pt x="2622981" y="967292"/>
                </a:cubicBezTo>
                <a:cubicBezTo>
                  <a:pt x="2439753" y="996419"/>
                  <a:pt x="2115716" y="949719"/>
                  <a:pt x="1942682" y="967292"/>
                </a:cubicBezTo>
                <a:cubicBezTo>
                  <a:pt x="1769648" y="984865"/>
                  <a:pt x="1645433" y="934280"/>
                  <a:pt x="1366156" y="967292"/>
                </a:cubicBezTo>
                <a:cubicBezTo>
                  <a:pt x="1086879" y="1000304"/>
                  <a:pt x="1058622" y="931799"/>
                  <a:pt x="893406" y="967292"/>
                </a:cubicBezTo>
                <a:cubicBezTo>
                  <a:pt x="728190" y="1002785"/>
                  <a:pt x="431362" y="930625"/>
                  <a:pt x="161219" y="967292"/>
                </a:cubicBezTo>
                <a:cubicBezTo>
                  <a:pt x="60143" y="966611"/>
                  <a:pt x="8713" y="902613"/>
                  <a:pt x="0" y="806073"/>
                </a:cubicBezTo>
                <a:cubicBezTo>
                  <a:pt x="-35776" y="686013"/>
                  <a:pt x="35196" y="595229"/>
                  <a:pt x="0" y="483646"/>
                </a:cubicBezTo>
                <a:cubicBezTo>
                  <a:pt x="-35196" y="372063"/>
                  <a:pt x="34464" y="322377"/>
                  <a:pt x="0" y="161219"/>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2" y="624110"/>
            <a:ext cx="4979474" cy="671290"/>
          </a:xfrm>
        </p:spPr>
        <p:txBody>
          <a:bodyPr/>
          <a:lstStyle/>
          <a:p>
            <a:r>
              <a:rPr dirty="0"/>
              <a:t>Reflections &amp; Sources</a:t>
            </a:r>
          </a:p>
        </p:txBody>
      </p:sp>
      <p:sp>
        <p:nvSpPr>
          <p:cNvPr id="3" name="Content Placeholder 2"/>
          <p:cNvSpPr>
            <a:spLocks noGrp="1"/>
          </p:cNvSpPr>
          <p:nvPr>
            <p:ph idx="1"/>
          </p:nvPr>
        </p:nvSpPr>
        <p:spPr/>
        <p:txBody>
          <a:bodyPr>
            <a:normAutofit fontScale="55000" lnSpcReduction="20000"/>
          </a:bodyPr>
          <a:lstStyle/>
          <a:p>
            <a:r>
              <a:rPr sz="2500" b="1" dirty="0"/>
              <a:t>Personal Thoughts:</a:t>
            </a:r>
          </a:p>
          <a:p>
            <a:r>
              <a:rPr dirty="0"/>
              <a:t>Understanding Gen Z is not just about data; it’s about empathy. As a young professional myself, I relate to the desire for growth, meaningful work, and balance.</a:t>
            </a:r>
            <a:endParaRPr lang="en-IN" dirty="0"/>
          </a:p>
          <a:p>
            <a:r>
              <a:rPr dirty="0"/>
              <a:t>This project allowed me to explore how personal aspirations can align with professional structures.</a:t>
            </a:r>
            <a:br>
              <a:rPr lang="en-IN" dirty="0"/>
            </a:br>
            <a:r>
              <a:rPr dirty="0"/>
              <a:t>It strengthened my belief that career planning must be mutual – where both employee and employer benefit. It also opened my eyes to the fact that leadership isn’t just about authority but about being receptive, inclusive, and adaptive. </a:t>
            </a:r>
            <a:endParaRPr lang="en-IN" dirty="0"/>
          </a:p>
          <a:p>
            <a:r>
              <a:rPr dirty="0"/>
              <a:t>This generation is ready to innovate and challenge traditional norms, and organizations must create space for that energy to thrive.</a:t>
            </a:r>
          </a:p>
          <a:p>
            <a:endParaRPr dirty="0"/>
          </a:p>
          <a:p>
            <a:r>
              <a:rPr sz="2500" b="1" dirty="0"/>
              <a:t>Sources:</a:t>
            </a:r>
          </a:p>
          <a:p>
            <a:r>
              <a:rPr dirty="0"/>
              <a:t>- Deloitte Gen Z and Millennial Survey 2023</a:t>
            </a:r>
          </a:p>
          <a:p>
            <a:r>
              <a:rPr dirty="0"/>
              <a:t>- LinkedIn Workplace Learning Report 2023</a:t>
            </a:r>
          </a:p>
          <a:p>
            <a:r>
              <a:rPr dirty="0"/>
              <a:t>- Harvard Business Review: Gen Z in the Workplace</a:t>
            </a:r>
          </a:p>
          <a:p>
            <a:r>
              <a:rPr dirty="0"/>
              <a:t>- Pew Research Center: Gen Z Insights</a:t>
            </a:r>
          </a:p>
          <a:p>
            <a:r>
              <a:rPr dirty="0"/>
              <a:t>- McKinsey: What Gen Z Wants from Work</a:t>
            </a:r>
          </a:p>
          <a:p>
            <a:r>
              <a:rPr dirty="0"/>
              <a:t>- Survey responses collected through Google Forms</a:t>
            </a:r>
          </a:p>
        </p:txBody>
      </p:sp>
      <p:sp>
        <p:nvSpPr>
          <p:cNvPr id="4" name="Rectangle: Rounded Corners 3">
            <a:extLst>
              <a:ext uri="{FF2B5EF4-FFF2-40B4-BE49-F238E27FC236}">
                <a16:creationId xmlns:a16="http://schemas.microsoft.com/office/drawing/2014/main" id="{81185831-645F-4004-BD80-8298C961D258}"/>
              </a:ext>
            </a:extLst>
          </p:cNvPr>
          <p:cNvSpPr/>
          <p:nvPr/>
        </p:nvSpPr>
        <p:spPr>
          <a:xfrm>
            <a:off x="1687634" y="471346"/>
            <a:ext cx="5511164" cy="976817"/>
          </a:xfrm>
          <a:custGeom>
            <a:avLst/>
            <a:gdLst>
              <a:gd name="connsiteX0" fmla="*/ 0 w 5511164"/>
              <a:gd name="connsiteY0" fmla="*/ 180125 h 976817"/>
              <a:gd name="connsiteX1" fmla="*/ 180125 w 5511164"/>
              <a:gd name="connsiteY1" fmla="*/ 0 h 976817"/>
              <a:gd name="connsiteX2" fmla="*/ 855467 w 5511164"/>
              <a:gd name="connsiteY2" fmla="*/ 0 h 976817"/>
              <a:gd name="connsiteX3" fmla="*/ 1376282 w 5511164"/>
              <a:gd name="connsiteY3" fmla="*/ 0 h 976817"/>
              <a:gd name="connsiteX4" fmla="*/ 1845587 w 5511164"/>
              <a:gd name="connsiteY4" fmla="*/ 0 h 976817"/>
              <a:gd name="connsiteX5" fmla="*/ 2469420 w 5511164"/>
              <a:gd name="connsiteY5" fmla="*/ 0 h 976817"/>
              <a:gd name="connsiteX6" fmla="*/ 2990235 w 5511164"/>
              <a:gd name="connsiteY6" fmla="*/ 0 h 976817"/>
              <a:gd name="connsiteX7" fmla="*/ 3665577 w 5511164"/>
              <a:gd name="connsiteY7" fmla="*/ 0 h 976817"/>
              <a:gd name="connsiteX8" fmla="*/ 4134882 w 5511164"/>
              <a:gd name="connsiteY8" fmla="*/ 0 h 976817"/>
              <a:gd name="connsiteX9" fmla="*/ 4810224 w 5511164"/>
              <a:gd name="connsiteY9" fmla="*/ 0 h 976817"/>
              <a:gd name="connsiteX10" fmla="*/ 5331039 w 5511164"/>
              <a:gd name="connsiteY10" fmla="*/ 0 h 976817"/>
              <a:gd name="connsiteX11" fmla="*/ 5511164 w 5511164"/>
              <a:gd name="connsiteY11" fmla="*/ 180125 h 976817"/>
              <a:gd name="connsiteX12" fmla="*/ 5511164 w 5511164"/>
              <a:gd name="connsiteY12" fmla="*/ 494574 h 976817"/>
              <a:gd name="connsiteX13" fmla="*/ 5511164 w 5511164"/>
              <a:gd name="connsiteY13" fmla="*/ 796692 h 976817"/>
              <a:gd name="connsiteX14" fmla="*/ 5331039 w 5511164"/>
              <a:gd name="connsiteY14" fmla="*/ 976817 h 976817"/>
              <a:gd name="connsiteX15" fmla="*/ 4758715 w 5511164"/>
              <a:gd name="connsiteY15" fmla="*/ 976817 h 976817"/>
              <a:gd name="connsiteX16" fmla="*/ 4083373 w 5511164"/>
              <a:gd name="connsiteY16" fmla="*/ 976817 h 976817"/>
              <a:gd name="connsiteX17" fmla="*/ 3511049 w 5511164"/>
              <a:gd name="connsiteY17" fmla="*/ 976817 h 976817"/>
              <a:gd name="connsiteX18" fmla="*/ 3093253 w 5511164"/>
              <a:gd name="connsiteY18" fmla="*/ 976817 h 976817"/>
              <a:gd name="connsiteX19" fmla="*/ 2623948 w 5511164"/>
              <a:gd name="connsiteY19" fmla="*/ 976817 h 976817"/>
              <a:gd name="connsiteX20" fmla="*/ 1948605 w 5511164"/>
              <a:gd name="connsiteY20" fmla="*/ 976817 h 976817"/>
              <a:gd name="connsiteX21" fmla="*/ 1376282 w 5511164"/>
              <a:gd name="connsiteY21" fmla="*/ 976817 h 976817"/>
              <a:gd name="connsiteX22" fmla="*/ 906976 w 5511164"/>
              <a:gd name="connsiteY22" fmla="*/ 976817 h 976817"/>
              <a:gd name="connsiteX23" fmla="*/ 180125 w 5511164"/>
              <a:gd name="connsiteY23" fmla="*/ 976817 h 976817"/>
              <a:gd name="connsiteX24" fmla="*/ 0 w 5511164"/>
              <a:gd name="connsiteY24" fmla="*/ 796692 h 976817"/>
              <a:gd name="connsiteX25" fmla="*/ 0 w 5511164"/>
              <a:gd name="connsiteY25" fmla="*/ 488409 h 976817"/>
              <a:gd name="connsiteX26" fmla="*/ 0 w 5511164"/>
              <a:gd name="connsiteY26" fmla="*/ 180125 h 976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976817" extrusionOk="0">
                <a:moveTo>
                  <a:pt x="0" y="180125"/>
                </a:moveTo>
                <a:cubicBezTo>
                  <a:pt x="-4027" y="78161"/>
                  <a:pt x="69567" y="4158"/>
                  <a:pt x="180125" y="0"/>
                </a:cubicBezTo>
                <a:cubicBezTo>
                  <a:pt x="395193" y="-14414"/>
                  <a:pt x="639410" y="2866"/>
                  <a:pt x="855467" y="0"/>
                </a:cubicBezTo>
                <a:cubicBezTo>
                  <a:pt x="1071524" y="-2866"/>
                  <a:pt x="1174072" y="59581"/>
                  <a:pt x="1376282" y="0"/>
                </a:cubicBezTo>
                <a:cubicBezTo>
                  <a:pt x="1578493" y="-59581"/>
                  <a:pt x="1741310" y="51990"/>
                  <a:pt x="1845587" y="0"/>
                </a:cubicBezTo>
                <a:cubicBezTo>
                  <a:pt x="1949864" y="-51990"/>
                  <a:pt x="2317753" y="71773"/>
                  <a:pt x="2469420" y="0"/>
                </a:cubicBezTo>
                <a:cubicBezTo>
                  <a:pt x="2621087" y="-71773"/>
                  <a:pt x="2869331" y="61518"/>
                  <a:pt x="2990235" y="0"/>
                </a:cubicBezTo>
                <a:cubicBezTo>
                  <a:pt x="3111140" y="-61518"/>
                  <a:pt x="3364997" y="38853"/>
                  <a:pt x="3665577" y="0"/>
                </a:cubicBezTo>
                <a:cubicBezTo>
                  <a:pt x="3966157" y="-38853"/>
                  <a:pt x="4009241" y="41676"/>
                  <a:pt x="4134882" y="0"/>
                </a:cubicBezTo>
                <a:cubicBezTo>
                  <a:pt x="4260524" y="-41676"/>
                  <a:pt x="4612339" y="4587"/>
                  <a:pt x="4810224" y="0"/>
                </a:cubicBezTo>
                <a:cubicBezTo>
                  <a:pt x="5008109" y="-4587"/>
                  <a:pt x="5200521" y="50265"/>
                  <a:pt x="5331039" y="0"/>
                </a:cubicBezTo>
                <a:cubicBezTo>
                  <a:pt x="5420467" y="-575"/>
                  <a:pt x="5515702" y="68200"/>
                  <a:pt x="5511164" y="180125"/>
                </a:cubicBezTo>
                <a:cubicBezTo>
                  <a:pt x="5524561" y="262737"/>
                  <a:pt x="5498323" y="337648"/>
                  <a:pt x="5511164" y="494574"/>
                </a:cubicBezTo>
                <a:cubicBezTo>
                  <a:pt x="5524005" y="651500"/>
                  <a:pt x="5493209" y="658109"/>
                  <a:pt x="5511164" y="796692"/>
                </a:cubicBezTo>
                <a:cubicBezTo>
                  <a:pt x="5519174" y="886228"/>
                  <a:pt x="5409985" y="968879"/>
                  <a:pt x="5331039" y="976817"/>
                </a:cubicBezTo>
                <a:cubicBezTo>
                  <a:pt x="5106413" y="1020443"/>
                  <a:pt x="4948477" y="976014"/>
                  <a:pt x="4758715" y="976817"/>
                </a:cubicBezTo>
                <a:cubicBezTo>
                  <a:pt x="4568953" y="977620"/>
                  <a:pt x="4388791" y="928559"/>
                  <a:pt x="4083373" y="976817"/>
                </a:cubicBezTo>
                <a:cubicBezTo>
                  <a:pt x="3777955" y="1025075"/>
                  <a:pt x="3695781" y="912045"/>
                  <a:pt x="3511049" y="976817"/>
                </a:cubicBezTo>
                <a:cubicBezTo>
                  <a:pt x="3326317" y="1041589"/>
                  <a:pt x="3301131" y="968594"/>
                  <a:pt x="3093253" y="976817"/>
                </a:cubicBezTo>
                <a:cubicBezTo>
                  <a:pt x="2885375" y="985040"/>
                  <a:pt x="2784084" y="928856"/>
                  <a:pt x="2623948" y="976817"/>
                </a:cubicBezTo>
                <a:cubicBezTo>
                  <a:pt x="2463812" y="1024778"/>
                  <a:pt x="2258507" y="931536"/>
                  <a:pt x="1948605" y="976817"/>
                </a:cubicBezTo>
                <a:cubicBezTo>
                  <a:pt x="1638703" y="1022098"/>
                  <a:pt x="1653090" y="943545"/>
                  <a:pt x="1376282" y="976817"/>
                </a:cubicBezTo>
                <a:cubicBezTo>
                  <a:pt x="1099474" y="1010089"/>
                  <a:pt x="1108023" y="959449"/>
                  <a:pt x="906976" y="976817"/>
                </a:cubicBezTo>
                <a:cubicBezTo>
                  <a:pt x="705929" y="994185"/>
                  <a:pt x="416615" y="933276"/>
                  <a:pt x="180125" y="976817"/>
                </a:cubicBezTo>
                <a:cubicBezTo>
                  <a:pt x="55007" y="975366"/>
                  <a:pt x="20985" y="914239"/>
                  <a:pt x="0" y="796692"/>
                </a:cubicBezTo>
                <a:cubicBezTo>
                  <a:pt x="-30031" y="720213"/>
                  <a:pt x="15887" y="574854"/>
                  <a:pt x="0" y="488409"/>
                </a:cubicBezTo>
                <a:cubicBezTo>
                  <a:pt x="-15887" y="401964"/>
                  <a:pt x="12101" y="257847"/>
                  <a:pt x="0" y="180125"/>
                </a:cubicBezTo>
                <a:close/>
              </a:path>
            </a:pathLst>
          </a:custGeom>
          <a:noFill/>
          <a:ln>
            <a:solidFill>
              <a:schemeClr val="dk1"/>
            </a:solidFill>
            <a:extLst>
              <a:ext uri="{C807C97D-BFC1-408E-A445-0C87EB9F89A2}">
                <ask:lineSketchStyleProps xmlns:ask="http://schemas.microsoft.com/office/drawing/2018/sketchyshapes" sd="1219033472">
                  <a:prstGeom prst="roundRect">
                    <a:avLst>
                      <a:gd name="adj" fmla="val 18440"/>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670F-8B95-422B-B714-6BDED5C63CCB}"/>
              </a:ext>
            </a:extLst>
          </p:cNvPr>
          <p:cNvSpPr>
            <a:spLocks noGrp="1"/>
          </p:cNvSpPr>
          <p:nvPr>
            <p:ph type="ctrTitle"/>
          </p:nvPr>
        </p:nvSpPr>
        <p:spPr>
          <a:xfrm>
            <a:off x="1950426" y="1280608"/>
            <a:ext cx="5646713" cy="1592131"/>
          </a:xfrm>
        </p:spPr>
        <p:txBody>
          <a:bodyPr>
            <a:normAutofit fontScale="90000"/>
          </a:bodyPr>
          <a:lstStyle/>
          <a:p>
            <a:pPr algn="ctr"/>
            <a:r>
              <a:rPr lang="en-IN" dirty="0"/>
              <a:t>DATA COLLECTION</a:t>
            </a:r>
          </a:p>
        </p:txBody>
      </p:sp>
      <p:sp>
        <p:nvSpPr>
          <p:cNvPr id="3" name="Rectangle: Rounded Corners 2">
            <a:extLst>
              <a:ext uri="{FF2B5EF4-FFF2-40B4-BE49-F238E27FC236}">
                <a16:creationId xmlns:a16="http://schemas.microsoft.com/office/drawing/2014/main" id="{FFDB4DEA-556F-44B0-8C05-8D6985A91710}"/>
              </a:ext>
            </a:extLst>
          </p:cNvPr>
          <p:cNvSpPr/>
          <p:nvPr/>
        </p:nvSpPr>
        <p:spPr>
          <a:xfrm>
            <a:off x="2085975" y="1280608"/>
            <a:ext cx="5511164" cy="2148392"/>
          </a:xfrm>
          <a:custGeom>
            <a:avLst/>
            <a:gdLst>
              <a:gd name="connsiteX0" fmla="*/ 0 w 5511164"/>
              <a:gd name="connsiteY0" fmla="*/ 358072 h 2148392"/>
              <a:gd name="connsiteX1" fmla="*/ 358072 w 5511164"/>
              <a:gd name="connsiteY1" fmla="*/ 0 h 2148392"/>
              <a:gd name="connsiteX2" fmla="*/ 1053350 w 5511164"/>
              <a:gd name="connsiteY2" fmla="*/ 0 h 2148392"/>
              <a:gd name="connsiteX3" fmla="*/ 1604777 w 5511164"/>
              <a:gd name="connsiteY3" fmla="*/ 0 h 2148392"/>
              <a:gd name="connsiteX4" fmla="*/ 2108254 w 5511164"/>
              <a:gd name="connsiteY4" fmla="*/ 0 h 2148392"/>
              <a:gd name="connsiteX5" fmla="*/ 2755582 w 5511164"/>
              <a:gd name="connsiteY5" fmla="*/ 0 h 2148392"/>
              <a:gd name="connsiteX6" fmla="*/ 3307009 w 5511164"/>
              <a:gd name="connsiteY6" fmla="*/ 0 h 2148392"/>
              <a:gd name="connsiteX7" fmla="*/ 4002287 w 5511164"/>
              <a:gd name="connsiteY7" fmla="*/ 0 h 2148392"/>
              <a:gd name="connsiteX8" fmla="*/ 4505764 w 5511164"/>
              <a:gd name="connsiteY8" fmla="*/ 0 h 2148392"/>
              <a:gd name="connsiteX9" fmla="*/ 5153092 w 5511164"/>
              <a:gd name="connsiteY9" fmla="*/ 0 h 2148392"/>
              <a:gd name="connsiteX10" fmla="*/ 5511164 w 5511164"/>
              <a:gd name="connsiteY10" fmla="*/ 358072 h 2148392"/>
              <a:gd name="connsiteX11" fmla="*/ 5511164 w 5511164"/>
              <a:gd name="connsiteY11" fmla="*/ 835488 h 2148392"/>
              <a:gd name="connsiteX12" fmla="*/ 5511164 w 5511164"/>
              <a:gd name="connsiteY12" fmla="*/ 1298582 h 2148392"/>
              <a:gd name="connsiteX13" fmla="*/ 5511164 w 5511164"/>
              <a:gd name="connsiteY13" fmla="*/ 1790320 h 2148392"/>
              <a:gd name="connsiteX14" fmla="*/ 5153092 w 5511164"/>
              <a:gd name="connsiteY14" fmla="*/ 2148392 h 2148392"/>
              <a:gd name="connsiteX15" fmla="*/ 4553715 w 5511164"/>
              <a:gd name="connsiteY15" fmla="*/ 2148392 h 2148392"/>
              <a:gd name="connsiteX16" fmla="*/ 3858437 w 5511164"/>
              <a:gd name="connsiteY16" fmla="*/ 2148392 h 2148392"/>
              <a:gd name="connsiteX17" fmla="*/ 3259059 w 5511164"/>
              <a:gd name="connsiteY17" fmla="*/ 2148392 h 2148392"/>
              <a:gd name="connsiteX18" fmla="*/ 2803532 w 5511164"/>
              <a:gd name="connsiteY18" fmla="*/ 2148392 h 2148392"/>
              <a:gd name="connsiteX19" fmla="*/ 2300055 w 5511164"/>
              <a:gd name="connsiteY19" fmla="*/ 2148392 h 2148392"/>
              <a:gd name="connsiteX20" fmla="*/ 1604777 w 5511164"/>
              <a:gd name="connsiteY20" fmla="*/ 2148392 h 2148392"/>
              <a:gd name="connsiteX21" fmla="*/ 1005400 w 5511164"/>
              <a:gd name="connsiteY21" fmla="*/ 2148392 h 2148392"/>
              <a:gd name="connsiteX22" fmla="*/ 358072 w 5511164"/>
              <a:gd name="connsiteY22" fmla="*/ 2148392 h 2148392"/>
              <a:gd name="connsiteX23" fmla="*/ 0 w 5511164"/>
              <a:gd name="connsiteY23" fmla="*/ 1790320 h 2148392"/>
              <a:gd name="connsiteX24" fmla="*/ 0 w 5511164"/>
              <a:gd name="connsiteY24" fmla="*/ 1312904 h 2148392"/>
              <a:gd name="connsiteX25" fmla="*/ 0 w 5511164"/>
              <a:gd name="connsiteY25" fmla="*/ 835488 h 2148392"/>
              <a:gd name="connsiteX26" fmla="*/ 0 w 5511164"/>
              <a:gd name="connsiteY26" fmla="*/ 358072 h 214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11164" h="2148392" extrusionOk="0">
                <a:moveTo>
                  <a:pt x="0" y="358072"/>
                </a:moveTo>
                <a:cubicBezTo>
                  <a:pt x="-43067" y="133749"/>
                  <a:pt x="153974" y="2380"/>
                  <a:pt x="358072" y="0"/>
                </a:cubicBezTo>
                <a:cubicBezTo>
                  <a:pt x="693722" y="-57313"/>
                  <a:pt x="772899" y="11839"/>
                  <a:pt x="1053350" y="0"/>
                </a:cubicBezTo>
                <a:cubicBezTo>
                  <a:pt x="1333801" y="-11839"/>
                  <a:pt x="1353494" y="40535"/>
                  <a:pt x="1604777" y="0"/>
                </a:cubicBezTo>
                <a:cubicBezTo>
                  <a:pt x="1856060" y="-40535"/>
                  <a:pt x="1973242" y="27564"/>
                  <a:pt x="2108254" y="0"/>
                </a:cubicBezTo>
                <a:cubicBezTo>
                  <a:pt x="2243266" y="-27564"/>
                  <a:pt x="2603899" y="20942"/>
                  <a:pt x="2755582" y="0"/>
                </a:cubicBezTo>
                <a:cubicBezTo>
                  <a:pt x="2907265" y="-20942"/>
                  <a:pt x="3153133" y="46581"/>
                  <a:pt x="3307009" y="0"/>
                </a:cubicBezTo>
                <a:cubicBezTo>
                  <a:pt x="3460885" y="-46581"/>
                  <a:pt x="3829226" y="31435"/>
                  <a:pt x="4002287" y="0"/>
                </a:cubicBezTo>
                <a:cubicBezTo>
                  <a:pt x="4175348" y="-31435"/>
                  <a:pt x="4375408" y="46897"/>
                  <a:pt x="4505764" y="0"/>
                </a:cubicBezTo>
                <a:cubicBezTo>
                  <a:pt x="4636120" y="-46897"/>
                  <a:pt x="4936384" y="20947"/>
                  <a:pt x="5153092" y="0"/>
                </a:cubicBezTo>
                <a:cubicBezTo>
                  <a:pt x="5402854" y="12504"/>
                  <a:pt x="5477843" y="154925"/>
                  <a:pt x="5511164" y="358072"/>
                </a:cubicBezTo>
                <a:cubicBezTo>
                  <a:pt x="5554615" y="526365"/>
                  <a:pt x="5477841" y="684211"/>
                  <a:pt x="5511164" y="835488"/>
                </a:cubicBezTo>
                <a:cubicBezTo>
                  <a:pt x="5544487" y="986765"/>
                  <a:pt x="5498283" y="1123801"/>
                  <a:pt x="5511164" y="1298582"/>
                </a:cubicBezTo>
                <a:cubicBezTo>
                  <a:pt x="5524045" y="1473363"/>
                  <a:pt x="5472147" y="1592695"/>
                  <a:pt x="5511164" y="1790320"/>
                </a:cubicBezTo>
                <a:cubicBezTo>
                  <a:pt x="5540603" y="1951531"/>
                  <a:pt x="5346145" y="2146573"/>
                  <a:pt x="5153092" y="2148392"/>
                </a:cubicBezTo>
                <a:cubicBezTo>
                  <a:pt x="4936390" y="2185068"/>
                  <a:pt x="4742960" y="2133036"/>
                  <a:pt x="4553715" y="2148392"/>
                </a:cubicBezTo>
                <a:cubicBezTo>
                  <a:pt x="4364470" y="2163748"/>
                  <a:pt x="4106618" y="2145608"/>
                  <a:pt x="3858437" y="2148392"/>
                </a:cubicBezTo>
                <a:cubicBezTo>
                  <a:pt x="3610256" y="2151176"/>
                  <a:pt x="3463332" y="2115936"/>
                  <a:pt x="3259059" y="2148392"/>
                </a:cubicBezTo>
                <a:cubicBezTo>
                  <a:pt x="3054786" y="2180848"/>
                  <a:pt x="2936693" y="2107049"/>
                  <a:pt x="2803532" y="2148392"/>
                </a:cubicBezTo>
                <a:cubicBezTo>
                  <a:pt x="2670371" y="2189735"/>
                  <a:pt x="2492093" y="2125251"/>
                  <a:pt x="2300055" y="2148392"/>
                </a:cubicBezTo>
                <a:cubicBezTo>
                  <a:pt x="2108017" y="2171533"/>
                  <a:pt x="1807200" y="2082877"/>
                  <a:pt x="1604777" y="2148392"/>
                </a:cubicBezTo>
                <a:cubicBezTo>
                  <a:pt x="1402354" y="2213907"/>
                  <a:pt x="1282687" y="2147208"/>
                  <a:pt x="1005400" y="2148392"/>
                </a:cubicBezTo>
                <a:cubicBezTo>
                  <a:pt x="728113" y="2149576"/>
                  <a:pt x="506963" y="2128734"/>
                  <a:pt x="358072" y="2148392"/>
                </a:cubicBezTo>
                <a:cubicBezTo>
                  <a:pt x="159382" y="2123266"/>
                  <a:pt x="8988" y="1989952"/>
                  <a:pt x="0" y="1790320"/>
                </a:cubicBezTo>
                <a:cubicBezTo>
                  <a:pt x="-13656" y="1577992"/>
                  <a:pt x="56541" y="1437469"/>
                  <a:pt x="0" y="1312904"/>
                </a:cubicBezTo>
                <a:cubicBezTo>
                  <a:pt x="-56541" y="1188339"/>
                  <a:pt x="50126" y="1040939"/>
                  <a:pt x="0" y="835488"/>
                </a:cubicBezTo>
                <a:cubicBezTo>
                  <a:pt x="-50126" y="630037"/>
                  <a:pt x="16948" y="580253"/>
                  <a:pt x="0" y="358072"/>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5359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7FD044B-110B-4C39-A553-BF8D95EA5708}"/>
              </a:ext>
            </a:extLst>
          </p:cNvPr>
          <p:cNvPicPr>
            <a:picLocks noGrp="1" noChangeAspect="1"/>
          </p:cNvPicPr>
          <p:nvPr>
            <p:ph sz="half" idx="1"/>
          </p:nvPr>
        </p:nvPicPr>
        <p:blipFill rotWithShape="1">
          <a:blip r:embed="rId2">
            <a:extLst>
              <a:ext uri="{BEBA8EAE-BF5A-486C-A8C5-ECC9F3942E4B}">
                <a14:imgProps xmlns:a14="http://schemas.microsoft.com/office/drawing/2010/main">
                  <a14:imgLayer r:embed="rId3">
                    <a14:imgEffect>
                      <a14:backgroundRemoval t="9850" b="89877" l="10000" r="95693">
                        <a14:foregroundMark x1="37957" y1="27472" x2="33577" y2="64979"/>
                        <a14:foregroundMark x1="33577" y1="64979" x2="39563" y2="65825"/>
                        <a14:foregroundMark x1="80446" y1="71173" x2="88434" y2="70837"/>
                        <a14:foregroundMark x1="96218" y1="62403" x2="98759" y2="58276"/>
                        <a14:foregroundMark x1="94384" y1="65383" x2="95543" y2="63501"/>
                        <a14:foregroundMark x1="98759" y1="58276" x2="97372" y2="35978"/>
                        <a14:foregroundMark x1="93639" y1="25982" x2="91241" y2="19562"/>
                        <a14:foregroundMark x1="97372" y1="35978" x2="94221" y2="27540"/>
                        <a14:foregroundMark x1="37363" y1="24991" x2="36934" y2="25034"/>
                        <a14:foregroundMark x1="41172" y1="24607" x2="40683" y2="24656"/>
                        <a14:foregroundMark x1="91241" y1="19562" x2="63065" y2="22401"/>
                        <a14:foregroundMark x1="40073" y1="65800" x2="51460" y2="65116"/>
                        <a14:foregroundMark x1="75036" y1="71105" x2="99927" y2="77428"/>
                        <a14:foregroundMark x1="51460" y1="65116" x2="58796" y2="66980"/>
                        <a14:foregroundMark x1="93084" y1="65441" x2="92117" y2="63748"/>
                        <a14:foregroundMark x1="99927" y1="77428" x2="95715" y2="70050"/>
                        <a14:foregroundMark x1="92117" y1="63748" x2="93577" y2="43228"/>
                        <a14:foregroundMark x1="93577" y1="43228" x2="72190" y2="21204"/>
                        <a14:foregroundMark x1="72190" y1="21204" x2="46058" y2="25445"/>
                        <a14:foregroundMark x1="46058" y1="25445" x2="41168" y2="55404"/>
                        <a14:foregroundMark x1="41168" y1="55404" x2="41387" y2="65116"/>
                        <a14:foregroundMark x1="58175" y1="69494" x2="95693" y2="70178"/>
                        <a14:foregroundMark x1="88540" y1="60876" x2="53723" y2="64843"/>
                        <a14:foregroundMark x1="40657" y1="29001" x2="41022" y2="43092"/>
                        <a14:foregroundMark x1="63942" y1="28317" x2="76277" y2="29412"/>
                        <a14:foregroundMark x1="69124" y1="33789" x2="69124" y2="33789"/>
                        <a14:foregroundMark x1="67956" y1="34063" x2="67956" y2="34063"/>
                        <a14:foregroundMark x1="59854" y1="35157" x2="59708" y2="35157"/>
                        <a14:foregroundMark x1="54672" y1="35568" x2="60657" y2="35568"/>
                        <a14:foregroundMark x1="67956" y1="35157" x2="69343" y2="31190"/>
                        <a14:foregroundMark x1="54307" y1="33379" x2="62993" y2="33379"/>
                        <a14:foregroundMark x1="62190" y1="26539" x2="78175" y2="27633"/>
                        <a14:foregroundMark x1="79343" y1="29001" x2="90438" y2="27086"/>
                        <a14:foregroundMark x1="90438" y1="27086" x2="95693" y2="29001"/>
                        <a14:foregroundMark x1="93577" y1="29412" x2="91679" y2="49248"/>
                        <a14:foregroundMark x1="94745" y1="34884" x2="94380" y2="67305"/>
                        <a14:foregroundMark x1="94526" y1="23256" x2="93942" y2="36252"/>
                        <a14:foregroundMark x1="95328" y1="36252" x2="95109" y2="53899"/>
                        <a14:foregroundMark x1="93942" y1="36252" x2="94526" y2="55404"/>
                        <a14:foregroundMark x1="94526" y1="52120" x2="94526" y2="68810"/>
                        <a14:foregroundMark x1="41022" y1="68399" x2="76642" y2="64843"/>
                        <a14:foregroundMark x1="76642" y1="64843" x2="92409" y2="66621"/>
                        <a14:foregroundMark x1="84745" y1="67989" x2="50803" y2="67715"/>
                        <a14:backgroundMark x1="40438" y1="54998" x2="40438" y2="55461"/>
                        <a14:backgroundMark x1="40438" y1="28728" x2="40438" y2="49933"/>
                        <a14:backgroundMark x1="46409" y1="22835" x2="38321" y2="21888"/>
                        <a14:backgroundMark x1="80057" y1="26777" x2="79395" y2="26699"/>
                        <a14:backgroundMark x1="38321" y1="21888" x2="40036" y2="29057"/>
                        <a14:backgroundMark x1="96077" y1="67734" x2="96496" y2="67715"/>
                        <a14:backgroundMark x1="91950" y1="67919" x2="92974" y2="67873"/>
                      </a14:backgroundRemoval>
                    </a14:imgEffect>
                  </a14:imgLayer>
                </a14:imgProps>
              </a:ext>
              <a:ext uri="{28A0092B-C50C-407E-A947-70E740481C1C}">
                <a14:useLocalDpi xmlns:a14="http://schemas.microsoft.com/office/drawing/2010/main" val="0"/>
              </a:ext>
            </a:extLst>
          </a:blip>
          <a:srcRect l="42358" t="25813" r="4501" b="32149"/>
          <a:stretch/>
        </p:blipFill>
        <p:spPr>
          <a:xfrm>
            <a:off x="269152" y="1356360"/>
            <a:ext cx="4302847" cy="2743200"/>
          </a:xfrm>
        </p:spPr>
      </p:pic>
      <p:pic>
        <p:nvPicPr>
          <p:cNvPr id="20" name="Content Placeholder 19">
            <a:extLst>
              <a:ext uri="{FF2B5EF4-FFF2-40B4-BE49-F238E27FC236}">
                <a16:creationId xmlns:a16="http://schemas.microsoft.com/office/drawing/2014/main" id="{0E6C1FAB-6155-4F63-B6C9-91C8364F53AA}"/>
              </a:ext>
            </a:extLst>
          </p:cNvPr>
          <p:cNvPicPr>
            <a:picLocks noGrp="1" noChangeAspect="1"/>
          </p:cNvPicPr>
          <p:nvPr>
            <p:ph sz="half" idx="2"/>
          </p:nvPr>
        </p:nvPicPr>
        <p:blipFill>
          <a:blip r:embed="rId4">
            <a:alphaModFix/>
            <a:extLst>
              <a:ext uri="{28A0092B-C50C-407E-A947-70E740481C1C}">
                <a14:useLocalDpi xmlns:a14="http://schemas.microsoft.com/office/drawing/2010/main" val="0"/>
              </a:ext>
            </a:extLst>
          </a:blip>
          <a:stretch>
            <a:fillRect/>
          </a:stretch>
        </p:blipFill>
        <p:spPr>
          <a:xfrm>
            <a:off x="4919992" y="137160"/>
            <a:ext cx="4087649" cy="4899660"/>
          </a:xfrm>
        </p:spPr>
      </p:pic>
    </p:spTree>
    <p:extLst>
      <p:ext uri="{BB962C8B-B14F-4D97-AF65-F5344CB8AC3E}">
        <p14:creationId xmlns:p14="http://schemas.microsoft.com/office/powerpoint/2010/main" val="419124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57E8-EB6C-4282-9699-19DF16ED893B}"/>
              </a:ext>
            </a:extLst>
          </p:cNvPr>
          <p:cNvSpPr>
            <a:spLocks noGrp="1"/>
          </p:cNvSpPr>
          <p:nvPr>
            <p:ph type="ctrTitle"/>
          </p:nvPr>
        </p:nvSpPr>
        <p:spPr/>
        <p:txBody>
          <a:bodyPr>
            <a:normAutofit fontScale="90000"/>
          </a:bodyPr>
          <a:lstStyle/>
          <a:p>
            <a:r>
              <a:rPr lang="en-IN" dirty="0"/>
              <a:t>BASIC CLEANING </a:t>
            </a:r>
            <a:br>
              <a:rPr lang="en-IN" dirty="0"/>
            </a:br>
            <a:r>
              <a:rPr lang="en-IN" dirty="0"/>
              <a:t>AND </a:t>
            </a:r>
            <a:br>
              <a:rPr lang="en-IN" dirty="0"/>
            </a:br>
            <a:r>
              <a:rPr lang="en-IN" dirty="0"/>
              <a:t>STANDARDIZING </a:t>
            </a:r>
            <a:br>
              <a:rPr lang="en-IN" dirty="0"/>
            </a:br>
            <a:r>
              <a:rPr lang="en-IN" dirty="0"/>
              <a:t>IN EXCEL</a:t>
            </a:r>
          </a:p>
        </p:txBody>
      </p:sp>
      <p:sp>
        <p:nvSpPr>
          <p:cNvPr id="3" name="Rectangle: Rounded Corners 2">
            <a:extLst>
              <a:ext uri="{FF2B5EF4-FFF2-40B4-BE49-F238E27FC236}">
                <a16:creationId xmlns:a16="http://schemas.microsoft.com/office/drawing/2014/main" id="{92D24BC6-E0A2-4D94-93FB-5DE014BCAE41}"/>
              </a:ext>
            </a:extLst>
          </p:cNvPr>
          <p:cNvSpPr/>
          <p:nvPr/>
        </p:nvSpPr>
        <p:spPr>
          <a:xfrm>
            <a:off x="1690420" y="1137732"/>
            <a:ext cx="6024830" cy="4158167"/>
          </a:xfrm>
          <a:custGeom>
            <a:avLst/>
            <a:gdLst>
              <a:gd name="connsiteX0" fmla="*/ 0 w 6024830"/>
              <a:gd name="connsiteY0" fmla="*/ 693042 h 4158167"/>
              <a:gd name="connsiteX1" fmla="*/ 693042 w 6024830"/>
              <a:gd name="connsiteY1" fmla="*/ 0 h 4158167"/>
              <a:gd name="connsiteX2" fmla="*/ 1365660 w 6024830"/>
              <a:gd name="connsiteY2" fmla="*/ 0 h 4158167"/>
              <a:gd name="connsiteX3" fmla="*/ 1899116 w 6024830"/>
              <a:gd name="connsiteY3" fmla="*/ 0 h 4158167"/>
              <a:gd name="connsiteX4" fmla="*/ 2386184 w 6024830"/>
              <a:gd name="connsiteY4" fmla="*/ 0 h 4158167"/>
              <a:gd name="connsiteX5" fmla="*/ 3012415 w 6024830"/>
              <a:gd name="connsiteY5" fmla="*/ 0 h 4158167"/>
              <a:gd name="connsiteX6" fmla="*/ 3545871 w 6024830"/>
              <a:gd name="connsiteY6" fmla="*/ 0 h 4158167"/>
              <a:gd name="connsiteX7" fmla="*/ 4218489 w 6024830"/>
              <a:gd name="connsiteY7" fmla="*/ 0 h 4158167"/>
              <a:gd name="connsiteX8" fmla="*/ 4705557 w 6024830"/>
              <a:gd name="connsiteY8" fmla="*/ 0 h 4158167"/>
              <a:gd name="connsiteX9" fmla="*/ 5331788 w 6024830"/>
              <a:gd name="connsiteY9" fmla="*/ 0 h 4158167"/>
              <a:gd name="connsiteX10" fmla="*/ 6024830 w 6024830"/>
              <a:gd name="connsiteY10" fmla="*/ 693042 h 4158167"/>
              <a:gd name="connsiteX11" fmla="*/ 6024830 w 6024830"/>
              <a:gd name="connsiteY11" fmla="*/ 1247459 h 4158167"/>
              <a:gd name="connsiteX12" fmla="*/ 6024830 w 6024830"/>
              <a:gd name="connsiteY12" fmla="*/ 1774154 h 4158167"/>
              <a:gd name="connsiteX13" fmla="*/ 6024830 w 6024830"/>
              <a:gd name="connsiteY13" fmla="*/ 2384013 h 4158167"/>
              <a:gd name="connsiteX14" fmla="*/ 6024830 w 6024830"/>
              <a:gd name="connsiteY14" fmla="*/ 2993871 h 4158167"/>
              <a:gd name="connsiteX15" fmla="*/ 6024830 w 6024830"/>
              <a:gd name="connsiteY15" fmla="*/ 3465125 h 4158167"/>
              <a:gd name="connsiteX16" fmla="*/ 5331788 w 6024830"/>
              <a:gd name="connsiteY16" fmla="*/ 4158167 h 4158167"/>
              <a:gd name="connsiteX17" fmla="*/ 4705557 w 6024830"/>
              <a:gd name="connsiteY17" fmla="*/ 4158167 h 4158167"/>
              <a:gd name="connsiteX18" fmla="*/ 4264876 w 6024830"/>
              <a:gd name="connsiteY18" fmla="*/ 4158167 h 4158167"/>
              <a:gd name="connsiteX19" fmla="*/ 3777808 w 6024830"/>
              <a:gd name="connsiteY19" fmla="*/ 4158167 h 4158167"/>
              <a:gd name="connsiteX20" fmla="*/ 3105190 w 6024830"/>
              <a:gd name="connsiteY20" fmla="*/ 4158167 h 4158167"/>
              <a:gd name="connsiteX21" fmla="*/ 2525347 w 6024830"/>
              <a:gd name="connsiteY21" fmla="*/ 4158167 h 4158167"/>
              <a:gd name="connsiteX22" fmla="*/ 2038278 w 6024830"/>
              <a:gd name="connsiteY22" fmla="*/ 4158167 h 4158167"/>
              <a:gd name="connsiteX23" fmla="*/ 1458435 w 6024830"/>
              <a:gd name="connsiteY23" fmla="*/ 4158167 h 4158167"/>
              <a:gd name="connsiteX24" fmla="*/ 693042 w 6024830"/>
              <a:gd name="connsiteY24" fmla="*/ 4158167 h 4158167"/>
              <a:gd name="connsiteX25" fmla="*/ 0 w 6024830"/>
              <a:gd name="connsiteY25" fmla="*/ 3465125 h 4158167"/>
              <a:gd name="connsiteX26" fmla="*/ 0 w 6024830"/>
              <a:gd name="connsiteY26" fmla="*/ 2855267 h 4158167"/>
              <a:gd name="connsiteX27" fmla="*/ 0 w 6024830"/>
              <a:gd name="connsiteY27" fmla="*/ 2273129 h 4158167"/>
              <a:gd name="connsiteX28" fmla="*/ 0 w 6024830"/>
              <a:gd name="connsiteY28" fmla="*/ 1774154 h 4158167"/>
              <a:gd name="connsiteX29" fmla="*/ 0 w 6024830"/>
              <a:gd name="connsiteY29" fmla="*/ 1192017 h 4158167"/>
              <a:gd name="connsiteX30" fmla="*/ 0 w 6024830"/>
              <a:gd name="connsiteY30" fmla="*/ 693042 h 415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24830" h="4158167" extrusionOk="0">
                <a:moveTo>
                  <a:pt x="0" y="693042"/>
                </a:moveTo>
                <a:cubicBezTo>
                  <a:pt x="-71363" y="266266"/>
                  <a:pt x="265848" y="16678"/>
                  <a:pt x="693042" y="0"/>
                </a:cubicBezTo>
                <a:cubicBezTo>
                  <a:pt x="829887" y="-17900"/>
                  <a:pt x="1168454" y="65331"/>
                  <a:pt x="1365660" y="0"/>
                </a:cubicBezTo>
                <a:cubicBezTo>
                  <a:pt x="1562866" y="-65331"/>
                  <a:pt x="1710958" y="11301"/>
                  <a:pt x="1899116" y="0"/>
                </a:cubicBezTo>
                <a:cubicBezTo>
                  <a:pt x="2087274" y="-11301"/>
                  <a:pt x="2165601" y="10730"/>
                  <a:pt x="2386184" y="0"/>
                </a:cubicBezTo>
                <a:cubicBezTo>
                  <a:pt x="2606767" y="-10730"/>
                  <a:pt x="2817841" y="64937"/>
                  <a:pt x="3012415" y="0"/>
                </a:cubicBezTo>
                <a:cubicBezTo>
                  <a:pt x="3206989" y="-64937"/>
                  <a:pt x="3422896" y="25190"/>
                  <a:pt x="3545871" y="0"/>
                </a:cubicBezTo>
                <a:cubicBezTo>
                  <a:pt x="3668846" y="-25190"/>
                  <a:pt x="4075965" y="7280"/>
                  <a:pt x="4218489" y="0"/>
                </a:cubicBezTo>
                <a:cubicBezTo>
                  <a:pt x="4361013" y="-7280"/>
                  <a:pt x="4479297" y="44534"/>
                  <a:pt x="4705557" y="0"/>
                </a:cubicBezTo>
                <a:cubicBezTo>
                  <a:pt x="4931817" y="-44534"/>
                  <a:pt x="5089231" y="31268"/>
                  <a:pt x="5331788" y="0"/>
                </a:cubicBezTo>
                <a:cubicBezTo>
                  <a:pt x="5810156" y="22989"/>
                  <a:pt x="5973445" y="301974"/>
                  <a:pt x="6024830" y="693042"/>
                </a:cubicBezTo>
                <a:cubicBezTo>
                  <a:pt x="6035002" y="814118"/>
                  <a:pt x="6003528" y="972052"/>
                  <a:pt x="6024830" y="1247459"/>
                </a:cubicBezTo>
                <a:cubicBezTo>
                  <a:pt x="6046132" y="1522866"/>
                  <a:pt x="6022522" y="1594920"/>
                  <a:pt x="6024830" y="1774154"/>
                </a:cubicBezTo>
                <a:cubicBezTo>
                  <a:pt x="6027138" y="1953388"/>
                  <a:pt x="6002165" y="2149876"/>
                  <a:pt x="6024830" y="2384013"/>
                </a:cubicBezTo>
                <a:cubicBezTo>
                  <a:pt x="6047495" y="2618150"/>
                  <a:pt x="5996118" y="2812798"/>
                  <a:pt x="6024830" y="2993871"/>
                </a:cubicBezTo>
                <a:cubicBezTo>
                  <a:pt x="6053542" y="3174944"/>
                  <a:pt x="6013153" y="3298361"/>
                  <a:pt x="6024830" y="3465125"/>
                </a:cubicBezTo>
                <a:cubicBezTo>
                  <a:pt x="5965504" y="3791986"/>
                  <a:pt x="5655430" y="4069797"/>
                  <a:pt x="5331788" y="4158167"/>
                </a:cubicBezTo>
                <a:cubicBezTo>
                  <a:pt x="5069129" y="4161376"/>
                  <a:pt x="4879084" y="4113525"/>
                  <a:pt x="4705557" y="4158167"/>
                </a:cubicBezTo>
                <a:cubicBezTo>
                  <a:pt x="4532030" y="4202809"/>
                  <a:pt x="4425379" y="4146467"/>
                  <a:pt x="4264876" y="4158167"/>
                </a:cubicBezTo>
                <a:cubicBezTo>
                  <a:pt x="4104373" y="4169867"/>
                  <a:pt x="3931143" y="4132240"/>
                  <a:pt x="3777808" y="4158167"/>
                </a:cubicBezTo>
                <a:cubicBezTo>
                  <a:pt x="3624473" y="4184094"/>
                  <a:pt x="3388532" y="4097243"/>
                  <a:pt x="3105190" y="4158167"/>
                </a:cubicBezTo>
                <a:cubicBezTo>
                  <a:pt x="2821848" y="4219091"/>
                  <a:pt x="2769977" y="4144451"/>
                  <a:pt x="2525347" y="4158167"/>
                </a:cubicBezTo>
                <a:cubicBezTo>
                  <a:pt x="2280717" y="4171883"/>
                  <a:pt x="2177197" y="4106903"/>
                  <a:pt x="2038278" y="4158167"/>
                </a:cubicBezTo>
                <a:cubicBezTo>
                  <a:pt x="1899359" y="4209431"/>
                  <a:pt x="1724161" y="4121187"/>
                  <a:pt x="1458435" y="4158167"/>
                </a:cubicBezTo>
                <a:cubicBezTo>
                  <a:pt x="1192709" y="4195147"/>
                  <a:pt x="1009675" y="4106340"/>
                  <a:pt x="693042" y="4158167"/>
                </a:cubicBezTo>
                <a:cubicBezTo>
                  <a:pt x="319550" y="4129672"/>
                  <a:pt x="35304" y="3886054"/>
                  <a:pt x="0" y="3465125"/>
                </a:cubicBezTo>
                <a:cubicBezTo>
                  <a:pt x="-49943" y="3241869"/>
                  <a:pt x="4279" y="3020752"/>
                  <a:pt x="0" y="2855267"/>
                </a:cubicBezTo>
                <a:cubicBezTo>
                  <a:pt x="-4279" y="2689782"/>
                  <a:pt x="64380" y="2443640"/>
                  <a:pt x="0" y="2273129"/>
                </a:cubicBezTo>
                <a:cubicBezTo>
                  <a:pt x="-64380" y="2102618"/>
                  <a:pt x="15218" y="1974095"/>
                  <a:pt x="0" y="1774154"/>
                </a:cubicBezTo>
                <a:cubicBezTo>
                  <a:pt x="-15218" y="1574214"/>
                  <a:pt x="18874" y="1353156"/>
                  <a:pt x="0" y="1192017"/>
                </a:cubicBezTo>
                <a:cubicBezTo>
                  <a:pt x="-18874" y="1030878"/>
                  <a:pt x="38653" y="883658"/>
                  <a:pt x="0" y="693042"/>
                </a:cubicBezTo>
                <a:close/>
              </a:path>
            </a:pathLst>
          </a:custGeom>
          <a:noFill/>
          <a:ln>
            <a:solidFill>
              <a:schemeClr val="dk1"/>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440564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
  <TotalTime>43</TotalTime>
  <Words>1177</Words>
  <Application>Microsoft Office PowerPoint</Application>
  <PresentationFormat>On-screen Show (4:3)</PresentationFormat>
  <Paragraphs>139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Segoe UI Black</vt:lpstr>
      <vt:lpstr>Wingdings 3</vt:lpstr>
      <vt:lpstr>Wisp</vt:lpstr>
      <vt:lpstr>PowerPoint Presentation</vt:lpstr>
      <vt:lpstr>PowerPoint Presentation</vt:lpstr>
      <vt:lpstr>Problem  Statement in  5W Format</vt:lpstr>
      <vt:lpstr>WHAT &amp; WHY</vt:lpstr>
      <vt:lpstr>WHO, WHERE, WHEN</vt:lpstr>
      <vt:lpstr>Reflections &amp; Sources</vt:lpstr>
      <vt:lpstr>DATA COLLECTION</vt:lpstr>
      <vt:lpstr>PowerPoint Presentation</vt:lpstr>
      <vt:lpstr>BASIC CLEANING  AND  STANDARDIZING  IN EXCEL</vt:lpstr>
      <vt:lpstr>WHAT I DID</vt:lpstr>
      <vt:lpstr>PowerPoint Presentation</vt:lpstr>
      <vt:lpstr>BASIC ANALYSIS IN  MySQL</vt:lpstr>
      <vt:lpstr>PowerPoint Presentation</vt:lpstr>
      <vt:lpstr>PowerPoint Presentation</vt:lpstr>
      <vt:lpstr>PowerPoint Presentation</vt:lpstr>
      <vt:lpstr>FOCUSED  POWER BI  DASHBOARD</vt:lpstr>
      <vt:lpstr>PowerPoint Presentation</vt:lpstr>
      <vt:lpstr>PowerPoint Presentation</vt:lpstr>
      <vt:lpstr>PowerPoint Presentation</vt:lpstr>
      <vt:lpstr>PowerPoint Presentation</vt:lpstr>
      <vt:lpstr>PowerPoint Presentation</vt:lpstr>
      <vt:lpstr>WORK ALIGNMENT  OF GEN Z</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Avinash Pareta</cp:lastModifiedBy>
  <cp:revision>6</cp:revision>
  <dcterms:created xsi:type="dcterms:W3CDTF">2013-01-27T09:14:16Z</dcterms:created>
  <dcterms:modified xsi:type="dcterms:W3CDTF">2025-04-24T06:27:28Z</dcterms:modified>
  <cp:category/>
</cp:coreProperties>
</file>