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1.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84" d="100"/>
          <a:sy n="84" d="100"/>
        </p:scale>
        <p:origin x="78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20161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9006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7883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3719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516145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18402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203953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3476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407801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5845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241EB5C9-1307-BA42-ABA2-0BC069CD8E7F}" type="datetimeFigureOut">
              <a:rPr lang="en-US" smtClean="0"/>
              <a:pPr/>
              <a:t>10/11/2024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423549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75588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370863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351535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02545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28863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p14="http://schemas.microsoft.com/office/powerpoint/2010/main" val="202748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41EB5C9-1307-BA42-ABA2-0BC069CD8E7F}" type="datetimeFigureOut">
              <a:rPr lang="en-US" smtClean="0"/>
              <a:pPr/>
              <a:t>10/11/2024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504306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Prices of houses</a:t>
            </a:r>
          </a:p>
        </p:txBody>
      </p:sp>
      <p:sp>
        <p:nvSpPr>
          <p:cNvPr id="3" name="Subtitle 2"/>
          <p:cNvSpPr>
            <a:spLocks noGrp="1"/>
          </p:cNvSpPr>
          <p:nvPr>
            <p:ph type="subTitle" idx="1"/>
          </p:nvPr>
        </p:nvSpPr>
        <p:spPr/>
        <p:txBody>
          <a:bodyPr>
            <a:normAutofit/>
          </a:bodyPr>
          <a:lstStyle/>
          <a:p>
            <a:pPr marL="0" lvl="0" indent="0">
              <a:buNone/>
            </a:pPr>
            <a:r>
              <a:rPr lang="en-GB" sz="1800" dirty="0"/>
              <a:t>Shuaib Akinyemi</a:t>
            </a:r>
            <a:endParaRPr sz="1800" dirty="0"/>
          </a:p>
        </p:txBody>
      </p:sp>
      <p:sp>
        <p:nvSpPr>
          <p:cNvPr id="4" name="Date Placeholder 3"/>
          <p:cNvSpPr>
            <a:spLocks noGrp="1"/>
          </p:cNvSpPr>
          <p:nvPr>
            <p:ph type="dt" sz="half" idx="10"/>
          </p:nvPr>
        </p:nvSpPr>
        <p:spPr/>
        <p:txBody>
          <a:bodyPr/>
          <a:lstStyle/>
          <a:p>
            <a:pPr marL="0" lvl="0" indent="0">
              <a:buNone/>
            </a:pPr>
            <a:r>
              <a:t>2024-08-04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Background</a:t>
            </a:r>
          </a:p>
        </p:txBody>
      </p:sp>
      <p:sp>
        <p:nvSpPr>
          <p:cNvPr id="3" name="Content Placeholder 2"/>
          <p:cNvSpPr>
            <a:spLocks noGrp="1"/>
          </p:cNvSpPr>
          <p:nvPr>
            <p:ph idx="1"/>
          </p:nvPr>
        </p:nvSpPr>
        <p:spPr/>
        <p:txBody>
          <a:bodyPr>
            <a:normAutofit/>
          </a:bodyPr>
          <a:lstStyle/>
          <a:p>
            <a:pPr marL="0" lvl="0" indent="0">
              <a:buNone/>
            </a:pPr>
            <a:r>
              <a:rPr lang="en-GB" sz="2400" dirty="0"/>
              <a:t>Nigerian property prices are notorious for fluctuating over time. This can be explained by several causes, including the naira's decline in value. However, this investigation aims to determine how property values alter depending on location, number of rooms, and other intrinsic elements. This study will also assist us in determining how a house’s inherent features, such as bedrooms and parking, affect its pricing.</a:t>
            </a:r>
          </a:p>
          <a:p>
            <a:pPr marL="0" lvl="0" indent="0">
              <a:buNone/>
            </a:pPr>
            <a:endParaRPr lang="en-GB" sz="2400" dirty="0"/>
          </a:p>
          <a:p>
            <a:pPr marL="0" lvl="0" indent="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2743200" cy="947651"/>
          </a:xfrm>
        </p:spPr>
        <p:txBody>
          <a:bodyPr>
            <a:normAutofit fontScale="90000"/>
          </a:bodyPr>
          <a:lstStyle/>
          <a:p>
            <a:pPr marL="0" lvl="0" indent="0">
              <a:buNone/>
            </a:pPr>
            <a:r>
              <a:t>Preparation Of Data and Required Packages</a:t>
            </a:r>
          </a:p>
        </p:txBody>
      </p:sp>
      <p:sp>
        <p:nvSpPr>
          <p:cNvPr id="4" name="Text Placeholder 3"/>
          <p:cNvSpPr>
            <a:spLocks noGrp="1"/>
          </p:cNvSpPr>
          <p:nvPr>
            <p:ph type="body" sz="half" idx="2"/>
          </p:nvPr>
        </p:nvSpPr>
        <p:spPr>
          <a:xfrm>
            <a:off x="685800" y="947652"/>
            <a:ext cx="2743200" cy="3291840"/>
          </a:xfrm>
        </p:spPr>
        <p:txBody>
          <a:bodyPr>
            <a:normAutofit fontScale="25000" lnSpcReduction="20000"/>
          </a:bodyPr>
          <a:lstStyle/>
          <a:p>
            <a:pPr marL="0" lvl="0" indent="0">
              <a:buNone/>
            </a:pPr>
            <a:r>
              <a:t>The dataset to be used was extracted from data.world website. We will be loading the tidyverse package which is required for this analysis and also load the data using the read.csv function.</a:t>
            </a:r>
          </a:p>
          <a:p>
            <a:pPr lvl="0" indent="0">
              <a:buNone/>
            </a:pP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1.1.4     ✔ readr     2.1.5
## ✔ forcats   1.0.0     ✔ stringr   1.5.1
## ✔ ggplot2   3.5.1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latin typeface="Courier"/>
              </a:rPr>
              <a:t>nigeria_houses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"~/nigeria_houses_data.csv"</a:t>
            </a:r>
            <a:r>
              <a:rPr>
                <a:latin typeface="Courier"/>
              </a:rPr>
              <a:t>)</a:t>
            </a:r>
          </a:p>
          <a:p>
            <a:pPr marL="0" lvl="0" indent="0">
              <a:buNone/>
            </a:pPr>
            <a:r>
              <a:t>#view the data</a:t>
            </a:r>
          </a:p>
          <a:p>
            <a:pPr lvl="0" indent="0">
              <a:buNone/>
            </a:pPr>
            <a:r>
              <a:rPr>
                <a:solidFill>
                  <a:srgbClr val="06287E"/>
                </a:solidFill>
                <a:latin typeface="Courier"/>
              </a:rPr>
              <a:t>glimpse</a:t>
            </a:r>
            <a:r>
              <a:rPr>
                <a:latin typeface="Courier"/>
              </a:rPr>
              <a:t>(nigeria_houses)</a:t>
            </a:r>
          </a:p>
          <a:p>
            <a:pPr lvl="0" indent="0">
              <a:buNone/>
            </a:pPr>
            <a:r>
              <a:rPr>
                <a:latin typeface="Courier"/>
              </a:rPr>
              <a:t>## Rows: 24,326
## Columns: 8
## $ bedrooms      &lt;dbl&gt; 6, 4, 4, 4, 4, 5, 4, 2, 1, 4, 3, 6, 4, 4, 6, 3, 4, 3, 4,…
## $ bathrooms     &lt;dbl&gt; 5, 5, 5, 4, 4, 5, 5, 2, 1, 4, 4, 6, 5, 4, 6, 4, 4, 3, 5,…
## $ toilets       &lt;dbl&gt; 5, 5, 5, 5, 5, 6, 5, 3, 1, 5, 5, 6, 6, 5, 7, 4, 5, 4, 5,…
## $ parking_space &lt;dbl&gt; 4, 4, 4, 6, 2, 1, 4, 6, 1, 5, 4, 4, 3, 4, 4, 3, 4, 4, 4,…
## $ title         &lt;chr&gt; "Detached Duplex", "Terraced Duplexes", "Detached Duplex…
## $ town          &lt;chr&gt; "Mabushi", "Katampe", "Lekki", "Ajah", "Lekki", "Lekki",…
## $ state         &lt;chr&gt; "Abuja", "Abuja", "Lagos", "Lagos", "Lagos", "Lagos", "L…
## $ price         &lt;dbl&gt; 4.5e+08, 8.0e+08, 1.2e+08, 4.0e+07, 7.5e+07, 4.5e+08, 6.…</a:t>
            </a:r>
          </a:p>
          <a:p>
            <a:pPr lvl="0" indent="0">
              <a:buNone/>
            </a:pPr>
            <a:r>
              <a:rPr>
                <a:solidFill>
                  <a:srgbClr val="06287E"/>
                </a:solidFill>
                <a:latin typeface="Courier"/>
              </a:rPr>
              <a:t>head</a:t>
            </a:r>
            <a:r>
              <a:rPr>
                <a:latin typeface="Courier"/>
              </a:rPr>
              <a:t>(nigeria_houses)</a:t>
            </a:r>
          </a:p>
          <a:p>
            <a:pPr lvl="0" indent="0">
              <a:buNone/>
            </a:pPr>
            <a:r>
              <a:rPr>
                <a:latin typeface="Courier"/>
              </a:rPr>
              <a:t>##   bedrooms bathrooms toilets parking_space                title    town state
## 1        6         5       5             4      Detached Duplex Mabushi Abuja
## 2        4         5       5             4    Terraced Duplexes Katampe Abuja
## 3        4         5       5             4      Detached Duplex   Lekki Lagos
## 4        4         4       5             6      Detached Duplex    Ajah Lagos
## 5        4         4       5             2 Semi Detached Duplex   Lekki Lagos
## 6        5         5       6             1      Detached Duplex   Lekki Lagos
##     price
## 1 4.5e+08
## 2 8.0e+08
## 3 1.2e+08
## 4 4.0e+07
## 5 7.5e+07
## 6 4.5e+08</a:t>
            </a:r>
          </a:p>
          <a:p>
            <a:pPr marL="0" lvl="0" indent="0">
              <a:buNone/>
            </a:pPr>
            <a:r>
              <a:t>The data is clean and processed so that means it can be relied on for our analysis.</a:t>
            </a:r>
          </a:p>
          <a:p>
            <a:pPr marL="0" lvl="0" indent="0">
              <a:buNone/>
            </a:pPr>
            <a:r>
              <a:t>Analysis Average price for 3 bedroom flats across different states in Nigeria</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(state)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avg_price)</a:t>
            </a:r>
          </a:p>
          <a:p>
            <a:pPr lvl="0" indent="0">
              <a:buNone/>
            </a:pPr>
            <a:r>
              <a:rPr>
                <a:latin typeface="Courier"/>
              </a:rPr>
              <a:t>## # A tibble: 19 × 2
##    state      avg_price
##    &lt;chr&gt;          &lt;dbl&gt;
##  1 Lagos     100907396.
##  2 Abia       92500000 
##  3 Abuja      79076492.
##  4 Delta      71681818.
##  5 Anambara   67510811.
##  6 Rivers     63508929.
##  7 Imo        50768293.
##  8 Enugu      42052632.
##  9 Kogi       40000000 
## 10 Edo        35285714.
## 11 Akwa Ibom  35214286.
## 12 Kano       30000000 
## 13 Oyo        28907080.
## 14 Kwara      27500000 
## 15 Ekiti      27333333.
## 16 Kaduna     27333333.
## 17 Nasarawa   21500000 
## 18 Osun       20000000 
## 19 Ogun       16669716.</a:t>
            </a:r>
          </a:p>
          <a:p>
            <a:pPr marL="0" lvl="0" indent="0">
              <a:buNone/>
            </a:pPr>
            <a:r>
              <a:t>Towns with the cheapest price for 3 bedroom flats in Lagos</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(town)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(avg_price)</a:t>
            </a:r>
          </a:p>
          <a:p>
            <a:pPr lvl="0" indent="0">
              <a:buNone/>
            </a:pPr>
            <a:r>
              <a:rPr>
                <a:latin typeface="Courier"/>
              </a:rPr>
              <a:t>## # A tibble: 44 × 2
##    town          avg_price
##    &lt;chr&gt;             &lt;dbl&gt;
##  1 Imota          6250000 
##  2 Ijede         12000000 
##  3 Ayobo         12900000 
##  4 Agbara-Igbesa 15000000 
##  5 Badagry       15000000 
##  6 Epe           15000000 
##  7 Ibeju         15000000 
##  8 Ipaja         18375000 
##  9 Agege         20157500 
## 10 Ikorodu       20234146.
## # ℹ 34 more rows</a:t>
            </a:r>
          </a:p>
          <a:p>
            <a:pPr marL="0" lvl="0" indent="0">
              <a:buNone/>
            </a:pPr>
            <a:r>
              <a:t>lowest to highest prices for 3 bedroom flats in Abuja</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state </a:t>
            </a:r>
            <a:r>
              <a:rPr>
                <a:solidFill>
                  <a:srgbClr val="4070A0"/>
                </a:solidFill>
                <a:latin typeface="Courier"/>
              </a:rPr>
              <a:t>==</a:t>
            </a:r>
            <a:r>
              <a:rPr>
                <a:latin typeface="Courier"/>
              </a:rPr>
              <a:t> </a:t>
            </a:r>
            <a:r>
              <a:rPr>
                <a:solidFill>
                  <a:srgbClr val="4070A0"/>
                </a:solidFill>
                <a:latin typeface="Courier"/>
              </a:rPr>
              <a:t>"Abuja"</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(town)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(avg_price)</a:t>
            </a:r>
          </a:p>
          <a:p>
            <a:pPr lvl="0" indent="0">
              <a:buNone/>
            </a:pPr>
            <a:r>
              <a:rPr>
                <a:latin typeface="Courier"/>
              </a:rPr>
              <a:t>## # A tibble: 46 × 2
##    town       avg_price
##    &lt;chr&gt;          &lt;dbl&gt;
##  1 Gwagwalada  10500000
##  2 Kuje        13650000
##  3 Nyanya      14500000
##  4 Dei-Dei     17000000
##  5 Orozo       17000000
##  6 Kyami       18100000
##  7 Karshi      21250000
##  8 Bwari       24000000
##  9 Dakibiyu    27500000
## 10 Kurudu      27625000
## # ℹ 36 more rows</a:t>
            </a:r>
          </a:p>
          <a:p>
            <a:pPr marL="0" lvl="0" indent="0">
              <a:buNone/>
            </a:pPr>
            <a:r>
              <a:t>highest to lowest prices for 3 bedroom flats in Abuja</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&amp;</a:t>
            </a:r>
            <a:r>
              <a:rPr>
                <a:latin typeface="Courier"/>
              </a:rPr>
              <a:t> state </a:t>
            </a:r>
            <a:r>
              <a:rPr>
                <a:solidFill>
                  <a:srgbClr val="4070A0"/>
                </a:solidFill>
                <a:latin typeface="Courier"/>
              </a:rPr>
              <a:t>==</a:t>
            </a:r>
            <a:r>
              <a:rPr>
                <a:latin typeface="Courier"/>
              </a:rPr>
              <a:t> </a:t>
            </a:r>
            <a:r>
              <a:rPr>
                <a:solidFill>
                  <a:srgbClr val="4070A0"/>
                </a:solidFill>
                <a:latin typeface="Courier"/>
              </a:rPr>
              <a:t>"Abuja"</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(town)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avg_price)</a:t>
            </a:r>
          </a:p>
          <a:p>
            <a:pPr lvl="0" indent="0">
              <a:buNone/>
            </a:pPr>
            <a:r>
              <a:rPr>
                <a:latin typeface="Courier"/>
              </a:rPr>
              <a:t>## # A tibble: 46 × 2
##    town              avg_price
##    &lt;chr&gt;                 &lt;dbl&gt;
##  1 Maitama District 619136475.
##  2 Katampe          441437500 
##  3 Kado             420000000 
##  4 Guzape District  418000000 
##  5 Durumi           395000000 
##  6 Garki            283571429.
##  7 Utako            191857143.
##  8 Asokoro District 179571429.
##  9 Jabi             151500000 
## 10 Wuse             131666667.
## # ℹ 36 more rows</a:t>
            </a:r>
          </a:p>
          <a:p>
            <a:pPr marL="0" lvl="0" indent="0">
              <a:buNone/>
            </a:pPr>
            <a:r>
              <a:t>Prices of 3 bedroom flats according to types or title</a:t>
            </a:r>
          </a:p>
          <a:p>
            <a:pPr lvl="0" indent="0">
              <a:buNone/>
            </a:pPr>
            <a:r>
              <a:rPr>
                <a:latin typeface="Courier"/>
              </a:rPr>
              <a:t>nigeria_houses </a:t>
            </a:r>
            <a:r>
              <a:rPr>
                <a:solidFill>
                  <a:srgbClr val="4070A0"/>
                </a:solidFill>
                <a:latin typeface="Courier"/>
              </a:rPr>
              <a:t>%&gt;%</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a:t>
            </a:r>
            <a:r>
              <a:rPr>
                <a:solidFill>
                  <a:srgbClr val="06287E"/>
                </a:solidFill>
                <a:latin typeface="Courier"/>
              </a:rPr>
              <a:t>group_by</a:t>
            </a:r>
            <a:r>
              <a:rPr>
                <a:latin typeface="Courier"/>
              </a:rPr>
              <a:t>(title)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avg_price)</a:t>
            </a:r>
          </a:p>
          <a:p>
            <a:pPr lvl="0" indent="0">
              <a:buNone/>
            </a:pPr>
            <a:r>
              <a:rPr>
                <a:latin typeface="Courier"/>
              </a:rPr>
              <a:t>## # A tibble: 7 × 2
##   title                   avg_price
##   &lt;chr&gt;                       &lt;dbl&gt;
## 1 Semi Detached Duplex   334855769.
## 2 Block of Flats         135848434.
## 3 Detached Duplex         86381780.
## 4 Terraced Duplexes       60999557.
## 5 Detached Bungalow       41099525.
## 6 Terraced Bungalow       30242299.
## 7 Semi Detached Bungalow  24329454.</a:t>
            </a:r>
          </a:p>
          <a:p>
            <a:pPr marL="0" lvl="0" indent="0">
              <a:buNone/>
            </a:pPr>
            <a:r>
              <a:t>Visualization We will be using visualizations to show how the price of houses is affected by the different inherent characteristics such as bedroom and parking space.</a:t>
            </a:r>
          </a:p>
          <a:p>
            <a:pPr marL="0" lvl="0" indent="0">
              <a:buNone/>
            </a:pPr>
            <a:r>
              <a:t>Relationship Between Number Of Toilet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(bedrooms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(toilets)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toilets, </a:t>
            </a:r>
            <a:r>
              <a:rPr>
                <a:solidFill>
                  <a:srgbClr val="7D9029"/>
                </a:solidFill>
                <a:latin typeface="Courier"/>
              </a:rPr>
              <a:t>y =</a:t>
            </a:r>
            <a:r>
              <a:rPr>
                <a:latin typeface="Courier"/>
              </a:rPr>
              <a:t> avg_price, </a:t>
            </a:r>
            <a:r>
              <a:rPr>
                <a:solidFill>
                  <a:srgbClr val="7D9029"/>
                </a:solidFill>
                <a:latin typeface="Courier"/>
              </a:rPr>
              <a:t>color =</a:t>
            </a:r>
            <a:r>
              <a:rPr>
                <a:latin typeface="Courier"/>
              </a:rPr>
              <a:t> toilets)) </a:t>
            </a:r>
            <a:r>
              <a:rPr>
                <a:solidFill>
                  <a:srgbClr val="4070A0"/>
                </a:solidFill>
                <a:latin typeface="Courier"/>
              </a:rPr>
              <a:t>+</a:t>
            </a:r>
            <a:br/>
            <a:r>
              <a:rPr>
                <a:latin typeface="Courier"/>
              </a:rPr>
              <a:t>  </a:t>
            </a:r>
            <a:r>
              <a:rPr>
                <a:solidFill>
                  <a:srgbClr val="06287E"/>
                </a:solidFill>
                <a:latin typeface="Courier"/>
              </a:rPr>
              <a:t>geom_line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Toilet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Three Bedroom Flats'</a:t>
            </a:r>
            <a:r>
              <a:rPr>
                <a:latin typeface="Courier"/>
              </a:rPr>
              <a:t>) </a:t>
            </a:r>
            <a:r>
              <a:rPr>
                <a:solidFill>
                  <a:srgbClr val="4070A0"/>
                </a:solidFill>
                <a:latin typeface="Courier"/>
              </a:rPr>
              <a:t>+</a:t>
            </a:r>
            <a:br/>
            <a:r>
              <a:rPr>
                <a:latin typeface="Courier"/>
              </a:rPr>
              <a:t>  </a:t>
            </a:r>
            <a:r>
              <a:rPr>
                <a:solidFill>
                  <a:srgbClr val="06287E"/>
                </a:solidFill>
                <a:latin typeface="Courier"/>
              </a:rPr>
              <a:t>scale_color_continuous</a:t>
            </a:r>
            <a:r>
              <a:rPr>
                <a:latin typeface="Courier"/>
              </a:rPr>
              <a:t>(</a:t>
            </a:r>
            <a:r>
              <a:rPr>
                <a:solidFill>
                  <a:srgbClr val="7D9029"/>
                </a:solidFill>
                <a:latin typeface="Courier"/>
              </a:rPr>
              <a:t>name =</a:t>
            </a:r>
            <a:r>
              <a:rPr>
                <a:latin typeface="Courier"/>
              </a:rPr>
              <a:t> </a:t>
            </a:r>
            <a:r>
              <a:rPr>
                <a:solidFill>
                  <a:srgbClr val="4070A0"/>
                </a:solidFill>
                <a:latin typeface="Courier"/>
              </a:rPr>
              <a:t>"Number of Toilets"</a:t>
            </a:r>
            <a:r>
              <a:rPr>
                <a:latin typeface="Courier"/>
              </a:rPr>
              <a:t>)</a:t>
            </a:r>
          </a:p>
        </p:txBody>
      </p:sp>
      <p:pic>
        <p:nvPicPr>
          <p:cNvPr id="3" name="Picture 1" descr="Price-of-Houses-Project_files/figure-pptx/unnamed-chunk-8-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748145"/>
            <a:ext cx="2743200" cy="3938155"/>
          </a:xfrm>
        </p:spPr>
        <p:txBody>
          <a:bodyPr>
            <a:normAutofit fontScale="92500" lnSpcReduction="10000"/>
          </a:bodyPr>
          <a:lstStyle/>
          <a:p>
            <a:pPr marL="0" lvl="0" indent="0">
              <a:buNone/>
            </a:pPr>
            <a:r>
              <a:t> There isn’t much correlation going on there.</a:t>
            </a:r>
          </a:p>
          <a:p>
            <a:pPr marL="0" lvl="0" indent="0">
              <a:buNone/>
            </a:pPr>
            <a:r>
              <a:t>Relationship Between Number Of Bathrooms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&amp;</a:t>
            </a:r>
            <a:r>
              <a:rPr>
                <a:latin typeface="Courier"/>
              </a:rPr>
              <a:t> town </a:t>
            </a:r>
            <a:r>
              <a:rPr>
                <a:solidFill>
                  <a:srgbClr val="4070A0"/>
                </a:solidFill>
                <a:latin typeface="Courier"/>
              </a:rPr>
              <a:t>==</a:t>
            </a:r>
            <a:r>
              <a:rPr>
                <a:latin typeface="Courier"/>
              </a:rPr>
              <a:t> </a:t>
            </a:r>
            <a:r>
              <a:rPr>
                <a:solidFill>
                  <a:srgbClr val="4070A0"/>
                </a:solidFill>
                <a:latin typeface="Courier"/>
              </a:rPr>
              <a:t>'Victoria Island (VI)'</a:t>
            </a:r>
            <a:r>
              <a:rPr>
                <a:latin typeface="Courier"/>
              </a:rPr>
              <a:t> </a:t>
            </a:r>
            <a:r>
              <a:rPr>
                <a:solidFill>
                  <a:srgbClr val="4070A0"/>
                </a:solidFill>
                <a:latin typeface="Courier"/>
              </a:rPr>
              <a:t>&amp;</a:t>
            </a:r>
            <a:r>
              <a:rPr>
                <a:latin typeface="Courier"/>
              </a:rPr>
              <a:t> title </a:t>
            </a:r>
            <a:r>
              <a:rPr>
                <a:solidFill>
                  <a:srgbClr val="4070A0"/>
                </a:solidFill>
                <a:latin typeface="Courier"/>
              </a:rPr>
              <a:t>==</a:t>
            </a:r>
            <a:r>
              <a:rPr>
                <a:latin typeface="Courier"/>
              </a:rPr>
              <a:t> </a:t>
            </a:r>
            <a:r>
              <a:rPr>
                <a:solidFill>
                  <a:srgbClr val="4070A0"/>
                </a:solidFill>
                <a:latin typeface="Courier"/>
              </a:rPr>
              <a:t>'Terraced Bungalow'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(bathrooms)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bathrooms, </a:t>
            </a:r>
            <a:r>
              <a:rPr>
                <a:solidFill>
                  <a:srgbClr val="7D9029"/>
                </a:solidFill>
                <a:latin typeface="Courier"/>
              </a:rPr>
              <a:t>y =</a:t>
            </a:r>
            <a:r>
              <a:rPr>
                <a:latin typeface="Courier"/>
              </a:rPr>
              <a:t> avg_price, </a:t>
            </a:r>
            <a:r>
              <a:rPr>
                <a:solidFill>
                  <a:srgbClr val="7D9029"/>
                </a:solidFill>
                <a:latin typeface="Courier"/>
              </a:rPr>
              <a:t>color =</a:t>
            </a:r>
            <a:r>
              <a:rPr>
                <a:latin typeface="Courier"/>
              </a:rPr>
              <a:t> </a:t>
            </a:r>
            <a:r>
              <a:rPr>
                <a:solidFill>
                  <a:srgbClr val="4070A0"/>
                </a:solidFill>
                <a:latin typeface="Courier"/>
              </a:rPr>
              <a:t>"green"</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Bathrooms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Terraced Bungalows in Victoria Island'</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4070A0"/>
                </a:solidFill>
                <a:latin typeface="Courier"/>
              </a:rPr>
              <a:t>"green"</a:t>
            </a:r>
            <a:r>
              <a:rPr>
                <a:latin typeface="Courier"/>
              </a:rPr>
              <a:t>)</a:t>
            </a:r>
          </a:p>
        </p:txBody>
      </p:sp>
      <p:pic>
        <p:nvPicPr>
          <p:cNvPr id="2" name="Picture 1" descr="Price-of-Houses-Project_files/figure-pptx/unnamed-chunk-9-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806335"/>
            <a:ext cx="2743200" cy="3879965"/>
          </a:xfrm>
        </p:spPr>
        <p:txBody>
          <a:bodyPr>
            <a:normAutofit fontScale="92500" lnSpcReduction="10000"/>
          </a:bodyPr>
          <a:lstStyle/>
          <a:p>
            <a:pPr marL="0" lvl="0" indent="0">
              <a:buNone/>
            </a:pPr>
            <a:r>
              <a:t> The number of bathrooms also seems not to be a determining factor for the prices of houses.</a:t>
            </a:r>
          </a:p>
          <a:p>
            <a:pPr marL="0" lvl="0" indent="0">
              <a:buNone/>
            </a:pPr>
            <a:r>
              <a:t>Relationship Between Number Of Parking Space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&amp;</a:t>
            </a:r>
            <a:r>
              <a:rPr>
                <a:latin typeface="Courier"/>
              </a:rPr>
              <a:t> town </a:t>
            </a:r>
            <a:r>
              <a:rPr>
                <a:solidFill>
                  <a:srgbClr val="4070A0"/>
                </a:solidFill>
                <a:latin typeface="Courier"/>
              </a:rPr>
              <a:t>==</a:t>
            </a:r>
            <a:r>
              <a:rPr>
                <a:latin typeface="Courier"/>
              </a:rPr>
              <a:t> </a:t>
            </a:r>
            <a:r>
              <a:rPr>
                <a:solidFill>
                  <a:srgbClr val="4070A0"/>
                </a:solidFill>
                <a:latin typeface="Courier"/>
              </a:rPr>
              <a:t>'Victoria Island (VI)'</a:t>
            </a:r>
            <a:r>
              <a:rPr>
                <a:latin typeface="Courier"/>
              </a:rPr>
              <a:t> </a:t>
            </a:r>
            <a:r>
              <a:rPr>
                <a:solidFill>
                  <a:srgbClr val="4070A0"/>
                </a:solidFill>
                <a:latin typeface="Courier"/>
              </a:rPr>
              <a:t>&amp;</a:t>
            </a:r>
            <a:r>
              <a:rPr>
                <a:latin typeface="Courier"/>
              </a:rPr>
              <a:t> title </a:t>
            </a:r>
            <a:r>
              <a:rPr>
                <a:solidFill>
                  <a:srgbClr val="4070A0"/>
                </a:solidFill>
                <a:latin typeface="Courier"/>
              </a:rPr>
              <a:t>==</a:t>
            </a:r>
            <a:r>
              <a:rPr>
                <a:latin typeface="Courier"/>
              </a:rPr>
              <a:t> </a:t>
            </a:r>
            <a:r>
              <a:rPr>
                <a:solidFill>
                  <a:srgbClr val="4070A0"/>
                </a:solidFill>
                <a:latin typeface="Courier"/>
              </a:rPr>
              <a:t>'Terraced Bungalow'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(parking_space)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parking_space, </a:t>
            </a:r>
            <a:r>
              <a:rPr>
                <a:solidFill>
                  <a:srgbClr val="7D9029"/>
                </a:solidFill>
                <a:latin typeface="Courier"/>
              </a:rPr>
              <a:t>y =</a:t>
            </a:r>
            <a:r>
              <a:rPr>
                <a:latin typeface="Courier"/>
              </a:rPr>
              <a:t> avg_price, </a:t>
            </a:r>
            <a:r>
              <a:rPr>
                <a:solidFill>
                  <a:srgbClr val="7D9029"/>
                </a:solidFill>
                <a:latin typeface="Courier"/>
              </a:rPr>
              <a:t>fill =</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Parking Space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Terraced Bungalows in Victoria Island'</a:t>
            </a:r>
            <a:r>
              <a:rPr>
                <a:latin typeface="Courier"/>
              </a:rPr>
              <a:t>)</a:t>
            </a:r>
          </a:p>
        </p:txBody>
      </p:sp>
      <p:pic>
        <p:nvPicPr>
          <p:cNvPr id="2" name="Picture 1" descr="Price-of-Houses-Project_files/figure-pptx/unnamed-chunk-10-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756458"/>
            <a:ext cx="2743200" cy="3929842"/>
          </a:xfrm>
        </p:spPr>
        <p:txBody>
          <a:bodyPr>
            <a:normAutofit lnSpcReduction="10000"/>
          </a:bodyPr>
          <a:lstStyle/>
          <a:p>
            <a:pPr marL="0" lvl="0" indent="0">
              <a:buNone/>
            </a:pPr>
            <a:r>
              <a:t> This shows some direct correlation.</a:t>
            </a:r>
          </a:p>
          <a:p>
            <a:pPr marL="0" lvl="0" indent="0">
              <a:buNone/>
            </a:pPr>
            <a:r>
              <a:t>Relationship Between Number Of Bedrooms and Average Price Of Houses</a:t>
            </a:r>
          </a:p>
          <a:p>
            <a:pPr lvl="0" indent="0">
              <a:buNone/>
            </a:pPr>
            <a:r>
              <a:rPr>
                <a:latin typeface="Courier"/>
              </a:rPr>
              <a:t>nigeria_houses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(state </a:t>
            </a:r>
            <a:r>
              <a:rPr>
                <a:solidFill>
                  <a:srgbClr val="4070A0"/>
                </a:solidFill>
                <a:latin typeface="Courier"/>
              </a:rPr>
              <a:t>==</a:t>
            </a:r>
            <a:r>
              <a:rPr>
                <a:latin typeface="Courier"/>
              </a:rPr>
              <a:t> </a:t>
            </a:r>
            <a:r>
              <a:rPr>
                <a:solidFill>
                  <a:srgbClr val="4070A0"/>
                </a:solidFill>
                <a:latin typeface="Courier"/>
              </a:rPr>
              <a:t>'Lagos'</a:t>
            </a:r>
            <a:r>
              <a:rPr>
                <a:latin typeface="Courier"/>
              </a:rPr>
              <a:t> </a:t>
            </a:r>
            <a:r>
              <a:rPr>
                <a:solidFill>
                  <a:srgbClr val="4070A0"/>
                </a:solidFill>
                <a:latin typeface="Courier"/>
              </a:rPr>
              <a:t>&amp;</a:t>
            </a:r>
            <a:r>
              <a:rPr>
                <a:latin typeface="Courier"/>
              </a:rPr>
              <a:t> town </a:t>
            </a:r>
            <a:r>
              <a:rPr>
                <a:solidFill>
                  <a:srgbClr val="4070A0"/>
                </a:solidFill>
                <a:latin typeface="Courier"/>
              </a:rPr>
              <a:t>==</a:t>
            </a:r>
            <a:r>
              <a:rPr>
                <a:latin typeface="Courier"/>
              </a:rPr>
              <a:t> </a:t>
            </a:r>
            <a:r>
              <a:rPr>
                <a:solidFill>
                  <a:srgbClr val="4070A0"/>
                </a:solidFill>
                <a:latin typeface="Courier"/>
              </a:rPr>
              <a:t>'Victoria Island (VI)'</a:t>
            </a:r>
            <a:r>
              <a:rPr>
                <a:latin typeface="Courier"/>
              </a:rPr>
              <a:t> </a:t>
            </a:r>
            <a:r>
              <a:rPr>
                <a:solidFill>
                  <a:srgbClr val="4070A0"/>
                </a:solidFill>
                <a:latin typeface="Courier"/>
              </a:rPr>
              <a:t>&amp;</a:t>
            </a:r>
            <a:r>
              <a:rPr>
                <a:latin typeface="Courier"/>
              </a:rPr>
              <a:t> title </a:t>
            </a:r>
            <a:r>
              <a:rPr>
                <a:solidFill>
                  <a:srgbClr val="4070A0"/>
                </a:solidFill>
                <a:latin typeface="Courier"/>
              </a:rPr>
              <a:t>==</a:t>
            </a:r>
            <a:r>
              <a:rPr>
                <a:latin typeface="Courier"/>
              </a:rPr>
              <a:t> </a:t>
            </a:r>
            <a:r>
              <a:rPr>
                <a:solidFill>
                  <a:srgbClr val="4070A0"/>
                </a:solidFill>
                <a:latin typeface="Courier"/>
              </a:rPr>
              <a:t>'Terraced Bungalow'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(bedrooms)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avg_price =</a:t>
            </a:r>
            <a:r>
              <a:rPr>
                <a:latin typeface="Courier"/>
              </a:rPr>
              <a:t> </a:t>
            </a:r>
            <a:r>
              <a:rPr>
                <a:solidFill>
                  <a:srgbClr val="06287E"/>
                </a:solidFill>
                <a:latin typeface="Courier"/>
              </a:rPr>
              <a:t>mean</a:t>
            </a:r>
            <a:r>
              <a:rPr>
                <a:latin typeface="Courier"/>
              </a:rPr>
              <a:t>(price))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7D9029"/>
                </a:solidFill>
                <a:latin typeface="Courier"/>
              </a:rPr>
              <a:t>mapping =</a:t>
            </a: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bedrooms, </a:t>
            </a:r>
            <a:r>
              <a:rPr>
                <a:solidFill>
                  <a:srgbClr val="7D9029"/>
                </a:solidFill>
                <a:latin typeface="Courier"/>
              </a:rPr>
              <a:t>y =</a:t>
            </a:r>
            <a:r>
              <a:rPr>
                <a:latin typeface="Courier"/>
              </a:rPr>
              <a:t> avg_price)) </a:t>
            </a:r>
            <a:r>
              <a:rPr>
                <a:solidFill>
                  <a:srgbClr val="4070A0"/>
                </a:solidFill>
                <a:latin typeface="Courier"/>
              </a:rPr>
              <a:t>+</a:t>
            </a:r>
            <a:br/>
            <a:r>
              <a:rPr>
                <a:latin typeface="Courier"/>
              </a:rPr>
              <a:t>  </a:t>
            </a:r>
            <a:r>
              <a:rPr>
                <a:solidFill>
                  <a:srgbClr val="06287E"/>
                </a:solidFill>
                <a:latin typeface="Courier"/>
              </a:rPr>
              <a:t>geom_line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'Relationship Between Number Of Bedrooms and Average Price Of Houses'</a:t>
            </a:r>
            <a:r>
              <a:rPr>
                <a:latin typeface="Courier"/>
              </a:rPr>
              <a:t>, </a:t>
            </a:r>
            <a:r>
              <a:rPr>
                <a:solidFill>
                  <a:srgbClr val="7D9029"/>
                </a:solidFill>
                <a:latin typeface="Courier"/>
              </a:rPr>
              <a:t>subtitle =</a:t>
            </a:r>
            <a:r>
              <a:rPr>
                <a:latin typeface="Courier"/>
              </a:rPr>
              <a:t> </a:t>
            </a:r>
            <a:r>
              <a:rPr>
                <a:solidFill>
                  <a:srgbClr val="4070A0"/>
                </a:solidFill>
                <a:latin typeface="Courier"/>
              </a:rPr>
              <a:t>'Emphasis On Terraced Bungalows in Victoria Island'</a:t>
            </a:r>
            <a:r>
              <a:rPr>
                <a:latin typeface="Courier"/>
              </a:rPr>
              <a:t>)</a:t>
            </a:r>
          </a:p>
        </p:txBody>
      </p:sp>
      <p:pic>
        <p:nvPicPr>
          <p:cNvPr id="2" name="Picture 1" descr="Price-of-Houses-Project_files/figure-pptx/unnamed-chunk-11-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1767"/>
            <a:ext cx="8229600" cy="3962856"/>
          </a:xfrm>
        </p:spPr>
        <p:txBody>
          <a:bodyPr>
            <a:normAutofit/>
          </a:bodyPr>
          <a:lstStyle/>
          <a:p>
            <a:pPr marL="0" lvl="0" indent="0">
              <a:buNone/>
            </a:pPr>
            <a:r>
              <a:rPr sz="2000" dirty="0"/>
              <a:t> Conclusion</a:t>
            </a:r>
            <a:r>
              <a:rPr lang="en-GB" sz="2000" dirty="0"/>
              <a:t>:</a:t>
            </a:r>
            <a:r>
              <a:rPr sz="2000" dirty="0"/>
              <a:t> </a:t>
            </a:r>
            <a:endParaRPr lang="en-GB" sz="2000"/>
          </a:p>
          <a:p>
            <a:pPr marL="0" lvl="0" indent="0">
              <a:buNone/>
            </a:pPr>
            <a:r>
              <a:rPr sz="2000"/>
              <a:t>The </a:t>
            </a:r>
            <a:r>
              <a:rPr lang="en-GB" sz="2000" dirty="0"/>
              <a:t>house prices are not</a:t>
            </a:r>
            <a:r>
              <a:rPr sz="2000" dirty="0"/>
              <a:t> determined by the number of bathrooms or toilets but by the number of bedrooms and parking </a:t>
            </a:r>
            <a:r>
              <a:rPr lang="en-GB" sz="2000" dirty="0"/>
              <a:t>spaces</a:t>
            </a:r>
            <a:r>
              <a:rPr sz="2000" dirty="0"/>
              <a:t> available. The five most expensive states to buy a house in Nigeria are Lagos, Abia, Abuja, Delta</a:t>
            </a:r>
            <a:r>
              <a:rPr lang="en-GB" sz="2000" dirty="0"/>
              <a:t>,</a:t>
            </a:r>
            <a:r>
              <a:rPr sz="2000" dirty="0"/>
              <a:t> and Anambra. The most expensive place to buy a house in Lagos is Ikoyi while the cheapest place is </a:t>
            </a:r>
            <a:r>
              <a:rPr sz="2000" dirty="0" err="1"/>
              <a:t>Imota</a:t>
            </a:r>
            <a:r>
              <a:rPr sz="2000" dirty="0"/>
              <a:t>. Gwagwalada is the cheapest place to buy a house in Abuja and the most expensive houses are in Maitama. The most expensive houses in Nigeria are </a:t>
            </a:r>
            <a:r>
              <a:rPr lang="en-GB" sz="2000" dirty="0"/>
              <a:t>semi-detached</a:t>
            </a:r>
            <a:r>
              <a:rPr sz="2000" dirty="0"/>
              <a:t> </a:t>
            </a:r>
            <a:r>
              <a:rPr lang="en-GB" sz="2000" dirty="0"/>
              <a:t>duplexes</a:t>
            </a:r>
            <a:r>
              <a:rPr sz="2000" dirty="0"/>
              <a:t> while the cheapest are </a:t>
            </a:r>
            <a:r>
              <a:rPr lang="en-GB" sz="2000" dirty="0"/>
              <a:t>semi-detached</a:t>
            </a:r>
            <a:r>
              <a:rPr sz="2000" dirty="0"/>
              <a:t> bungalows.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TotalTime>
  <Words>2146</Words>
  <Application>Microsoft Office PowerPoint</Application>
  <PresentationFormat>On-screen Show (16:9)</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Courier</vt:lpstr>
      <vt:lpstr>Vapor Trail</vt:lpstr>
      <vt:lpstr>Prices of houses</vt:lpstr>
      <vt:lpstr>Background</vt:lpstr>
      <vt:lpstr>Preparation Of Data and Required Packages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1.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Prices of houses</dc:title>
  <dc:creator>Femi Peter</dc:creator>
  <cp:lastModifiedBy>Shuaib Akinyemi</cp:lastModifiedBy>
  <cp:revision>2</cp:revision>
  <dcterms:created xsi:type="dcterms:W3CDTF">2024-08-04T07:14:02Z</dcterms:created>
  <dcterms:modified xsi:type="dcterms:W3CDTF">2024-10-11T21:49:39Z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2024-08-04</vt:lpwstr>
  </property>
  <property fmtid="{D5CDD505-2E9C-101B-9397-08002B2CF9AE}" pid="3" name="output">
    <vt:lpwstr>powerpoint_presentation</vt:lpwstr>
  </property>
</Properties>
</file>