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915A"/>
    <a:srgbClr val="074736"/>
    <a:srgbClr val="F4EE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59"/>
  </p:normalViewPr>
  <p:slideViewPr>
    <p:cSldViewPr snapToGrid="0" snapToObjects="1">
      <p:cViewPr>
        <p:scale>
          <a:sx n="61" d="100"/>
          <a:sy n="61" d="100"/>
        </p:scale>
        <p:origin x="2432"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GB"/>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0772F0-3B88-234D-A7D5-9741FA5FCBB3}" type="datetimeFigureOut">
              <a:rPr lang="en-US" smtClean="0"/>
              <a:t>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3158766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0772F0-3B88-234D-A7D5-9741FA5FCBB3}" type="datetimeFigureOut">
              <a:rPr lang="en-US" smtClean="0"/>
              <a:t>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28471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0772F0-3B88-234D-A7D5-9741FA5FCBB3}" type="datetimeFigureOut">
              <a:rPr lang="en-US" smtClean="0"/>
              <a:t>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348427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0772F0-3B88-234D-A7D5-9741FA5FCBB3}" type="datetimeFigureOut">
              <a:rPr lang="en-US" smtClean="0"/>
              <a:t>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4141454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GB"/>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0772F0-3B88-234D-A7D5-9741FA5FCBB3}" type="datetimeFigureOut">
              <a:rPr lang="en-US" smtClean="0"/>
              <a:t>1/22/22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31770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0772F0-3B88-234D-A7D5-9741FA5FCBB3}" type="datetimeFigureOut">
              <a:rPr lang="en-US" smtClean="0"/>
              <a:t>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1005031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GB"/>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0772F0-3B88-234D-A7D5-9741FA5FCBB3}" type="datetimeFigureOut">
              <a:rPr lang="en-US" smtClean="0"/>
              <a:t>1/22/22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45690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0772F0-3B88-234D-A7D5-9741FA5FCBB3}" type="datetimeFigureOut">
              <a:rPr lang="en-US" smtClean="0"/>
              <a:t>1/22/22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195855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772F0-3B88-234D-A7D5-9741FA5FCBB3}" type="datetimeFigureOut">
              <a:rPr lang="en-US" smtClean="0"/>
              <a:t>1/22/22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53651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330772F0-3B88-234D-A7D5-9741FA5FCBB3}" type="datetimeFigureOut">
              <a:rPr lang="en-US" smtClean="0"/>
              <a:t>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283505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GB"/>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GB"/>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GB"/>
              <a:t>Click to edit Master text styles</a:t>
            </a:r>
          </a:p>
        </p:txBody>
      </p:sp>
      <p:sp>
        <p:nvSpPr>
          <p:cNvPr id="5" name="Date Placeholder 4"/>
          <p:cNvSpPr>
            <a:spLocks noGrp="1"/>
          </p:cNvSpPr>
          <p:nvPr>
            <p:ph type="dt" sz="half" idx="10"/>
          </p:nvPr>
        </p:nvSpPr>
        <p:spPr/>
        <p:txBody>
          <a:bodyPr/>
          <a:lstStyle/>
          <a:p>
            <a:fld id="{330772F0-3B88-234D-A7D5-9741FA5FCBB3}" type="datetimeFigureOut">
              <a:rPr lang="en-US" smtClean="0"/>
              <a:t>1/22/22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A4DCF-B199-6C47-8A56-83D625B5CF72}" type="slidenum">
              <a:rPr lang="en-US" smtClean="0"/>
              <a:t>‹#›</a:t>
            </a:fld>
            <a:endParaRPr lang="en-US"/>
          </a:p>
        </p:txBody>
      </p:sp>
    </p:spTree>
    <p:extLst>
      <p:ext uri="{BB962C8B-B14F-4D97-AF65-F5344CB8AC3E}">
        <p14:creationId xmlns:p14="http://schemas.microsoft.com/office/powerpoint/2010/main" val="391523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163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330772F0-3B88-234D-A7D5-9741FA5FCBB3}" type="datetimeFigureOut">
              <a:rPr lang="en-US" smtClean="0"/>
              <a:t>1/22/22</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B1FA4DCF-B199-6C47-8A56-83D625B5CF72}" type="slidenum">
              <a:rPr lang="en-US" smtClean="0"/>
              <a:t>‹#›</a:t>
            </a:fld>
            <a:endParaRPr lang="en-US"/>
          </a:p>
        </p:txBody>
      </p:sp>
    </p:spTree>
    <p:extLst>
      <p:ext uri="{BB962C8B-B14F-4D97-AF65-F5344CB8AC3E}">
        <p14:creationId xmlns:p14="http://schemas.microsoft.com/office/powerpoint/2010/main" val="2638787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arts.brainkart.com/article/initial-basic-feasible-solution---matrix-minima---least-cost-method---transportation-problem-1129/"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images.app.goo.gl/PjUq5MgZ6jYd4KWK7" TargetMode="External"/><Relationship Id="rId4" Type="http://schemas.openxmlformats.org/officeDocument/2006/relationships/hyperlink" Target="https://www.acsce.edu.in/acsce/wp-content/uploads/2020/03/1585041316993_Module-4.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a:extLst>
              <a:ext uri="{FF2B5EF4-FFF2-40B4-BE49-F238E27FC236}">
                <a16:creationId xmlns:a16="http://schemas.microsoft.com/office/drawing/2014/main" id="{A26301B8-57B5-B946-84DB-940B8C7CB667}"/>
              </a:ext>
            </a:extLst>
          </p:cNvPr>
          <p:cNvSpPr/>
          <p:nvPr/>
        </p:nvSpPr>
        <p:spPr>
          <a:xfrm>
            <a:off x="116815" y="4800600"/>
            <a:ext cx="6283986" cy="4668762"/>
          </a:xfrm>
          <a:prstGeom prst="roundRect">
            <a:avLst>
              <a:gd name="adj" fmla="val 4637"/>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44BD2DB-AF54-BC44-9FA9-B12FFDB85214}"/>
              </a:ext>
            </a:extLst>
          </p:cNvPr>
          <p:cNvSpPr/>
          <p:nvPr/>
        </p:nvSpPr>
        <p:spPr>
          <a:xfrm>
            <a:off x="319321" y="4840170"/>
            <a:ext cx="5782802" cy="523220"/>
          </a:xfrm>
          <a:prstGeom prst="rect">
            <a:avLst/>
          </a:prstGeom>
          <a:noFill/>
        </p:spPr>
        <p:txBody>
          <a:bodyPr wrap="none" lIns="91440" tIns="45720" rIns="91440" bIns="45720">
            <a:spAutoFit/>
          </a:bodyPr>
          <a:lstStyle/>
          <a:p>
            <a:pPr algn="ctr"/>
            <a:r>
              <a:rPr lang="en-GB" sz="2800" b="1"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Structure of a Transportation problem </a:t>
            </a:r>
          </a:p>
        </p:txBody>
      </p:sp>
      <p:sp>
        <p:nvSpPr>
          <p:cNvPr id="45" name="Rounded Rectangle 44">
            <a:extLst>
              <a:ext uri="{FF2B5EF4-FFF2-40B4-BE49-F238E27FC236}">
                <a16:creationId xmlns:a16="http://schemas.microsoft.com/office/drawing/2014/main" id="{DED4491E-DF98-744B-9AE3-4636E8250F51}"/>
              </a:ext>
            </a:extLst>
          </p:cNvPr>
          <p:cNvSpPr/>
          <p:nvPr/>
        </p:nvSpPr>
        <p:spPr>
          <a:xfrm>
            <a:off x="261927" y="5363390"/>
            <a:ext cx="5939041" cy="3930445"/>
          </a:xfrm>
          <a:prstGeom prst="roundRect">
            <a:avLst>
              <a:gd name="adj" fmla="val 7372"/>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A678766B-BA8F-704B-B9F6-1D68D31E4480}"/>
              </a:ext>
            </a:extLst>
          </p:cNvPr>
          <p:cNvSpPr txBox="1"/>
          <p:nvPr/>
        </p:nvSpPr>
        <p:spPr>
          <a:xfrm>
            <a:off x="353355" y="5353241"/>
            <a:ext cx="5947530" cy="707886"/>
          </a:xfrm>
          <a:prstGeom prst="rect">
            <a:avLst/>
          </a:prstGeom>
          <a:noFill/>
        </p:spPr>
        <p:txBody>
          <a:bodyPr wrap="square" rtlCol="0">
            <a:spAutoFit/>
          </a:bodyPr>
          <a:lstStyle/>
          <a:p>
            <a:r>
              <a:rPr lang="en-US" sz="2000" dirty="0">
                <a:solidFill>
                  <a:srgbClr val="F4EEA9"/>
                </a:solidFill>
                <a:latin typeface="Chalkboard" panose="03050602040202020205" pitchFamily="66" charset="77"/>
              </a:rPr>
              <a:t>We make use of a Matrixes to represent transportation problems.</a:t>
            </a:r>
          </a:p>
        </p:txBody>
      </p:sp>
      <p:pic>
        <p:nvPicPr>
          <p:cNvPr id="51" name="Picture 50" descr="Tranportation probleme">
            <a:extLst>
              <a:ext uri="{FF2B5EF4-FFF2-40B4-BE49-F238E27FC236}">
                <a16:creationId xmlns:a16="http://schemas.microsoft.com/office/drawing/2014/main" id="{25D7ACC0-DE2D-C144-A4B4-EA7708972020}"/>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2865079" y="5995305"/>
            <a:ext cx="3119613" cy="1754781"/>
          </a:xfrm>
          <a:prstGeom prst="roundRect">
            <a:avLst>
              <a:gd name="adj" fmla="val 5828"/>
            </a:avLst>
          </a:prstGeom>
        </p:spPr>
      </p:pic>
      <p:sp>
        <p:nvSpPr>
          <p:cNvPr id="11" name="Rounded Rectangle 10">
            <a:extLst>
              <a:ext uri="{FF2B5EF4-FFF2-40B4-BE49-F238E27FC236}">
                <a16:creationId xmlns:a16="http://schemas.microsoft.com/office/drawing/2014/main" id="{5C86F42D-D6CB-F74D-BEDF-D2345E413F17}"/>
              </a:ext>
            </a:extLst>
          </p:cNvPr>
          <p:cNvSpPr/>
          <p:nvPr/>
        </p:nvSpPr>
        <p:spPr>
          <a:xfrm>
            <a:off x="8625078" y="1338169"/>
            <a:ext cx="4173322" cy="957605"/>
          </a:xfrm>
          <a:prstGeom prst="roundRect">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23"/>
          </a:p>
        </p:txBody>
      </p:sp>
      <p:sp>
        <p:nvSpPr>
          <p:cNvPr id="13" name="TextBox 12">
            <a:extLst>
              <a:ext uri="{FF2B5EF4-FFF2-40B4-BE49-F238E27FC236}">
                <a16:creationId xmlns:a16="http://schemas.microsoft.com/office/drawing/2014/main" id="{13C2EBFD-4DB5-0246-88C0-4992891AE591}"/>
              </a:ext>
            </a:extLst>
          </p:cNvPr>
          <p:cNvSpPr txBox="1"/>
          <p:nvPr/>
        </p:nvSpPr>
        <p:spPr>
          <a:xfrm>
            <a:off x="8641867" y="1308597"/>
            <a:ext cx="4139744" cy="1015663"/>
          </a:xfrm>
          <a:prstGeom prst="rect">
            <a:avLst/>
          </a:prstGeom>
          <a:noFill/>
        </p:spPr>
        <p:txBody>
          <a:bodyPr wrap="square" rtlCol="0">
            <a:spAutoFit/>
          </a:bodyPr>
          <a:lstStyle/>
          <a:p>
            <a:r>
              <a:rPr lang="en-US" sz="2000" b="1" dirty="0">
                <a:solidFill>
                  <a:schemeClr val="bg1"/>
                </a:solidFill>
                <a:latin typeface="Chalkboard" panose="03050602040202020205" pitchFamily="66" charset="77"/>
              </a:rPr>
              <a:t>Name	: Pargat Singh</a:t>
            </a:r>
          </a:p>
          <a:p>
            <a:r>
              <a:rPr lang="en-US" sz="2000" b="1" dirty="0">
                <a:solidFill>
                  <a:schemeClr val="bg1"/>
                </a:solidFill>
                <a:latin typeface="Chalkboard" panose="03050602040202020205" pitchFamily="66" charset="77"/>
              </a:rPr>
              <a:t>Roll No	: 16010121045</a:t>
            </a:r>
          </a:p>
          <a:p>
            <a:r>
              <a:rPr lang="en-US" sz="2000" b="1" dirty="0">
                <a:solidFill>
                  <a:schemeClr val="bg1"/>
                </a:solidFill>
                <a:latin typeface="Chalkboard" panose="03050602040202020205" pitchFamily="66" charset="77"/>
              </a:rPr>
              <a:t>Div. 	: A				Batch: A2</a:t>
            </a:r>
          </a:p>
        </p:txBody>
      </p:sp>
      <p:sp>
        <p:nvSpPr>
          <p:cNvPr id="36" name="Rounded Rectangle 35">
            <a:extLst>
              <a:ext uri="{FF2B5EF4-FFF2-40B4-BE49-F238E27FC236}">
                <a16:creationId xmlns:a16="http://schemas.microsoft.com/office/drawing/2014/main" id="{8BED50A6-4757-D64E-88D7-105A3B5CC417}"/>
              </a:ext>
            </a:extLst>
          </p:cNvPr>
          <p:cNvSpPr/>
          <p:nvPr/>
        </p:nvSpPr>
        <p:spPr>
          <a:xfrm>
            <a:off x="8625078" y="2387680"/>
            <a:ext cx="4059708" cy="2543547"/>
          </a:xfrm>
          <a:prstGeom prst="roundRect">
            <a:avLst>
              <a:gd name="adj" fmla="val 5003"/>
            </a:avLst>
          </a:prstGeom>
          <a:solidFill>
            <a:srgbClr val="074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74736"/>
              </a:solidFill>
            </a:endParaRPr>
          </a:p>
        </p:txBody>
      </p:sp>
      <p:sp>
        <p:nvSpPr>
          <p:cNvPr id="30" name="Rectangle 29">
            <a:extLst>
              <a:ext uri="{FF2B5EF4-FFF2-40B4-BE49-F238E27FC236}">
                <a16:creationId xmlns:a16="http://schemas.microsoft.com/office/drawing/2014/main" id="{F5E3F094-A606-2C4A-81DD-18081CF0DE13}"/>
              </a:ext>
            </a:extLst>
          </p:cNvPr>
          <p:cNvSpPr/>
          <p:nvPr/>
        </p:nvSpPr>
        <p:spPr>
          <a:xfrm>
            <a:off x="8595652" y="2435185"/>
            <a:ext cx="4075475" cy="430887"/>
          </a:xfrm>
          <a:prstGeom prst="rect">
            <a:avLst/>
          </a:prstGeom>
          <a:noFill/>
        </p:spPr>
        <p:txBody>
          <a:bodyPr wrap="none" lIns="91440" tIns="45720" rIns="91440" bIns="45720">
            <a:spAutoFit/>
          </a:bodyPr>
          <a:lstStyle/>
          <a:p>
            <a:pPr algn="ctr"/>
            <a:r>
              <a:rPr lang="en-GB" sz="2200" dirty="0">
                <a:ln w="0">
                  <a:solidFill>
                    <a:srgbClr val="53915A"/>
                  </a:solidFill>
                </a:ln>
                <a:solidFill>
                  <a:schemeClr val="bg1"/>
                </a:solidFill>
                <a:effectLst>
                  <a:outerShdw blurRad="38100" dist="19050" dir="2700000" algn="tl" rotWithShape="0">
                    <a:schemeClr val="dk1">
                      <a:alpha val="40000"/>
                    </a:schemeClr>
                  </a:outerShdw>
                </a:effectLst>
                <a:latin typeface="Marker Felt Thin" panose="02000400000000000000" pitchFamily="2" charset="77"/>
              </a:rPr>
              <a:t>Types of Transportation Problems</a:t>
            </a:r>
            <a:endParaRPr lang="en-US" sz="2200" dirty="0">
              <a:ln w="0">
                <a:solidFill>
                  <a:srgbClr val="53915A"/>
                </a:solidFill>
              </a:ln>
              <a:solidFill>
                <a:schemeClr val="bg1"/>
              </a:solidFill>
              <a:effectLst>
                <a:outerShdw blurRad="38100" dist="19050" dir="2700000" algn="tl" rotWithShape="0">
                  <a:schemeClr val="dk1">
                    <a:alpha val="40000"/>
                  </a:schemeClr>
                </a:outerShdw>
              </a:effectLst>
            </a:endParaRPr>
          </a:p>
        </p:txBody>
      </p:sp>
      <p:sp>
        <p:nvSpPr>
          <p:cNvPr id="33" name="Rounded Rectangle 32">
            <a:extLst>
              <a:ext uri="{FF2B5EF4-FFF2-40B4-BE49-F238E27FC236}">
                <a16:creationId xmlns:a16="http://schemas.microsoft.com/office/drawing/2014/main" id="{0273AA74-6BDE-3F42-9929-862C66A22AF8}"/>
              </a:ext>
            </a:extLst>
          </p:cNvPr>
          <p:cNvSpPr/>
          <p:nvPr/>
        </p:nvSpPr>
        <p:spPr>
          <a:xfrm>
            <a:off x="8739113" y="2957978"/>
            <a:ext cx="1874722" cy="1842622"/>
          </a:xfrm>
          <a:prstGeom prst="roundRect">
            <a:avLst>
              <a:gd name="adj" fmla="val 8828"/>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D799CCCD-F529-7446-915A-6976C9332F89}"/>
              </a:ext>
            </a:extLst>
          </p:cNvPr>
          <p:cNvSpPr/>
          <p:nvPr/>
        </p:nvSpPr>
        <p:spPr>
          <a:xfrm>
            <a:off x="10705679" y="2974923"/>
            <a:ext cx="1874722" cy="1825677"/>
          </a:xfrm>
          <a:prstGeom prst="roundRect">
            <a:avLst>
              <a:gd name="adj" fmla="val 8828"/>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6C4448D-6EA9-6045-8E36-065D93204372}"/>
              </a:ext>
            </a:extLst>
          </p:cNvPr>
          <p:cNvSpPr/>
          <p:nvPr/>
        </p:nvSpPr>
        <p:spPr>
          <a:xfrm>
            <a:off x="8945056" y="2957978"/>
            <a:ext cx="1462836" cy="523220"/>
          </a:xfrm>
          <a:prstGeom prst="rect">
            <a:avLst/>
          </a:prstGeom>
          <a:noFill/>
        </p:spPr>
        <p:txBody>
          <a:bodyPr wrap="none" lIns="91440" tIns="45720" rIns="91440" bIns="45720">
            <a:spAutoFit/>
          </a:bodyPr>
          <a:lstStyle/>
          <a:p>
            <a:pPr algn="ctr"/>
            <a:r>
              <a:rPr lang="en-GB" sz="2800" cap="none" spc="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Balanced</a:t>
            </a:r>
          </a:p>
        </p:txBody>
      </p:sp>
      <p:sp>
        <p:nvSpPr>
          <p:cNvPr id="38" name="Rectangle 37">
            <a:extLst>
              <a:ext uri="{FF2B5EF4-FFF2-40B4-BE49-F238E27FC236}">
                <a16:creationId xmlns:a16="http://schemas.microsoft.com/office/drawing/2014/main" id="{903064A8-BA27-5748-A024-37F94B26A155}"/>
              </a:ext>
            </a:extLst>
          </p:cNvPr>
          <p:cNvSpPr/>
          <p:nvPr/>
        </p:nvSpPr>
        <p:spPr>
          <a:xfrm>
            <a:off x="10797587" y="2944156"/>
            <a:ext cx="1853200" cy="523220"/>
          </a:xfrm>
          <a:prstGeom prst="rect">
            <a:avLst/>
          </a:prstGeom>
          <a:noFill/>
        </p:spPr>
        <p:txBody>
          <a:bodyPr wrap="none" lIns="91440" tIns="45720" rIns="91440" bIns="45720">
            <a:spAutoFit/>
          </a:bodyPr>
          <a:lstStyle/>
          <a:p>
            <a:pPr algn="ctr"/>
            <a:r>
              <a:rPr lang="en-GB" sz="280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Unb</a:t>
            </a:r>
            <a:r>
              <a:rPr lang="en-GB" sz="2800" cap="none" spc="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alanced</a:t>
            </a:r>
          </a:p>
        </p:txBody>
      </p:sp>
      <p:sp>
        <p:nvSpPr>
          <p:cNvPr id="9" name="Rounded Rectangle 8">
            <a:extLst>
              <a:ext uri="{FF2B5EF4-FFF2-40B4-BE49-F238E27FC236}">
                <a16:creationId xmlns:a16="http://schemas.microsoft.com/office/drawing/2014/main" id="{82C6F0BA-7D3F-1B45-A3C0-D620419BC04A}"/>
              </a:ext>
            </a:extLst>
          </p:cNvPr>
          <p:cNvSpPr/>
          <p:nvPr/>
        </p:nvSpPr>
        <p:spPr>
          <a:xfrm>
            <a:off x="0" y="18605"/>
            <a:ext cx="12800000" cy="1260345"/>
          </a:xfrm>
          <a:prstGeom prst="roundRect">
            <a:avLst>
              <a:gd name="adj" fmla="val 5674"/>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23"/>
          </a:p>
        </p:txBody>
      </p:sp>
      <p:pic>
        <p:nvPicPr>
          <p:cNvPr id="1025" name="Picture 1" descr="page1image58438656">
            <a:extLst>
              <a:ext uri="{FF2B5EF4-FFF2-40B4-BE49-F238E27FC236}">
                <a16:creationId xmlns:a16="http://schemas.microsoft.com/office/drawing/2014/main" id="{80C9D55D-B154-4A4C-8F58-3F0391ACA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8" y="40163"/>
            <a:ext cx="3585136" cy="11718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04B004B-2948-B641-8AB5-5294109649D7}"/>
              </a:ext>
            </a:extLst>
          </p:cNvPr>
          <p:cNvSpPr/>
          <p:nvPr/>
        </p:nvSpPr>
        <p:spPr>
          <a:xfrm>
            <a:off x="4311739" y="38911"/>
            <a:ext cx="4174922" cy="1255728"/>
          </a:xfrm>
          <a:prstGeom prst="rect">
            <a:avLst/>
          </a:prstGeom>
        </p:spPr>
        <p:txBody>
          <a:bodyPr wrap="square">
            <a:spAutoFit/>
          </a:bodyPr>
          <a:lstStyle/>
          <a:p>
            <a:pPr algn="ctr"/>
            <a:r>
              <a:rPr lang="en-US" sz="1260" b="1" dirty="0"/>
              <a:t> K. J. Somaiya College of Engineering, Mumbai – 400 077</a:t>
            </a:r>
            <a:endParaRPr lang="en-US" sz="1260" dirty="0"/>
          </a:p>
          <a:p>
            <a:pPr algn="ctr"/>
            <a:r>
              <a:rPr lang="en-US" sz="1260" dirty="0"/>
              <a:t>(A Constituent College of Somaiya Vidyavihar University)</a:t>
            </a:r>
            <a:br>
              <a:rPr lang="en-US" sz="1260" dirty="0"/>
            </a:br>
            <a:r>
              <a:rPr lang="en-US" sz="1260" b="1" dirty="0"/>
              <a:t>       Dept. of  Science and Humanities</a:t>
            </a:r>
            <a:endParaRPr lang="en-US" sz="1260" dirty="0"/>
          </a:p>
          <a:p>
            <a:pPr algn="ctr"/>
            <a:r>
              <a:rPr lang="en-US" sz="1260" b="1" dirty="0"/>
              <a:t>       F.Y. B. Tech. Semester –I  (2021-22) </a:t>
            </a:r>
            <a:endParaRPr lang="en-US" sz="1260" dirty="0"/>
          </a:p>
          <a:p>
            <a:pPr algn="ctr"/>
            <a:r>
              <a:rPr lang="en-US" sz="1260" b="1" dirty="0"/>
              <a:t>       Applied Mathematics-I</a:t>
            </a:r>
            <a:endParaRPr lang="en-US" sz="1260" dirty="0"/>
          </a:p>
          <a:p>
            <a:pPr algn="ctr"/>
            <a:r>
              <a:rPr lang="en-US" sz="1260" b="1" dirty="0"/>
              <a:t>     IA-2</a:t>
            </a:r>
            <a:endParaRPr lang="en-US" sz="1260" dirty="0"/>
          </a:p>
        </p:txBody>
      </p:sp>
      <p:pic>
        <p:nvPicPr>
          <p:cNvPr id="20" name="Content Placeholder 6" descr="A close up of a sign&#10;&#10;Description automatically generated">
            <a:extLst>
              <a:ext uri="{FF2B5EF4-FFF2-40B4-BE49-F238E27FC236}">
                <a16:creationId xmlns:a16="http://schemas.microsoft.com/office/drawing/2014/main" id="{04C2E465-A60C-0B4F-B6CD-04A32F1FB7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51097" y="77824"/>
            <a:ext cx="1433690" cy="1068624"/>
          </a:xfrm>
          <a:prstGeom prst="roundRect">
            <a:avLst>
              <a:gd name="adj" fmla="val 7592"/>
            </a:avLst>
          </a:prstGeom>
        </p:spPr>
      </p:pic>
      <p:sp>
        <p:nvSpPr>
          <p:cNvPr id="14" name="Rounded Rectangle 13">
            <a:extLst>
              <a:ext uri="{FF2B5EF4-FFF2-40B4-BE49-F238E27FC236}">
                <a16:creationId xmlns:a16="http://schemas.microsoft.com/office/drawing/2014/main" id="{2AA471B9-0DB8-6B49-B9A8-1932B4C12668}"/>
              </a:ext>
            </a:extLst>
          </p:cNvPr>
          <p:cNvSpPr/>
          <p:nvPr/>
        </p:nvSpPr>
        <p:spPr>
          <a:xfrm>
            <a:off x="36778" y="1338169"/>
            <a:ext cx="8487488" cy="661585"/>
          </a:xfrm>
          <a:prstGeom prst="roundRect">
            <a:avLst/>
          </a:prstGeom>
          <a:solidFill>
            <a:srgbClr val="074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23"/>
          </a:p>
        </p:txBody>
      </p:sp>
      <p:sp>
        <p:nvSpPr>
          <p:cNvPr id="16" name="TextBox 15">
            <a:extLst>
              <a:ext uri="{FF2B5EF4-FFF2-40B4-BE49-F238E27FC236}">
                <a16:creationId xmlns:a16="http://schemas.microsoft.com/office/drawing/2014/main" id="{665CBD04-DEA9-3C4B-B422-87351319EB77}"/>
              </a:ext>
            </a:extLst>
          </p:cNvPr>
          <p:cNvSpPr txBox="1"/>
          <p:nvPr/>
        </p:nvSpPr>
        <p:spPr>
          <a:xfrm>
            <a:off x="36778" y="1380172"/>
            <a:ext cx="8487488" cy="512448"/>
          </a:xfrm>
          <a:prstGeom prst="rect">
            <a:avLst/>
          </a:prstGeom>
          <a:noFill/>
        </p:spPr>
        <p:txBody>
          <a:bodyPr wrap="square" rtlCol="0">
            <a:spAutoFit/>
          </a:bodyPr>
          <a:lstStyle/>
          <a:p>
            <a:r>
              <a:rPr lang="en-US" sz="2730" b="1" dirty="0">
                <a:solidFill>
                  <a:schemeClr val="bg1"/>
                </a:solidFill>
                <a:latin typeface="Chalkboard" panose="03050602040202020205" pitchFamily="66" charset="77"/>
              </a:rPr>
              <a:t>Applications of Matrices in Transportation Problem</a:t>
            </a:r>
          </a:p>
        </p:txBody>
      </p:sp>
      <p:sp>
        <p:nvSpPr>
          <p:cNvPr id="24" name="Rounded Rectangle 23">
            <a:extLst>
              <a:ext uri="{FF2B5EF4-FFF2-40B4-BE49-F238E27FC236}">
                <a16:creationId xmlns:a16="http://schemas.microsoft.com/office/drawing/2014/main" id="{AC8C3C47-28F1-ED46-8831-4DE4BC1BC053}"/>
              </a:ext>
            </a:extLst>
          </p:cNvPr>
          <p:cNvSpPr/>
          <p:nvPr/>
        </p:nvSpPr>
        <p:spPr>
          <a:xfrm>
            <a:off x="36778" y="2077051"/>
            <a:ext cx="8360229" cy="2590654"/>
          </a:xfrm>
          <a:prstGeom prst="roundRect">
            <a:avLst>
              <a:gd name="adj" fmla="val 7832"/>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77D16919-DB5C-BE41-8FC4-7C4D322BF31C}"/>
              </a:ext>
            </a:extLst>
          </p:cNvPr>
          <p:cNvSpPr txBox="1"/>
          <p:nvPr/>
        </p:nvSpPr>
        <p:spPr>
          <a:xfrm>
            <a:off x="136100" y="2673389"/>
            <a:ext cx="8360229" cy="1938992"/>
          </a:xfrm>
          <a:prstGeom prst="rect">
            <a:avLst/>
          </a:prstGeom>
          <a:noFill/>
        </p:spPr>
        <p:txBody>
          <a:bodyPr wrap="square" rtlCol="0">
            <a:spAutoFit/>
          </a:bodyPr>
          <a:lstStyle/>
          <a:p>
            <a:r>
              <a:rPr lang="en-US" sz="2000" b="1" dirty="0">
                <a:solidFill>
                  <a:schemeClr val="bg1"/>
                </a:solidFill>
                <a:latin typeface="Chalkboard" panose="03050602040202020205" pitchFamily="66" charset="77"/>
              </a:rPr>
              <a:t>Transportation problems are a subset of Linear Programming Problems (LPPs) in which goods are transported from a set of sources to a set of destinations while considering the supply and demand of the sources and destinations, respectively, in order to minimize the total cost of transportation. It is also known as the Hitchcock problem.</a:t>
            </a:r>
          </a:p>
        </p:txBody>
      </p:sp>
      <p:sp>
        <p:nvSpPr>
          <p:cNvPr id="27" name="Rectangle 26">
            <a:extLst>
              <a:ext uri="{FF2B5EF4-FFF2-40B4-BE49-F238E27FC236}">
                <a16:creationId xmlns:a16="http://schemas.microsoft.com/office/drawing/2014/main" id="{D214E3F6-27F7-3C44-9D83-2A8CBEF2B82E}"/>
              </a:ext>
            </a:extLst>
          </p:cNvPr>
          <p:cNvSpPr/>
          <p:nvPr/>
        </p:nvSpPr>
        <p:spPr>
          <a:xfrm>
            <a:off x="3399887" y="2089487"/>
            <a:ext cx="1823704" cy="584775"/>
          </a:xfrm>
          <a:prstGeom prst="rect">
            <a:avLst/>
          </a:prstGeom>
          <a:noFill/>
        </p:spPr>
        <p:txBody>
          <a:bodyPr wrap="none" lIns="91440" tIns="45720" rIns="91440" bIns="45720">
            <a:spAutoFit/>
          </a:bodyPr>
          <a:lstStyle/>
          <a:p>
            <a:pPr algn="ctr"/>
            <a:r>
              <a:rPr lang="en-GB" sz="3200" b="1"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Definition</a:t>
            </a:r>
            <a:endParaRPr lang="en-GB" sz="3200" b="1" cap="none" spc="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endParaRPr>
          </a:p>
        </p:txBody>
      </p:sp>
      <p:sp>
        <p:nvSpPr>
          <p:cNvPr id="39" name="TextBox 38">
            <a:extLst>
              <a:ext uri="{FF2B5EF4-FFF2-40B4-BE49-F238E27FC236}">
                <a16:creationId xmlns:a16="http://schemas.microsoft.com/office/drawing/2014/main" id="{939D61A7-B48F-7247-9A5B-B04BC5052D2C}"/>
              </a:ext>
            </a:extLst>
          </p:cNvPr>
          <p:cNvSpPr txBox="1"/>
          <p:nvPr/>
        </p:nvSpPr>
        <p:spPr>
          <a:xfrm>
            <a:off x="8768167" y="3476386"/>
            <a:ext cx="1862181" cy="923330"/>
          </a:xfrm>
          <a:prstGeom prst="rect">
            <a:avLst/>
          </a:prstGeom>
          <a:noFill/>
        </p:spPr>
        <p:txBody>
          <a:bodyPr wrap="square" rtlCol="0">
            <a:spAutoFit/>
          </a:bodyPr>
          <a:lstStyle/>
          <a:p>
            <a:pPr algn="ctr"/>
            <a:r>
              <a:rPr lang="en-IN" dirty="0">
                <a:solidFill>
                  <a:srgbClr val="074736"/>
                </a:solidFill>
                <a:latin typeface="Marker Felt Thin" panose="02000400000000000000" pitchFamily="2" charset="77"/>
              </a:rPr>
              <a:t>When both supplies and demands are equal</a:t>
            </a:r>
            <a:endParaRPr lang="en-US" dirty="0">
              <a:solidFill>
                <a:srgbClr val="074736"/>
              </a:solidFill>
              <a:latin typeface="Marker Felt Thin" panose="02000400000000000000" pitchFamily="2" charset="77"/>
            </a:endParaRPr>
          </a:p>
        </p:txBody>
      </p:sp>
      <p:sp>
        <p:nvSpPr>
          <p:cNvPr id="42" name="TextBox 41">
            <a:extLst>
              <a:ext uri="{FF2B5EF4-FFF2-40B4-BE49-F238E27FC236}">
                <a16:creationId xmlns:a16="http://schemas.microsoft.com/office/drawing/2014/main" id="{57EE886B-50D1-F041-983F-14692D3616DB}"/>
              </a:ext>
            </a:extLst>
          </p:cNvPr>
          <p:cNvSpPr txBox="1"/>
          <p:nvPr/>
        </p:nvSpPr>
        <p:spPr>
          <a:xfrm>
            <a:off x="10770412" y="3467376"/>
            <a:ext cx="1862181" cy="1200329"/>
          </a:xfrm>
          <a:prstGeom prst="rect">
            <a:avLst/>
          </a:prstGeom>
          <a:noFill/>
        </p:spPr>
        <p:txBody>
          <a:bodyPr wrap="square" rtlCol="0">
            <a:spAutoFit/>
          </a:bodyPr>
          <a:lstStyle/>
          <a:p>
            <a:pPr algn="ctr"/>
            <a:r>
              <a:rPr lang="en-IN" dirty="0">
                <a:solidFill>
                  <a:srgbClr val="074736"/>
                </a:solidFill>
                <a:latin typeface="Marker Felt Thin" panose="02000400000000000000" pitchFamily="2" charset="77"/>
              </a:rPr>
              <a:t>When both supplies and demands are unequal</a:t>
            </a:r>
            <a:endParaRPr lang="en-US" dirty="0">
              <a:solidFill>
                <a:srgbClr val="074736"/>
              </a:solidFill>
              <a:latin typeface="Marker Felt Thin" panose="02000400000000000000" pitchFamily="2" charset="77"/>
            </a:endParaRPr>
          </a:p>
        </p:txBody>
      </p:sp>
      <p:pic>
        <p:nvPicPr>
          <p:cNvPr id="54" name="Picture 53">
            <a:extLst>
              <a:ext uri="{FF2B5EF4-FFF2-40B4-BE49-F238E27FC236}">
                <a16:creationId xmlns:a16="http://schemas.microsoft.com/office/drawing/2014/main" id="{76E2F295-3A1C-A543-A7AF-AF593369EDC5}"/>
              </a:ext>
            </a:extLst>
          </p:cNvPr>
          <p:cNvPicPr>
            <a:picLocks noChangeAspect="1"/>
          </p:cNvPicPr>
          <p:nvPr/>
        </p:nvPicPr>
        <p:blipFill>
          <a:blip r:embed="rId5"/>
          <a:stretch>
            <a:fillRect/>
          </a:stretch>
        </p:blipFill>
        <p:spPr>
          <a:xfrm>
            <a:off x="8609310" y="5112364"/>
            <a:ext cx="4075475" cy="2874666"/>
          </a:xfrm>
          <a:prstGeom prst="roundRect">
            <a:avLst>
              <a:gd name="adj" fmla="val 4618"/>
            </a:avLst>
          </a:prstGeom>
        </p:spPr>
      </p:pic>
      <p:sp>
        <p:nvSpPr>
          <p:cNvPr id="55" name="Right Arrow 54">
            <a:extLst>
              <a:ext uri="{FF2B5EF4-FFF2-40B4-BE49-F238E27FC236}">
                <a16:creationId xmlns:a16="http://schemas.microsoft.com/office/drawing/2014/main" id="{8F7ABD0B-34EF-B74F-A31E-200E14130051}"/>
              </a:ext>
            </a:extLst>
          </p:cNvPr>
          <p:cNvSpPr/>
          <p:nvPr/>
        </p:nvSpPr>
        <p:spPr>
          <a:xfrm>
            <a:off x="6287820" y="5824637"/>
            <a:ext cx="2208509" cy="966135"/>
          </a:xfrm>
          <a:prstGeom prst="rightArrow">
            <a:avLst>
              <a:gd name="adj1" fmla="val 44264"/>
              <a:gd name="adj2" fmla="val 57170"/>
            </a:avLst>
          </a:prstGeom>
          <a:solidFill>
            <a:srgbClr val="074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Matrix form</a:t>
            </a:r>
          </a:p>
        </p:txBody>
      </p:sp>
      <p:pic>
        <p:nvPicPr>
          <p:cNvPr id="59" name="Picture 58">
            <a:extLst>
              <a:ext uri="{FF2B5EF4-FFF2-40B4-BE49-F238E27FC236}">
                <a16:creationId xmlns:a16="http://schemas.microsoft.com/office/drawing/2014/main" id="{989B107A-23C9-6F44-A07D-325611523201}"/>
              </a:ext>
            </a:extLst>
          </p:cNvPr>
          <p:cNvPicPr>
            <a:picLocks noChangeAspect="1"/>
          </p:cNvPicPr>
          <p:nvPr/>
        </p:nvPicPr>
        <p:blipFill>
          <a:blip r:embed="rId6"/>
          <a:stretch>
            <a:fillRect/>
          </a:stretch>
        </p:blipFill>
        <p:spPr>
          <a:xfrm>
            <a:off x="5822673" y="6564046"/>
            <a:ext cx="3122383" cy="3122383"/>
          </a:xfrm>
          <a:prstGeom prst="rect">
            <a:avLst/>
          </a:prstGeom>
        </p:spPr>
      </p:pic>
      <p:sp>
        <p:nvSpPr>
          <p:cNvPr id="60" name="Rounded Rectangular Callout 59">
            <a:extLst>
              <a:ext uri="{FF2B5EF4-FFF2-40B4-BE49-F238E27FC236}">
                <a16:creationId xmlns:a16="http://schemas.microsoft.com/office/drawing/2014/main" id="{1719663E-1895-524A-9257-D3345E014678}"/>
              </a:ext>
            </a:extLst>
          </p:cNvPr>
          <p:cNvSpPr/>
          <p:nvPr/>
        </p:nvSpPr>
        <p:spPr>
          <a:xfrm>
            <a:off x="8595651" y="8179692"/>
            <a:ext cx="3984749" cy="1185029"/>
          </a:xfrm>
          <a:prstGeom prst="wedgeRoundRectCallout">
            <a:avLst>
              <a:gd name="adj1" fmla="val -67904"/>
              <a:gd name="adj2" fmla="val -67500"/>
              <a:gd name="adj3" fmla="val 1666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Matrixes made my work so simple!</a:t>
            </a:r>
          </a:p>
          <a:p>
            <a:pPr algn="ctr"/>
            <a:r>
              <a:rPr lang="en-US" dirty="0">
                <a:ln w="0"/>
                <a:solidFill>
                  <a:schemeClr val="tx1"/>
                </a:solidFill>
                <a:effectLst>
                  <a:outerShdw blurRad="38100" dist="19050" dir="2700000" algn="tl" rotWithShape="0">
                    <a:schemeClr val="dk1">
                      <a:alpha val="40000"/>
                    </a:schemeClr>
                  </a:outerShdw>
                </a:effectLst>
              </a:rPr>
              <a:t>Now I can calculate the Total Transportation Cost using </a:t>
            </a:r>
          </a:p>
          <a:p>
            <a:pPr algn="ctr"/>
            <a:r>
              <a:rPr lang="en-US" dirty="0">
                <a:ln w="0"/>
                <a:solidFill>
                  <a:schemeClr val="tx1"/>
                </a:solidFill>
                <a:effectLst>
                  <a:outerShdw blurRad="38100" dist="19050" dir="2700000" algn="tl" rotWithShape="0">
                    <a:schemeClr val="dk1">
                      <a:alpha val="40000"/>
                    </a:schemeClr>
                  </a:outerShdw>
                </a:effectLst>
              </a:rPr>
              <a:t>Matrix Minima Method</a:t>
            </a:r>
          </a:p>
        </p:txBody>
      </p:sp>
      <p:sp>
        <p:nvSpPr>
          <p:cNvPr id="61" name="TextBox 60">
            <a:extLst>
              <a:ext uri="{FF2B5EF4-FFF2-40B4-BE49-F238E27FC236}">
                <a16:creationId xmlns:a16="http://schemas.microsoft.com/office/drawing/2014/main" id="{D75A5ABE-190A-0D4F-8062-C63B56812CF2}"/>
              </a:ext>
            </a:extLst>
          </p:cNvPr>
          <p:cNvSpPr txBox="1"/>
          <p:nvPr/>
        </p:nvSpPr>
        <p:spPr>
          <a:xfrm>
            <a:off x="319321" y="7181344"/>
            <a:ext cx="5939041" cy="2308324"/>
          </a:xfrm>
          <a:prstGeom prst="rect">
            <a:avLst/>
          </a:prstGeom>
          <a:noFill/>
        </p:spPr>
        <p:txBody>
          <a:bodyPr wrap="square" rtlCol="0">
            <a:spAutoFit/>
          </a:bodyPr>
          <a:lstStyle/>
          <a:p>
            <a:r>
              <a:rPr lang="en-US" dirty="0">
                <a:solidFill>
                  <a:srgbClr val="F4EEA9"/>
                </a:solidFill>
                <a:latin typeface="Chalkboard" panose="03050602040202020205" pitchFamily="66" charset="77"/>
              </a:rPr>
              <a:t>Let's take an Example:</a:t>
            </a:r>
          </a:p>
          <a:p>
            <a:endParaRPr lang="en-US" dirty="0">
              <a:solidFill>
                <a:srgbClr val="F4EEA9"/>
              </a:solidFill>
              <a:latin typeface="Chalkboard" panose="03050602040202020205" pitchFamily="66" charset="77"/>
            </a:endParaRPr>
          </a:p>
          <a:p>
            <a:r>
              <a:rPr lang="en-US" dirty="0">
                <a:solidFill>
                  <a:srgbClr val="F4EEA9"/>
                </a:solidFill>
                <a:latin typeface="Chalkboard" panose="03050602040202020205" pitchFamily="66" charset="77"/>
              </a:rPr>
              <a:t>There are 4 Factories (F) from where we must transport supply (S), according to demand (d) to 4 Destinations (D). So, we write the following in a matrix form as shown where </a:t>
            </a:r>
            <a:r>
              <a:rPr lang="en-US" dirty="0" err="1">
                <a:solidFill>
                  <a:srgbClr val="F4EEA9"/>
                </a:solidFill>
                <a:latin typeface="Chalkboard" panose="03050602040202020205" pitchFamily="66" charset="77"/>
              </a:rPr>
              <a:t>C</a:t>
            </a:r>
            <a:r>
              <a:rPr lang="en-US" baseline="-25000" dirty="0" err="1">
                <a:solidFill>
                  <a:srgbClr val="F4EEA9"/>
                </a:solidFill>
                <a:latin typeface="Chalkboard" panose="03050602040202020205" pitchFamily="66" charset="77"/>
              </a:rPr>
              <a:t>ij</a:t>
            </a:r>
            <a:r>
              <a:rPr lang="en-US" dirty="0">
                <a:solidFill>
                  <a:srgbClr val="F4EEA9"/>
                </a:solidFill>
                <a:latin typeface="Chalkboard" panose="03050602040202020205" pitchFamily="66" charset="77"/>
              </a:rPr>
              <a:t> is the cost when the product is delivered from Factory Fi to destination </a:t>
            </a:r>
            <a:r>
              <a:rPr lang="en-US" dirty="0" err="1">
                <a:solidFill>
                  <a:srgbClr val="F4EEA9"/>
                </a:solidFill>
                <a:latin typeface="Chalkboard" panose="03050602040202020205" pitchFamily="66" charset="77"/>
              </a:rPr>
              <a:t>Dj</a:t>
            </a:r>
            <a:r>
              <a:rPr lang="en-US" dirty="0">
                <a:solidFill>
                  <a:srgbClr val="F4EEA9"/>
                </a:solidFill>
                <a:latin typeface="Chalkboard" panose="03050602040202020205" pitchFamily="66" charset="77"/>
              </a:rPr>
              <a:t>.</a:t>
            </a:r>
          </a:p>
          <a:p>
            <a:endParaRPr lang="en-US" dirty="0"/>
          </a:p>
        </p:txBody>
      </p:sp>
    </p:spTree>
    <p:extLst>
      <p:ext uri="{BB962C8B-B14F-4D97-AF65-F5344CB8AC3E}">
        <p14:creationId xmlns:p14="http://schemas.microsoft.com/office/powerpoint/2010/main" val="240394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FC2E1BA8-B964-AB46-B3AD-D2D74D0CD608}"/>
              </a:ext>
            </a:extLst>
          </p:cNvPr>
          <p:cNvSpPr/>
          <p:nvPr/>
        </p:nvSpPr>
        <p:spPr>
          <a:xfrm>
            <a:off x="140676" y="140677"/>
            <a:ext cx="6260123" cy="1072662"/>
          </a:xfrm>
          <a:prstGeom prst="roundRect">
            <a:avLst/>
          </a:prstGeom>
          <a:solidFill>
            <a:srgbClr val="074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Chalkboard" panose="03050602040202020205" pitchFamily="66" charset="77"/>
              </a:rPr>
              <a:t>Matrix Minimum Method</a:t>
            </a:r>
          </a:p>
        </p:txBody>
      </p:sp>
      <p:sp>
        <p:nvSpPr>
          <p:cNvPr id="6" name="Rounded Rectangle 5">
            <a:extLst>
              <a:ext uri="{FF2B5EF4-FFF2-40B4-BE49-F238E27FC236}">
                <a16:creationId xmlns:a16="http://schemas.microsoft.com/office/drawing/2014/main" id="{015D0BAC-CDFE-B44B-8687-3395308B5D8E}"/>
              </a:ext>
            </a:extLst>
          </p:cNvPr>
          <p:cNvSpPr/>
          <p:nvPr/>
        </p:nvSpPr>
        <p:spPr>
          <a:xfrm>
            <a:off x="6523892" y="140677"/>
            <a:ext cx="6137031" cy="2682743"/>
          </a:xfrm>
          <a:prstGeom prst="roundRect">
            <a:avLst>
              <a:gd name="adj" fmla="val 7173"/>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A18CFC0-84A5-5145-AFBB-D4F8F8A2C8AD}"/>
              </a:ext>
            </a:extLst>
          </p:cNvPr>
          <p:cNvSpPr txBox="1"/>
          <p:nvPr/>
        </p:nvSpPr>
        <p:spPr>
          <a:xfrm>
            <a:off x="6541477" y="792095"/>
            <a:ext cx="6119446" cy="2031325"/>
          </a:xfrm>
          <a:prstGeom prst="rect">
            <a:avLst/>
          </a:prstGeom>
          <a:noFill/>
        </p:spPr>
        <p:txBody>
          <a:bodyPr wrap="square" rtlCol="0">
            <a:spAutoFit/>
          </a:bodyPr>
          <a:lstStyle/>
          <a:p>
            <a:r>
              <a:rPr lang="en-US" dirty="0">
                <a:solidFill>
                  <a:srgbClr val="F4EEA9"/>
                </a:solidFill>
                <a:latin typeface="Chalkboard" panose="03050602040202020205" pitchFamily="66" charset="77"/>
              </a:rPr>
              <a:t>The Matrix Minimum method, also know as Least Count method, is a method for computing a basic feasible solution to a transportation problem in which the basic variables are selected based on the unit cost of transportation. This method is extremely useful because it reduces the computation and time required to find the best solution.</a:t>
            </a:r>
          </a:p>
        </p:txBody>
      </p:sp>
      <p:sp>
        <p:nvSpPr>
          <p:cNvPr id="8" name="Rectangle 7">
            <a:extLst>
              <a:ext uri="{FF2B5EF4-FFF2-40B4-BE49-F238E27FC236}">
                <a16:creationId xmlns:a16="http://schemas.microsoft.com/office/drawing/2014/main" id="{B6DF0A89-8746-5F4E-AAD4-672B4C29851C}"/>
              </a:ext>
            </a:extLst>
          </p:cNvPr>
          <p:cNvSpPr/>
          <p:nvPr/>
        </p:nvSpPr>
        <p:spPr>
          <a:xfrm>
            <a:off x="8689348" y="221812"/>
            <a:ext cx="1823704" cy="584775"/>
          </a:xfrm>
          <a:prstGeom prst="rect">
            <a:avLst/>
          </a:prstGeom>
          <a:noFill/>
        </p:spPr>
        <p:txBody>
          <a:bodyPr wrap="none" lIns="91440" tIns="45720" rIns="91440" bIns="45720">
            <a:spAutoFit/>
          </a:bodyPr>
          <a:lstStyle/>
          <a:p>
            <a:pPr algn="ctr"/>
            <a:r>
              <a:rPr lang="en-GB" sz="3200" b="1"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Definition</a:t>
            </a:r>
            <a:endParaRPr lang="en-GB" sz="3200" b="1" cap="none" spc="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endParaRPr>
          </a:p>
        </p:txBody>
      </p:sp>
      <p:graphicFrame>
        <p:nvGraphicFramePr>
          <p:cNvPr id="9" name="Table 8">
            <a:extLst>
              <a:ext uri="{FF2B5EF4-FFF2-40B4-BE49-F238E27FC236}">
                <a16:creationId xmlns:a16="http://schemas.microsoft.com/office/drawing/2014/main" id="{7B38607F-D7F7-3C47-9B2B-696FC04E1A5F}"/>
              </a:ext>
            </a:extLst>
          </p:cNvPr>
          <p:cNvGraphicFramePr>
            <a:graphicFrameLocks noGrp="1"/>
          </p:cNvGraphicFramePr>
          <p:nvPr>
            <p:extLst>
              <p:ext uri="{D42A27DB-BD31-4B8C-83A1-F6EECF244321}">
                <p14:modId xmlns:p14="http://schemas.microsoft.com/office/powerpoint/2010/main" val="2264525270"/>
              </p:ext>
            </p:extLst>
          </p:nvPr>
        </p:nvGraphicFramePr>
        <p:xfrm>
          <a:off x="140676" y="1482048"/>
          <a:ext cx="4806318" cy="2011680"/>
        </p:xfrm>
        <a:graphic>
          <a:graphicData uri="http://schemas.openxmlformats.org/drawingml/2006/table">
            <a:tbl>
              <a:tblPr firstRow="1" firstCol="1" bandRow="1">
                <a:tableStyleId>{93296810-A885-4BE3-A3E7-6D5BEEA58F35}</a:tableStyleId>
              </a:tblPr>
              <a:tblGrid>
                <a:gridCol w="801053">
                  <a:extLst>
                    <a:ext uri="{9D8B030D-6E8A-4147-A177-3AD203B41FA5}">
                      <a16:colId xmlns:a16="http://schemas.microsoft.com/office/drawing/2014/main" val="1055610975"/>
                    </a:ext>
                  </a:extLst>
                </a:gridCol>
                <a:gridCol w="801053">
                  <a:extLst>
                    <a:ext uri="{9D8B030D-6E8A-4147-A177-3AD203B41FA5}">
                      <a16:colId xmlns:a16="http://schemas.microsoft.com/office/drawing/2014/main" val="2832387849"/>
                    </a:ext>
                  </a:extLst>
                </a:gridCol>
                <a:gridCol w="801053">
                  <a:extLst>
                    <a:ext uri="{9D8B030D-6E8A-4147-A177-3AD203B41FA5}">
                      <a16:colId xmlns:a16="http://schemas.microsoft.com/office/drawing/2014/main" val="1539574561"/>
                    </a:ext>
                  </a:extLst>
                </a:gridCol>
                <a:gridCol w="801053">
                  <a:extLst>
                    <a:ext uri="{9D8B030D-6E8A-4147-A177-3AD203B41FA5}">
                      <a16:colId xmlns:a16="http://schemas.microsoft.com/office/drawing/2014/main" val="3519413062"/>
                    </a:ext>
                  </a:extLst>
                </a:gridCol>
                <a:gridCol w="801053">
                  <a:extLst>
                    <a:ext uri="{9D8B030D-6E8A-4147-A177-3AD203B41FA5}">
                      <a16:colId xmlns:a16="http://schemas.microsoft.com/office/drawing/2014/main" val="2251844043"/>
                    </a:ext>
                  </a:extLst>
                </a:gridCol>
                <a:gridCol w="801053">
                  <a:extLst>
                    <a:ext uri="{9D8B030D-6E8A-4147-A177-3AD203B41FA5}">
                      <a16:colId xmlns:a16="http://schemas.microsoft.com/office/drawing/2014/main" val="3213466885"/>
                    </a:ext>
                  </a:extLst>
                </a:gridCol>
              </a:tblGrid>
              <a:tr h="0">
                <a:tc rowSpan="2">
                  <a:txBody>
                    <a:bodyPr/>
                    <a:lstStyle/>
                    <a:p>
                      <a:pPr algn="ctr"/>
                      <a:r>
                        <a:rPr lang="en-IN" sz="1200" dirty="0">
                          <a:effectLst/>
                        </a:rPr>
                        <a:t>Factory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gridSpan="4">
                  <a:txBody>
                    <a:bodyPr/>
                    <a:lstStyle/>
                    <a:p>
                      <a:pPr algn="ctr"/>
                      <a:r>
                        <a:rPr lang="en-IN" sz="1200" dirty="0">
                          <a:effectLst/>
                        </a:rPr>
                        <a:t>Destination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r>
                        <a:rPr lang="en-IN" sz="1200">
                          <a:effectLst/>
                        </a:rPr>
                        <a:t>Supply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373571698"/>
                  </a:ext>
                </a:extLst>
              </a:tr>
              <a:tr h="0">
                <a:tc vMerge="1">
                  <a:txBody>
                    <a:bodyPr/>
                    <a:lstStyle/>
                    <a:p>
                      <a:endParaRPr lang="en-US"/>
                    </a:p>
                  </a:txBody>
                  <a:tcPr/>
                </a:tc>
                <a:tc>
                  <a:txBody>
                    <a:bodyPr/>
                    <a:lstStyle/>
                    <a:p>
                      <a:pPr algn="ct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vMerge="1">
                  <a:txBody>
                    <a:bodyPr/>
                    <a:lstStyle/>
                    <a:p>
                      <a:endParaRPr lang="en-US"/>
                    </a:p>
                  </a:txBody>
                  <a:tcPr/>
                </a:tc>
                <a:extLst>
                  <a:ext uri="{0D108BD9-81ED-4DB2-BD59-A6C34878D82A}">
                    <a16:rowId xmlns:a16="http://schemas.microsoft.com/office/drawing/2014/main" val="3470091872"/>
                  </a:ext>
                </a:extLst>
              </a:tr>
              <a:tr h="0">
                <a:tc>
                  <a:txBody>
                    <a:bodyPr/>
                    <a:lstStyle/>
                    <a:p>
                      <a:pPr algn="ct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6082647"/>
                  </a:ext>
                </a:extLst>
              </a:tr>
              <a:tr h="0">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75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76272600"/>
                  </a:ext>
                </a:extLst>
              </a:tr>
              <a:tr h="0">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892742202"/>
                  </a:ext>
                </a:extLst>
              </a:tr>
              <a:tr h="0">
                <a:tc>
                  <a:txBody>
                    <a:bodyPr/>
                    <a:lstStyle/>
                    <a:p>
                      <a:pPr algn="ctr"/>
                      <a:r>
                        <a:rPr lang="en-IN" sz="1200">
                          <a:effectLst/>
                        </a:rPr>
                        <a:t>Demand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60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988300873"/>
                  </a:ext>
                </a:extLst>
              </a:tr>
            </a:tbl>
          </a:graphicData>
        </a:graphic>
      </p:graphicFrame>
      <p:sp>
        <p:nvSpPr>
          <p:cNvPr id="10" name="Rounded Rectangle 9">
            <a:extLst>
              <a:ext uri="{FF2B5EF4-FFF2-40B4-BE49-F238E27FC236}">
                <a16:creationId xmlns:a16="http://schemas.microsoft.com/office/drawing/2014/main" id="{38E38F02-E429-DF4D-A2B4-0F1B25058FE6}"/>
              </a:ext>
            </a:extLst>
          </p:cNvPr>
          <p:cNvSpPr/>
          <p:nvPr/>
        </p:nvSpPr>
        <p:spPr>
          <a:xfrm>
            <a:off x="5036187" y="2421066"/>
            <a:ext cx="1338469" cy="1072662"/>
          </a:xfrm>
          <a:prstGeom prst="roundRect">
            <a:avLst>
              <a:gd name="adj" fmla="val 5776"/>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aphicFrame>
        <p:nvGraphicFramePr>
          <p:cNvPr id="12" name="Table 11">
            <a:extLst>
              <a:ext uri="{FF2B5EF4-FFF2-40B4-BE49-F238E27FC236}">
                <a16:creationId xmlns:a16="http://schemas.microsoft.com/office/drawing/2014/main" id="{FDDE93E6-FB46-7A4F-B6B4-A4EC110E1392}"/>
              </a:ext>
            </a:extLst>
          </p:cNvPr>
          <p:cNvGraphicFramePr>
            <a:graphicFrameLocks noGrp="1"/>
          </p:cNvGraphicFramePr>
          <p:nvPr>
            <p:extLst>
              <p:ext uri="{D42A27DB-BD31-4B8C-83A1-F6EECF244321}">
                <p14:modId xmlns:p14="http://schemas.microsoft.com/office/powerpoint/2010/main" val="4035341097"/>
              </p:ext>
            </p:extLst>
          </p:nvPr>
        </p:nvGraphicFramePr>
        <p:xfrm>
          <a:off x="140676" y="3641498"/>
          <a:ext cx="4806318" cy="2011680"/>
        </p:xfrm>
        <a:graphic>
          <a:graphicData uri="http://schemas.openxmlformats.org/drawingml/2006/table">
            <a:tbl>
              <a:tblPr firstRow="1" firstCol="1" bandRow="1">
                <a:tableStyleId>{93296810-A885-4BE3-A3E7-6D5BEEA58F35}</a:tableStyleId>
              </a:tblPr>
              <a:tblGrid>
                <a:gridCol w="801053">
                  <a:extLst>
                    <a:ext uri="{9D8B030D-6E8A-4147-A177-3AD203B41FA5}">
                      <a16:colId xmlns:a16="http://schemas.microsoft.com/office/drawing/2014/main" val="1432062785"/>
                    </a:ext>
                  </a:extLst>
                </a:gridCol>
                <a:gridCol w="801053">
                  <a:extLst>
                    <a:ext uri="{9D8B030D-6E8A-4147-A177-3AD203B41FA5}">
                      <a16:colId xmlns:a16="http://schemas.microsoft.com/office/drawing/2014/main" val="1815232630"/>
                    </a:ext>
                  </a:extLst>
                </a:gridCol>
                <a:gridCol w="801053">
                  <a:extLst>
                    <a:ext uri="{9D8B030D-6E8A-4147-A177-3AD203B41FA5}">
                      <a16:colId xmlns:a16="http://schemas.microsoft.com/office/drawing/2014/main" val="3207205851"/>
                    </a:ext>
                  </a:extLst>
                </a:gridCol>
                <a:gridCol w="801053">
                  <a:extLst>
                    <a:ext uri="{9D8B030D-6E8A-4147-A177-3AD203B41FA5}">
                      <a16:colId xmlns:a16="http://schemas.microsoft.com/office/drawing/2014/main" val="529376874"/>
                    </a:ext>
                  </a:extLst>
                </a:gridCol>
                <a:gridCol w="801053">
                  <a:extLst>
                    <a:ext uri="{9D8B030D-6E8A-4147-A177-3AD203B41FA5}">
                      <a16:colId xmlns:a16="http://schemas.microsoft.com/office/drawing/2014/main" val="1375859067"/>
                    </a:ext>
                  </a:extLst>
                </a:gridCol>
                <a:gridCol w="801053">
                  <a:extLst>
                    <a:ext uri="{9D8B030D-6E8A-4147-A177-3AD203B41FA5}">
                      <a16:colId xmlns:a16="http://schemas.microsoft.com/office/drawing/2014/main" val="1769395218"/>
                    </a:ext>
                  </a:extLst>
                </a:gridCol>
              </a:tblGrid>
              <a:tr h="0">
                <a:tc rowSpan="2">
                  <a:txBody>
                    <a:bodyPr/>
                    <a:lstStyle/>
                    <a:p>
                      <a:pPr algn="ctr"/>
                      <a:r>
                        <a:rPr lang="en-IN" sz="1200">
                          <a:effectLst/>
                        </a:rPr>
                        <a:t>Factory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gridSpan="4">
                  <a:txBody>
                    <a:bodyPr/>
                    <a:lstStyle/>
                    <a:p>
                      <a:pPr algn="ctr"/>
                      <a:r>
                        <a:rPr lang="en-IN" sz="1200" dirty="0">
                          <a:effectLst/>
                          <a:latin typeface="Calibri" panose="020F0502020204030204" pitchFamily="34" charset="0"/>
                          <a:ea typeface="Calibri" panose="020F0502020204030204" pitchFamily="34" charset="0"/>
                          <a:cs typeface="Times New Roman" panose="02020603050405020304" pitchFamily="18" charset="0"/>
                        </a:rPr>
                        <a:t>Destination</a:t>
                      </a:r>
                    </a:p>
                  </a:txBody>
                  <a:tcPr marL="76200" marR="76200" marT="76200" marB="7620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r>
                        <a:rPr lang="en-IN" sz="1200">
                          <a:effectLst/>
                        </a:rPr>
                        <a:t>Supply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972243591"/>
                  </a:ext>
                </a:extLst>
              </a:tr>
              <a:tr h="0">
                <a:tc vMerge="1">
                  <a:txBody>
                    <a:bodyPr/>
                    <a:lstStyle/>
                    <a:p>
                      <a:endParaRPr lang="en-US"/>
                    </a:p>
                  </a:txBody>
                  <a:tcPr/>
                </a:tc>
                <a:tc>
                  <a:txBody>
                    <a:bodyPr/>
                    <a:lstStyle/>
                    <a:p>
                      <a:pPr algn="ct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vMerge="1">
                  <a:txBody>
                    <a:bodyPr/>
                    <a:lstStyle/>
                    <a:p>
                      <a:endParaRPr lang="en-US"/>
                    </a:p>
                  </a:txBody>
                  <a:tcPr/>
                </a:tc>
                <a:extLst>
                  <a:ext uri="{0D108BD9-81ED-4DB2-BD59-A6C34878D82A}">
                    <a16:rowId xmlns:a16="http://schemas.microsoft.com/office/drawing/2014/main" val="569448696"/>
                  </a:ext>
                </a:extLst>
              </a:tr>
              <a:tr h="0">
                <a:tc>
                  <a:txBody>
                    <a:bodyPr/>
                    <a:lstStyle/>
                    <a:p>
                      <a:pPr algn="ct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412307998"/>
                  </a:ext>
                </a:extLst>
              </a:tr>
              <a:tr h="231775">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a:t>
                      </a:r>
                      <a:r>
                        <a:rPr lang="en-IN" sz="1200" baseline="300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(20)</a:t>
                      </a:r>
                    </a:p>
                  </a:txBody>
                  <a:tcPr marL="76200" marR="76200" marT="76200" marB="76200"/>
                </a:tc>
                <a:tc>
                  <a:txBody>
                    <a:bodyPr/>
                    <a:lstStyle/>
                    <a:p>
                      <a:pPr algn="ctr"/>
                      <a:r>
                        <a:rPr lang="en-IN" sz="1200">
                          <a:effectLst/>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strike="sngStrike">
                          <a:effectLst/>
                        </a:rPr>
                        <a:t>75</a:t>
                      </a:r>
                      <a:r>
                        <a:rPr lang="en-IN" sz="1200">
                          <a:effectLst/>
                        </a:rPr>
                        <a:t>  55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503887878"/>
                  </a:ext>
                </a:extLst>
              </a:tr>
              <a:tr h="0">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17831690"/>
                  </a:ext>
                </a:extLst>
              </a:tr>
              <a:tr h="0">
                <a:tc>
                  <a:txBody>
                    <a:bodyPr/>
                    <a:lstStyle/>
                    <a:p>
                      <a:pPr algn="ctr"/>
                      <a:r>
                        <a:rPr lang="en-IN" sz="1200">
                          <a:effectLst/>
                        </a:rPr>
                        <a:t>Demand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strike="sngStrike">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60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544749002"/>
                  </a:ext>
                </a:extLst>
              </a:tr>
            </a:tbl>
          </a:graphicData>
        </a:graphic>
      </p:graphicFrame>
      <p:sp>
        <p:nvSpPr>
          <p:cNvPr id="15" name="Rounded Rectangle 14">
            <a:extLst>
              <a:ext uri="{FF2B5EF4-FFF2-40B4-BE49-F238E27FC236}">
                <a16:creationId xmlns:a16="http://schemas.microsoft.com/office/drawing/2014/main" id="{D3866A13-A139-0249-9803-8BA456E2B585}"/>
              </a:ext>
            </a:extLst>
          </p:cNvPr>
          <p:cNvSpPr/>
          <p:nvPr/>
        </p:nvSpPr>
        <p:spPr>
          <a:xfrm>
            <a:off x="5062330" y="3626050"/>
            <a:ext cx="1338469" cy="2011680"/>
          </a:xfrm>
          <a:prstGeom prst="roundRect">
            <a:avLst>
              <a:gd name="adj" fmla="val 5776"/>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a:solidFill>
                  <a:schemeClr val="tx1"/>
                </a:solidFill>
                <a:latin typeface="Chalkboard" panose="03050602040202020205" pitchFamily="66" charset="77"/>
              </a:rPr>
              <a:t>2) We then fulfill the demand of the respective minimum cost by subtracting the demand from the supply. </a:t>
            </a:r>
          </a:p>
        </p:txBody>
      </p:sp>
      <p:sp>
        <p:nvSpPr>
          <p:cNvPr id="13" name="TextBox 12">
            <a:extLst>
              <a:ext uri="{FF2B5EF4-FFF2-40B4-BE49-F238E27FC236}">
                <a16:creationId xmlns:a16="http://schemas.microsoft.com/office/drawing/2014/main" id="{670B5DD5-96BA-054E-8B0D-C0C412F71C07}"/>
              </a:ext>
            </a:extLst>
          </p:cNvPr>
          <p:cNvSpPr txBox="1"/>
          <p:nvPr/>
        </p:nvSpPr>
        <p:spPr>
          <a:xfrm>
            <a:off x="5036187" y="2441169"/>
            <a:ext cx="1338469" cy="1200329"/>
          </a:xfrm>
          <a:prstGeom prst="rect">
            <a:avLst/>
          </a:prstGeom>
          <a:noFill/>
        </p:spPr>
        <p:txBody>
          <a:bodyPr wrap="square" rtlCol="0">
            <a:spAutoFit/>
          </a:bodyPr>
          <a:lstStyle/>
          <a:p>
            <a:r>
              <a:rPr lang="en-US" sz="1200" dirty="0">
                <a:latin typeface="Chalkboard" panose="03050602040202020205" pitchFamily="66" charset="77"/>
              </a:rPr>
              <a:t>1) We First Look for the minimum transportation cost in the matrix. </a:t>
            </a:r>
          </a:p>
          <a:p>
            <a:endParaRPr lang="en-US" sz="1200" dirty="0">
              <a:latin typeface="Chalkboard" panose="03050602040202020205" pitchFamily="66" charset="77"/>
            </a:endParaRPr>
          </a:p>
        </p:txBody>
      </p:sp>
      <p:sp>
        <p:nvSpPr>
          <p:cNvPr id="18" name="Rounded Rectangle 17">
            <a:extLst>
              <a:ext uri="{FF2B5EF4-FFF2-40B4-BE49-F238E27FC236}">
                <a16:creationId xmlns:a16="http://schemas.microsoft.com/office/drawing/2014/main" id="{313B0B6E-A440-2B43-966E-210F71403AD2}"/>
              </a:ext>
            </a:extLst>
          </p:cNvPr>
          <p:cNvSpPr/>
          <p:nvPr/>
        </p:nvSpPr>
        <p:spPr>
          <a:xfrm>
            <a:off x="5036186" y="1482048"/>
            <a:ext cx="1338469" cy="892960"/>
          </a:xfrm>
          <a:prstGeom prst="roundRect">
            <a:avLst>
              <a:gd name="adj" fmla="val 5776"/>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halkboard" panose="03050602040202020205" pitchFamily="66" charset="77"/>
              </a:rPr>
              <a:t>Let's Take an</a:t>
            </a:r>
          </a:p>
          <a:p>
            <a:pPr algn="ctr"/>
            <a:r>
              <a:rPr lang="en-US" sz="1400" dirty="0">
                <a:solidFill>
                  <a:schemeClr val="tx1"/>
                </a:solidFill>
                <a:latin typeface="Chalkboard" panose="03050602040202020205" pitchFamily="66" charset="77"/>
              </a:rPr>
              <a:t>Example. </a:t>
            </a:r>
          </a:p>
        </p:txBody>
      </p:sp>
      <p:graphicFrame>
        <p:nvGraphicFramePr>
          <p:cNvPr id="16" name="Table 15">
            <a:extLst>
              <a:ext uri="{FF2B5EF4-FFF2-40B4-BE49-F238E27FC236}">
                <a16:creationId xmlns:a16="http://schemas.microsoft.com/office/drawing/2014/main" id="{0AA1FB43-315C-854E-A533-B117EDB2034B}"/>
              </a:ext>
            </a:extLst>
          </p:cNvPr>
          <p:cNvGraphicFramePr>
            <a:graphicFrameLocks noGrp="1"/>
          </p:cNvGraphicFramePr>
          <p:nvPr>
            <p:extLst>
              <p:ext uri="{D42A27DB-BD31-4B8C-83A1-F6EECF244321}">
                <p14:modId xmlns:p14="http://schemas.microsoft.com/office/powerpoint/2010/main" val="2093507811"/>
              </p:ext>
            </p:extLst>
          </p:nvPr>
        </p:nvGraphicFramePr>
        <p:xfrm>
          <a:off x="6663138" y="3606989"/>
          <a:ext cx="5858538" cy="2011680"/>
        </p:xfrm>
        <a:graphic>
          <a:graphicData uri="http://schemas.openxmlformats.org/drawingml/2006/table">
            <a:tbl>
              <a:tblPr firstRow="1" firstCol="1" bandRow="1">
                <a:tableStyleId>{93296810-A885-4BE3-A3E7-6D5BEEA58F35}</a:tableStyleId>
              </a:tblPr>
              <a:tblGrid>
                <a:gridCol w="854804">
                  <a:extLst>
                    <a:ext uri="{9D8B030D-6E8A-4147-A177-3AD203B41FA5}">
                      <a16:colId xmlns:a16="http://schemas.microsoft.com/office/drawing/2014/main" val="3435073987"/>
                    </a:ext>
                  </a:extLst>
                </a:gridCol>
                <a:gridCol w="1103971">
                  <a:extLst>
                    <a:ext uri="{9D8B030D-6E8A-4147-A177-3AD203B41FA5}">
                      <a16:colId xmlns:a16="http://schemas.microsoft.com/office/drawing/2014/main" val="1269155815"/>
                    </a:ext>
                  </a:extLst>
                </a:gridCol>
                <a:gridCol w="1070517">
                  <a:extLst>
                    <a:ext uri="{9D8B030D-6E8A-4147-A177-3AD203B41FA5}">
                      <a16:colId xmlns:a16="http://schemas.microsoft.com/office/drawing/2014/main" val="204669557"/>
                    </a:ext>
                  </a:extLst>
                </a:gridCol>
                <a:gridCol w="1115122">
                  <a:extLst>
                    <a:ext uri="{9D8B030D-6E8A-4147-A177-3AD203B41FA5}">
                      <a16:colId xmlns:a16="http://schemas.microsoft.com/office/drawing/2014/main" val="3102914879"/>
                    </a:ext>
                  </a:extLst>
                </a:gridCol>
                <a:gridCol w="724829">
                  <a:extLst>
                    <a:ext uri="{9D8B030D-6E8A-4147-A177-3AD203B41FA5}">
                      <a16:colId xmlns:a16="http://schemas.microsoft.com/office/drawing/2014/main" val="69274170"/>
                    </a:ext>
                  </a:extLst>
                </a:gridCol>
                <a:gridCol w="989295">
                  <a:extLst>
                    <a:ext uri="{9D8B030D-6E8A-4147-A177-3AD203B41FA5}">
                      <a16:colId xmlns:a16="http://schemas.microsoft.com/office/drawing/2014/main" val="3584433899"/>
                    </a:ext>
                  </a:extLst>
                </a:gridCol>
              </a:tblGrid>
              <a:tr h="0">
                <a:tc rowSpan="2">
                  <a:txBody>
                    <a:bodyPr/>
                    <a:lstStyle/>
                    <a:p>
                      <a:pPr algn="ctr"/>
                      <a:r>
                        <a:rPr lang="en-IN" sz="1200">
                          <a:effectLst/>
                        </a:rPr>
                        <a:t>Factory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gridSpan="4">
                  <a:txBody>
                    <a:bodyPr/>
                    <a:lstStyle/>
                    <a:p>
                      <a:pPr algn="ctr"/>
                      <a:r>
                        <a:rPr lang="en-IN" sz="1200" dirty="0">
                          <a:effectLst/>
                        </a:rPr>
                        <a:t>Destination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r>
                        <a:rPr lang="en-IN" sz="1200">
                          <a:effectLst/>
                        </a:rPr>
                        <a:t>Supply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163282137"/>
                  </a:ext>
                </a:extLst>
              </a:tr>
              <a:tr h="0">
                <a:tc vMerge="1">
                  <a:txBody>
                    <a:bodyPr/>
                    <a:lstStyle/>
                    <a:p>
                      <a:endParaRPr lang="en-US"/>
                    </a:p>
                  </a:txBody>
                  <a:tcPr/>
                </a:tc>
                <a:tc>
                  <a:txBody>
                    <a:bodyPr/>
                    <a:lstStyle/>
                    <a:p>
                      <a:pPr algn="ct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vMerge="1">
                  <a:txBody>
                    <a:bodyPr/>
                    <a:lstStyle/>
                    <a:p>
                      <a:endParaRPr lang="en-US"/>
                    </a:p>
                  </a:txBody>
                  <a:tcPr/>
                </a:tc>
                <a:extLst>
                  <a:ext uri="{0D108BD9-81ED-4DB2-BD59-A6C34878D82A}">
                    <a16:rowId xmlns:a16="http://schemas.microsoft.com/office/drawing/2014/main" val="3787156621"/>
                  </a:ext>
                </a:extLst>
              </a:tr>
              <a:tr h="0">
                <a:tc>
                  <a:txBody>
                    <a:bodyPr/>
                    <a:lstStyle/>
                    <a:p>
                      <a:pPr algn="ct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dirty="0">
                          <a:effectLst/>
                        </a:rPr>
                        <a:t>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180405382"/>
                  </a:ext>
                </a:extLst>
              </a:tr>
              <a:tr h="0">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a:t>
                      </a:r>
                      <a:r>
                        <a:rPr lang="en-IN" sz="1200" baseline="300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(20)</a:t>
                      </a:r>
                      <a:endPar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tc>
                <a:tc>
                  <a:txBody>
                    <a:bodyPr/>
                    <a:lstStyle/>
                    <a:p>
                      <a:pPr algn="ctr"/>
                      <a:r>
                        <a:rPr lang="en-IN" sz="1200" dirty="0">
                          <a:effectLst/>
                        </a:rPr>
                        <a:t>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a:t>
                      </a:r>
                      <a:r>
                        <a:rPr lang="en-IN" sz="1200" baseline="300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(55)</a:t>
                      </a:r>
                      <a:endPar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tc>
                <a:tc>
                  <a:txBody>
                    <a:bodyPr/>
                    <a:lstStyle/>
                    <a:p>
                      <a:pPr algn="ctr"/>
                      <a:r>
                        <a:rPr lang="en-IN" sz="1200" strike="sngStrike" dirty="0">
                          <a:effectLst/>
                        </a:rPr>
                        <a:t>75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115759077"/>
                  </a:ext>
                </a:extLst>
              </a:tr>
              <a:tr h="0">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806149446"/>
                  </a:ext>
                </a:extLst>
              </a:tr>
              <a:tr h="0">
                <a:tc>
                  <a:txBody>
                    <a:bodyPr/>
                    <a:lstStyle/>
                    <a:p>
                      <a:pPr algn="ctr"/>
                      <a:r>
                        <a:rPr lang="en-IN" sz="1200">
                          <a:effectLst/>
                        </a:rPr>
                        <a:t>Demand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strike="sngStrike">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strike="sngStrike">
                          <a:effectLst/>
                        </a:rPr>
                        <a:t>60</a:t>
                      </a:r>
                      <a:r>
                        <a:rPr lang="en-IN" sz="1200">
                          <a:effectLst/>
                        </a:rPr>
                        <a:t> 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505626835"/>
                  </a:ext>
                </a:extLst>
              </a:tr>
            </a:tbl>
          </a:graphicData>
        </a:graphic>
      </p:graphicFrame>
      <p:sp>
        <p:nvSpPr>
          <p:cNvPr id="17" name="Rounded Rectangle 16">
            <a:extLst>
              <a:ext uri="{FF2B5EF4-FFF2-40B4-BE49-F238E27FC236}">
                <a16:creationId xmlns:a16="http://schemas.microsoft.com/office/drawing/2014/main" id="{7F90919A-D29C-B448-BDF1-BDA45B7D5446}"/>
              </a:ext>
            </a:extLst>
          </p:cNvPr>
          <p:cNvSpPr/>
          <p:nvPr/>
        </p:nvSpPr>
        <p:spPr>
          <a:xfrm>
            <a:off x="6663138" y="2880050"/>
            <a:ext cx="5858538" cy="670308"/>
          </a:xfrm>
          <a:prstGeom prst="roundRect">
            <a:avLst/>
          </a:prstGeom>
          <a:solidFill>
            <a:srgbClr val="F4E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Chalkboard" panose="03050602040202020205" pitchFamily="66" charset="77"/>
              </a:rPr>
              <a:t>3) We now observe that c</a:t>
            </a:r>
            <a:r>
              <a:rPr lang="en-IN" sz="1400" baseline="-25000" dirty="0">
                <a:solidFill>
                  <a:schemeClr val="tx1"/>
                </a:solidFill>
                <a:latin typeface="Chalkboard" panose="03050602040202020205" pitchFamily="66" charset="77"/>
              </a:rPr>
              <a:t>24</a:t>
            </a:r>
            <a:r>
              <a:rPr lang="en-IN" sz="1400" dirty="0">
                <a:solidFill>
                  <a:schemeClr val="tx1"/>
                </a:solidFill>
                <a:latin typeface="Chalkboard" panose="03050602040202020205" pitchFamily="66" charset="77"/>
              </a:rPr>
              <a:t>=2, is the minimum transportation cost, so x</a:t>
            </a:r>
            <a:r>
              <a:rPr lang="en-IN" sz="1400" baseline="-25000" dirty="0">
                <a:solidFill>
                  <a:schemeClr val="tx1"/>
                </a:solidFill>
                <a:latin typeface="Chalkboard" panose="03050602040202020205" pitchFamily="66" charset="77"/>
              </a:rPr>
              <a:t>24</a:t>
            </a:r>
            <a:r>
              <a:rPr lang="en-IN" sz="1400" dirty="0">
                <a:solidFill>
                  <a:schemeClr val="tx1"/>
                </a:solidFill>
                <a:latin typeface="Chalkboard" panose="03050602040202020205" pitchFamily="66" charset="77"/>
              </a:rPr>
              <a:t> = 55. The supply for the respective row is now exhausted. </a:t>
            </a:r>
            <a:endParaRPr lang="en-US" dirty="0">
              <a:solidFill>
                <a:schemeClr val="tx1"/>
              </a:solidFill>
              <a:latin typeface="Chalkboard" panose="03050602040202020205" pitchFamily="66" charset="77"/>
            </a:endParaRPr>
          </a:p>
        </p:txBody>
      </p:sp>
      <p:graphicFrame>
        <p:nvGraphicFramePr>
          <p:cNvPr id="19" name="Table 18">
            <a:extLst>
              <a:ext uri="{FF2B5EF4-FFF2-40B4-BE49-F238E27FC236}">
                <a16:creationId xmlns:a16="http://schemas.microsoft.com/office/drawing/2014/main" id="{D2643C28-1DBF-5B49-9413-F2A4A49AEE6E}"/>
              </a:ext>
            </a:extLst>
          </p:cNvPr>
          <p:cNvGraphicFramePr>
            <a:graphicFrameLocks noGrp="1"/>
          </p:cNvGraphicFramePr>
          <p:nvPr>
            <p:extLst>
              <p:ext uri="{D42A27DB-BD31-4B8C-83A1-F6EECF244321}">
                <p14:modId xmlns:p14="http://schemas.microsoft.com/office/powerpoint/2010/main" val="1439374816"/>
              </p:ext>
            </p:extLst>
          </p:nvPr>
        </p:nvGraphicFramePr>
        <p:xfrm>
          <a:off x="140676" y="6541879"/>
          <a:ext cx="4806318" cy="2011680"/>
        </p:xfrm>
        <a:graphic>
          <a:graphicData uri="http://schemas.openxmlformats.org/drawingml/2006/table">
            <a:tbl>
              <a:tblPr firstRow="1" firstCol="1" bandRow="1">
                <a:tableStyleId>{93296810-A885-4BE3-A3E7-6D5BEEA58F35}</a:tableStyleId>
              </a:tblPr>
              <a:tblGrid>
                <a:gridCol w="801053">
                  <a:extLst>
                    <a:ext uri="{9D8B030D-6E8A-4147-A177-3AD203B41FA5}">
                      <a16:colId xmlns:a16="http://schemas.microsoft.com/office/drawing/2014/main" val="1593627877"/>
                    </a:ext>
                  </a:extLst>
                </a:gridCol>
                <a:gridCol w="801053">
                  <a:extLst>
                    <a:ext uri="{9D8B030D-6E8A-4147-A177-3AD203B41FA5}">
                      <a16:colId xmlns:a16="http://schemas.microsoft.com/office/drawing/2014/main" val="563163122"/>
                    </a:ext>
                  </a:extLst>
                </a:gridCol>
                <a:gridCol w="801053">
                  <a:extLst>
                    <a:ext uri="{9D8B030D-6E8A-4147-A177-3AD203B41FA5}">
                      <a16:colId xmlns:a16="http://schemas.microsoft.com/office/drawing/2014/main" val="2678510262"/>
                    </a:ext>
                  </a:extLst>
                </a:gridCol>
                <a:gridCol w="801053">
                  <a:extLst>
                    <a:ext uri="{9D8B030D-6E8A-4147-A177-3AD203B41FA5}">
                      <a16:colId xmlns:a16="http://schemas.microsoft.com/office/drawing/2014/main" val="519991071"/>
                    </a:ext>
                  </a:extLst>
                </a:gridCol>
                <a:gridCol w="801053">
                  <a:extLst>
                    <a:ext uri="{9D8B030D-6E8A-4147-A177-3AD203B41FA5}">
                      <a16:colId xmlns:a16="http://schemas.microsoft.com/office/drawing/2014/main" val="804288402"/>
                    </a:ext>
                  </a:extLst>
                </a:gridCol>
                <a:gridCol w="801053">
                  <a:extLst>
                    <a:ext uri="{9D8B030D-6E8A-4147-A177-3AD203B41FA5}">
                      <a16:colId xmlns:a16="http://schemas.microsoft.com/office/drawing/2014/main" val="594868075"/>
                    </a:ext>
                  </a:extLst>
                </a:gridCol>
              </a:tblGrid>
              <a:tr h="0">
                <a:tc rowSpan="2">
                  <a:txBody>
                    <a:bodyPr/>
                    <a:lstStyle/>
                    <a:p>
                      <a:pPr algn="ctr"/>
                      <a:r>
                        <a:rPr lang="en-IN" sz="1200">
                          <a:effectLst/>
                        </a:rPr>
                        <a:t>Factory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gridSpan="4">
                  <a:txBody>
                    <a:bodyPr/>
                    <a:lstStyle/>
                    <a:p>
                      <a:pPr algn="ctr"/>
                      <a:r>
                        <a:rPr lang="en-IN" sz="1200" dirty="0">
                          <a:effectLst/>
                        </a:rPr>
                        <a:t>Destination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a:r>
                        <a:rPr lang="en-IN" sz="1200" dirty="0">
                          <a:effectLst/>
                        </a:rPr>
                        <a:t>Supply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92469025"/>
                  </a:ext>
                </a:extLst>
              </a:tr>
              <a:tr h="0">
                <a:tc vMerge="1">
                  <a:txBody>
                    <a:bodyPr/>
                    <a:lstStyle/>
                    <a:p>
                      <a:endParaRPr lang="en-US"/>
                    </a:p>
                  </a:txBody>
                  <a:tcPr/>
                </a:tc>
                <a:tc>
                  <a:txBody>
                    <a:bodyPr/>
                    <a:lstStyle/>
                    <a:p>
                      <a:pPr algn="ct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vMerge="1">
                  <a:txBody>
                    <a:bodyPr/>
                    <a:lstStyle/>
                    <a:p>
                      <a:endParaRPr lang="en-US"/>
                    </a:p>
                  </a:txBody>
                  <a:tcPr/>
                </a:tc>
                <a:extLst>
                  <a:ext uri="{0D108BD9-81ED-4DB2-BD59-A6C34878D82A}">
                    <a16:rowId xmlns:a16="http://schemas.microsoft.com/office/drawing/2014/main" val="3509975240"/>
                  </a:ext>
                </a:extLst>
              </a:tr>
              <a:tr h="0">
                <a:tc>
                  <a:txBody>
                    <a:bodyPr/>
                    <a:lstStyle/>
                    <a:p>
                      <a:pPr algn="ctr"/>
                      <a:r>
                        <a:rPr lang="en-IN" sz="1200">
                          <a:effectLst/>
                        </a:rPr>
                        <a:t>1</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5</a:t>
                      </a:r>
                      <a:r>
                        <a:rPr lang="en-IN" sz="1200" baseline="300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(20)</a:t>
                      </a:r>
                      <a:endPar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tc>
                <a:tc>
                  <a:txBody>
                    <a:bodyPr/>
                    <a:lstStyle/>
                    <a:p>
                      <a:pPr algn="ctr"/>
                      <a:r>
                        <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7</a:t>
                      </a:r>
                      <a:r>
                        <a:rPr lang="en-IN" sz="1200" baseline="300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(30)</a:t>
                      </a:r>
                      <a:endPar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tc>
                <a:tc>
                  <a:txBody>
                    <a:bodyPr/>
                    <a:lstStyle/>
                    <a:p>
                      <a:pPr algn="ct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strike="sngStrike">
                          <a:effectLst/>
                        </a:rPr>
                        <a:t>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015399720"/>
                  </a:ext>
                </a:extLst>
              </a:tr>
              <a:tr h="0">
                <a:tc>
                  <a:txBody>
                    <a:bodyPr/>
                    <a:lstStyle/>
                    <a:p>
                      <a:pPr algn="ctr"/>
                      <a:r>
                        <a:rPr lang="en-IN" sz="1200">
                          <a:effectLst/>
                        </a:rPr>
                        <a:t>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a:t>
                      </a:r>
                      <a:r>
                        <a:rPr lang="en-IN" sz="1200" baseline="300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(20)</a:t>
                      </a:r>
                      <a:endPar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tc>
                <a:tc>
                  <a:txBody>
                    <a:bodyPr/>
                    <a:lstStyle/>
                    <a:p>
                      <a:pPr algn="ctr"/>
                      <a:r>
                        <a:rPr lang="en-IN" sz="1200" dirty="0">
                          <a:effectLst/>
                        </a:rPr>
                        <a:t>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a:t>
                      </a:r>
                      <a:r>
                        <a:rPr lang="en-IN" sz="1200" baseline="300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(55)</a:t>
                      </a:r>
                      <a:endPar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tc>
                <a:tc>
                  <a:txBody>
                    <a:bodyPr/>
                    <a:lstStyle/>
                    <a:p>
                      <a:pPr algn="ctr"/>
                      <a:r>
                        <a:rPr lang="en-IN" sz="1200" strike="sngStrike">
                          <a:effectLst/>
                        </a:rPr>
                        <a:t>75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079363235"/>
                  </a:ext>
                </a:extLst>
              </a:tr>
              <a:tr h="0">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a:effectLst/>
                        </a:rPr>
                        <a:t>6</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9</a:t>
                      </a:r>
                      <a:r>
                        <a:rPr lang="en-IN" sz="1200" baseline="300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(20)</a:t>
                      </a:r>
                      <a:endPar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tc>
                <a:tc>
                  <a:txBody>
                    <a:bodyPr/>
                    <a:lstStyle/>
                    <a:p>
                      <a:pPr algn="ctr"/>
                      <a:r>
                        <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2</a:t>
                      </a:r>
                      <a:r>
                        <a:rPr lang="en-IN" sz="1200" baseline="300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rPr>
                        <a:t>(5)</a:t>
                      </a:r>
                      <a:endParaRPr lang="en-IN" sz="1200" dirty="0">
                        <a:solidFill>
                          <a:srgbClr val="000000"/>
                        </a:solidFill>
                        <a:effectLst/>
                        <a:highlight>
                          <a:srgbClr val="F4EEA9"/>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76200" marB="76200"/>
                </a:tc>
                <a:tc>
                  <a:txBody>
                    <a:bodyPr/>
                    <a:lstStyle/>
                    <a:p>
                      <a:pPr algn="ctr"/>
                      <a:r>
                        <a:rPr lang="en-IN" sz="1200" strike="sngStrike">
                          <a:effectLst/>
                        </a:rPr>
                        <a:t>25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534885718"/>
                  </a:ext>
                </a:extLst>
              </a:tr>
              <a:tr h="0">
                <a:tc>
                  <a:txBody>
                    <a:bodyPr/>
                    <a:lstStyle/>
                    <a:p>
                      <a:pPr algn="ctr"/>
                      <a:r>
                        <a:rPr lang="en-IN" sz="1200">
                          <a:effectLst/>
                        </a:rPr>
                        <a:t>Demand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gn="ctr"/>
                      <a:r>
                        <a:rPr lang="en-IN" sz="1200" strike="sngStrike">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strike="sngStrike">
                          <a:effectLst/>
                        </a:rPr>
                        <a:t>20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strike="sngStrike">
                          <a:effectLst/>
                        </a:rPr>
                        <a:t>50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strike="sngStrike">
                          <a:effectLst/>
                        </a:rPr>
                        <a:t>60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r>
                        <a:rPr lang="en-IN"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002063821"/>
                  </a:ext>
                </a:extLst>
              </a:tr>
            </a:tbl>
          </a:graphicData>
        </a:graphic>
      </p:graphicFrame>
      <p:sp>
        <p:nvSpPr>
          <p:cNvPr id="20" name="Rounded Rectangle 19">
            <a:extLst>
              <a:ext uri="{FF2B5EF4-FFF2-40B4-BE49-F238E27FC236}">
                <a16:creationId xmlns:a16="http://schemas.microsoft.com/office/drawing/2014/main" id="{8116E551-CDA7-4849-84DD-44EF5B7F6887}"/>
              </a:ext>
            </a:extLst>
          </p:cNvPr>
          <p:cNvSpPr/>
          <p:nvPr/>
        </p:nvSpPr>
        <p:spPr>
          <a:xfrm>
            <a:off x="140676" y="5770052"/>
            <a:ext cx="6233979" cy="639505"/>
          </a:xfrm>
          <a:prstGeom prst="roundRect">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halkboard" panose="03050602040202020205" pitchFamily="66" charset="77"/>
              </a:rPr>
              <a:t>4) We continue the above procedure until the demand is fully exhausted and utilized by the given supply. </a:t>
            </a:r>
          </a:p>
        </p:txBody>
      </p:sp>
      <p:sp>
        <p:nvSpPr>
          <p:cNvPr id="22" name="Rounded Rectangle 21">
            <a:extLst>
              <a:ext uri="{FF2B5EF4-FFF2-40B4-BE49-F238E27FC236}">
                <a16:creationId xmlns:a16="http://schemas.microsoft.com/office/drawing/2014/main" id="{859622D4-7967-104C-8806-260A99236150}"/>
              </a:ext>
            </a:extLst>
          </p:cNvPr>
          <p:cNvSpPr/>
          <p:nvPr/>
        </p:nvSpPr>
        <p:spPr>
          <a:xfrm>
            <a:off x="5021623" y="8119152"/>
            <a:ext cx="1379176" cy="1426861"/>
          </a:xfrm>
          <a:prstGeom prst="roundRect">
            <a:avLst>
              <a:gd name="adj" fmla="val 2279"/>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Note:</a:t>
            </a:r>
          </a:p>
          <a:p>
            <a:r>
              <a:rPr lang="en-US" sz="1200" dirty="0"/>
              <a:t>The formula for the number of variable is:</a:t>
            </a:r>
          </a:p>
          <a:p>
            <a:r>
              <a:rPr lang="en-US" sz="800" dirty="0"/>
              <a:t>Factories + Destinations - 1</a:t>
            </a:r>
          </a:p>
          <a:p>
            <a:endParaRPr lang="en-US" sz="800" dirty="0"/>
          </a:p>
          <a:p>
            <a:r>
              <a:rPr lang="en-US" sz="900" dirty="0"/>
              <a:t>In this case:</a:t>
            </a:r>
          </a:p>
          <a:p>
            <a:r>
              <a:rPr lang="en-US" sz="900" dirty="0"/>
              <a:t>3 + 4 -1 = 6</a:t>
            </a:r>
            <a:endParaRPr lang="en-US" sz="1000" dirty="0"/>
          </a:p>
        </p:txBody>
      </p:sp>
      <p:sp>
        <p:nvSpPr>
          <p:cNvPr id="23" name="Rounded Rectangle 22">
            <a:extLst>
              <a:ext uri="{FF2B5EF4-FFF2-40B4-BE49-F238E27FC236}">
                <a16:creationId xmlns:a16="http://schemas.microsoft.com/office/drawing/2014/main" id="{2AF1071C-70A2-DB41-AAD4-0E619EB6BB6C}"/>
              </a:ext>
            </a:extLst>
          </p:cNvPr>
          <p:cNvSpPr/>
          <p:nvPr/>
        </p:nvSpPr>
        <p:spPr>
          <a:xfrm>
            <a:off x="140676" y="8661197"/>
            <a:ext cx="4806318" cy="885139"/>
          </a:xfrm>
          <a:prstGeom prst="roundRect">
            <a:avLst>
              <a:gd name="adj" fmla="val 6750"/>
            </a:avLst>
          </a:prstGeom>
          <a:solidFill>
            <a:srgbClr val="0747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Chalkboard" panose="03050602040202020205" pitchFamily="66" charset="77"/>
              </a:rPr>
              <a:t>The Total Transportation Cost is:</a:t>
            </a:r>
          </a:p>
          <a:p>
            <a:r>
              <a:rPr lang="en-US" sz="1400" dirty="0">
                <a:latin typeface="Chalkboard" panose="03050602040202020205" pitchFamily="66" charset="77"/>
              </a:rPr>
              <a:t>= (2x20) + (5x20) + (7x30) + (9x20) + (2x55) + (2x5)</a:t>
            </a:r>
          </a:p>
          <a:p>
            <a:r>
              <a:rPr lang="en-US" sz="1400" dirty="0">
                <a:latin typeface="Chalkboard" panose="03050602040202020205" pitchFamily="66" charset="77"/>
              </a:rPr>
              <a:t>= </a:t>
            </a:r>
            <a:r>
              <a:rPr lang="en-IN" dirty="0"/>
              <a:t>₹ </a:t>
            </a:r>
            <a:r>
              <a:rPr lang="en-US" sz="1400" dirty="0">
                <a:latin typeface="Chalkboard" panose="03050602040202020205" pitchFamily="66" charset="77"/>
              </a:rPr>
              <a:t>650</a:t>
            </a:r>
          </a:p>
        </p:txBody>
      </p:sp>
      <p:pic>
        <p:nvPicPr>
          <p:cNvPr id="25" name="Picture 24">
            <a:extLst>
              <a:ext uri="{FF2B5EF4-FFF2-40B4-BE49-F238E27FC236}">
                <a16:creationId xmlns:a16="http://schemas.microsoft.com/office/drawing/2014/main" id="{75F395E2-D744-AF4C-ABC2-B98500CDCDB3}"/>
              </a:ext>
            </a:extLst>
          </p:cNvPr>
          <p:cNvPicPr>
            <a:picLocks noChangeAspect="1"/>
          </p:cNvPicPr>
          <p:nvPr/>
        </p:nvPicPr>
        <p:blipFill>
          <a:blip r:embed="rId2"/>
          <a:stretch>
            <a:fillRect/>
          </a:stretch>
        </p:blipFill>
        <p:spPr>
          <a:xfrm>
            <a:off x="4843024" y="6541879"/>
            <a:ext cx="1680868" cy="1680868"/>
          </a:xfrm>
          <a:prstGeom prst="rect">
            <a:avLst/>
          </a:prstGeom>
        </p:spPr>
      </p:pic>
      <p:sp>
        <p:nvSpPr>
          <p:cNvPr id="26" name="Rounded Rectangular Callout 25">
            <a:extLst>
              <a:ext uri="{FF2B5EF4-FFF2-40B4-BE49-F238E27FC236}">
                <a16:creationId xmlns:a16="http://schemas.microsoft.com/office/drawing/2014/main" id="{10E034E4-AD2E-6B40-A6B7-C022FBE73664}"/>
              </a:ext>
            </a:extLst>
          </p:cNvPr>
          <p:cNvSpPr/>
          <p:nvPr/>
        </p:nvSpPr>
        <p:spPr>
          <a:xfrm>
            <a:off x="6541477" y="5770051"/>
            <a:ext cx="3201607" cy="1452383"/>
          </a:xfrm>
          <a:prstGeom prst="wedgeRoundRectCallout">
            <a:avLst>
              <a:gd name="adj1" fmla="val -69006"/>
              <a:gd name="adj2" fmla="val 21773"/>
              <a:gd name="adj3" fmla="val 16667"/>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Damn! Matrixes are so useful, they helped me to minimize the transportation cost for shipping these goods.</a:t>
            </a:r>
          </a:p>
          <a:p>
            <a:pPr algn="ctr"/>
            <a:r>
              <a:rPr lang="en-US" dirty="0">
                <a:ln w="0"/>
                <a:solidFill>
                  <a:schemeClr val="tx1"/>
                </a:solidFill>
                <a:effectLst>
                  <a:outerShdw blurRad="38100" dist="19050" dir="2700000" algn="tl" rotWithShape="0">
                    <a:schemeClr val="dk1">
                      <a:alpha val="40000"/>
                    </a:schemeClr>
                  </a:outerShdw>
                </a:effectLst>
              </a:rPr>
              <a:t>Thanks a lot Pargat!</a:t>
            </a:r>
            <a:endParaRPr lang="en-US" dirty="0">
              <a:ln>
                <a:solidFill>
                  <a:schemeClr val="tx1"/>
                </a:solidFill>
              </a:ln>
              <a:solidFill>
                <a:schemeClr val="tx1"/>
              </a:solidFill>
            </a:endParaRPr>
          </a:p>
        </p:txBody>
      </p:sp>
      <p:sp>
        <p:nvSpPr>
          <p:cNvPr id="27" name="Cloud Callout 26">
            <a:extLst>
              <a:ext uri="{FF2B5EF4-FFF2-40B4-BE49-F238E27FC236}">
                <a16:creationId xmlns:a16="http://schemas.microsoft.com/office/drawing/2014/main" id="{250F574C-71BE-7C46-BE2F-895FB90FF4A0}"/>
              </a:ext>
            </a:extLst>
          </p:cNvPr>
          <p:cNvSpPr/>
          <p:nvPr/>
        </p:nvSpPr>
        <p:spPr>
          <a:xfrm>
            <a:off x="6800221" y="7547719"/>
            <a:ext cx="2792186" cy="1675642"/>
          </a:xfrm>
          <a:prstGeom prst="cloudCallout">
            <a:avLst>
              <a:gd name="adj1" fmla="val -72880"/>
              <a:gd name="adj2" fmla="val -7587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 wonder where else can I utilized the concept of matrixes……</a:t>
            </a:r>
            <a:endParaRPr lang="en-US" dirty="0"/>
          </a:p>
        </p:txBody>
      </p:sp>
      <p:sp>
        <p:nvSpPr>
          <p:cNvPr id="28" name="Rounded Rectangle 27">
            <a:extLst>
              <a:ext uri="{FF2B5EF4-FFF2-40B4-BE49-F238E27FC236}">
                <a16:creationId xmlns:a16="http://schemas.microsoft.com/office/drawing/2014/main" id="{C15EF709-419A-5648-A2FC-5C5FC4A3E8F0}"/>
              </a:ext>
            </a:extLst>
          </p:cNvPr>
          <p:cNvSpPr/>
          <p:nvPr/>
        </p:nvSpPr>
        <p:spPr>
          <a:xfrm>
            <a:off x="9892321" y="5770051"/>
            <a:ext cx="2667837" cy="3651399"/>
          </a:xfrm>
          <a:prstGeom prst="roundRect">
            <a:avLst>
              <a:gd name="adj" fmla="val 4426"/>
            </a:avLst>
          </a:prstGeom>
          <a:solidFill>
            <a:srgbClr val="5391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5F46A60-7A9B-F34A-83F3-C50FBF176314}"/>
              </a:ext>
            </a:extLst>
          </p:cNvPr>
          <p:cNvSpPr/>
          <p:nvPr/>
        </p:nvSpPr>
        <p:spPr>
          <a:xfrm>
            <a:off x="10206378" y="5827064"/>
            <a:ext cx="2039725" cy="584775"/>
          </a:xfrm>
          <a:prstGeom prst="rect">
            <a:avLst/>
          </a:prstGeom>
          <a:noFill/>
        </p:spPr>
        <p:txBody>
          <a:bodyPr wrap="none" lIns="91440" tIns="45720" rIns="91440" bIns="45720">
            <a:spAutoFit/>
          </a:bodyPr>
          <a:lstStyle/>
          <a:p>
            <a:pPr algn="ctr"/>
            <a:r>
              <a:rPr lang="en-GB" sz="3200" b="1"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rPr>
              <a:t>References</a:t>
            </a:r>
            <a:endParaRPr lang="en-GB" sz="3200" b="1" cap="none" spc="0" dirty="0">
              <a:ln w="9525">
                <a:solidFill>
                  <a:schemeClr val="bg1"/>
                </a:solidFill>
                <a:prstDash val="solid"/>
              </a:ln>
              <a:solidFill>
                <a:srgbClr val="074736"/>
              </a:solidFill>
              <a:effectLst>
                <a:outerShdw blurRad="12700" dist="38100" dir="2700000" algn="tl" rotWithShape="0">
                  <a:schemeClr val="bg1">
                    <a:lumMod val="50000"/>
                  </a:schemeClr>
                </a:outerShdw>
              </a:effectLst>
              <a:latin typeface="MARKER FELT THIN" panose="02000400000000000000" pitchFamily="2" charset="77"/>
            </a:endParaRPr>
          </a:p>
        </p:txBody>
      </p:sp>
      <p:sp>
        <p:nvSpPr>
          <p:cNvPr id="29" name="TextBox 28">
            <a:extLst>
              <a:ext uri="{FF2B5EF4-FFF2-40B4-BE49-F238E27FC236}">
                <a16:creationId xmlns:a16="http://schemas.microsoft.com/office/drawing/2014/main" id="{4C82D94D-30D8-6C43-826D-931FB4DD240F}"/>
              </a:ext>
            </a:extLst>
          </p:cNvPr>
          <p:cNvSpPr txBox="1"/>
          <p:nvPr/>
        </p:nvSpPr>
        <p:spPr>
          <a:xfrm>
            <a:off x="9909906" y="6486288"/>
            <a:ext cx="2667837" cy="2893100"/>
          </a:xfrm>
          <a:prstGeom prst="rect">
            <a:avLst/>
          </a:prstGeom>
          <a:noFill/>
        </p:spPr>
        <p:txBody>
          <a:bodyPr wrap="square" rtlCol="0">
            <a:spAutoFit/>
          </a:bodyPr>
          <a:lstStyle/>
          <a:p>
            <a:r>
              <a:rPr lang="en-US" sz="1400" dirty="0">
                <a:hlinkClick r:id="rId3"/>
              </a:rPr>
              <a:t>http://arts.brainkart.com/article/initial-basic-feasible-solution---matrix-minima---least-cost-method---transportation-problem-1129/</a:t>
            </a:r>
            <a:endParaRPr lang="en-US" sz="1400" dirty="0"/>
          </a:p>
          <a:p>
            <a:endParaRPr lang="en-US" sz="1400" dirty="0"/>
          </a:p>
          <a:p>
            <a:r>
              <a:rPr lang="en-US" sz="1400" dirty="0">
                <a:hlinkClick r:id="rId4"/>
              </a:rPr>
              <a:t>https://www.acsce.edu.in/acsce/wp-content/uploads/2020/03/1585041316993_Module-4.pdf</a:t>
            </a:r>
            <a:endParaRPr lang="en-US" sz="1400" dirty="0"/>
          </a:p>
          <a:p>
            <a:endParaRPr lang="en-US" sz="1400" dirty="0"/>
          </a:p>
          <a:p>
            <a:r>
              <a:rPr lang="en-US" sz="1400" dirty="0">
                <a:hlinkClick r:id="rId5"/>
              </a:rPr>
              <a:t>https://images.app.goo.gl/PjUq5MgZ6jYd4KWK7</a:t>
            </a:r>
            <a:endParaRPr lang="en-US" sz="1400" dirty="0"/>
          </a:p>
        </p:txBody>
      </p:sp>
    </p:spTree>
    <p:extLst>
      <p:ext uri="{BB962C8B-B14F-4D97-AF65-F5344CB8AC3E}">
        <p14:creationId xmlns:p14="http://schemas.microsoft.com/office/powerpoint/2010/main" val="22014139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694</Words>
  <Application>Microsoft Macintosh PowerPoint</Application>
  <PresentationFormat>A3 Paper (297x420 mm)</PresentationFormat>
  <Paragraphs>176</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Chalkboard</vt:lpstr>
      <vt:lpstr>Marker Felt Thin</vt:lpstr>
      <vt:lpstr>Marker Felt Thin</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Pargat  Singh</dc:creator>
  <cp:lastModifiedBy>Pargat  Singh</cp:lastModifiedBy>
  <cp:revision>1</cp:revision>
  <dcterms:created xsi:type="dcterms:W3CDTF">2022-01-22T13:55:01Z</dcterms:created>
  <dcterms:modified xsi:type="dcterms:W3CDTF">2022-01-22T17:57:34Z</dcterms:modified>
</cp:coreProperties>
</file>