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Marcellus"/>
      <p:regular r:id="rId54"/>
    </p:embeddedFon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9" roundtripDataSignature="AMtx7miAZfdHCyJ9Pexe8suCIedB9o2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25ADE-57ED-42CC-8CD2-2F86D26CB56B}">
  <a:tblStyle styleId="{9E125ADE-57ED-42CC-8CD2-2F86D26CB5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regular.fntdata"/><Relationship Id="rId10" Type="http://schemas.openxmlformats.org/officeDocument/2006/relationships/slide" Target="slides/slide4.xml"/><Relationship Id="rId54" Type="http://schemas.openxmlformats.org/officeDocument/2006/relationships/font" Target="fonts/Marcellus-regular.fntdata"/><Relationship Id="rId13" Type="http://schemas.openxmlformats.org/officeDocument/2006/relationships/slide" Target="slides/slide7.xml"/><Relationship Id="rId57" Type="http://schemas.openxmlformats.org/officeDocument/2006/relationships/font" Target="fonts/Roboto-italic.fntdata"/><Relationship Id="rId12" Type="http://schemas.openxmlformats.org/officeDocument/2006/relationships/slide" Target="slides/slide6.xml"/><Relationship Id="rId56" Type="http://schemas.openxmlformats.org/officeDocument/2006/relationships/font" Target="fonts/Roboto-bold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f87e9da1b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6f87e9da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6f87e9da1b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f87e9da1b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6f87e9da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6f87e9da1b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f87e9da1b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6f87e9da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6f87e9da1b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f87e9da1b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6f87e9da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6f87e9da1b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f87e9da1b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6f87e9da1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6f87e9da1b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f87e9da1b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6f87e9da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6f87e9da1b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f87e9da1b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6f87e9da1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6f87e9da1b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f87e9da1b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6f87e9da1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6f87e9da1b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f87e9da1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6f87e9d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6f87e9da1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f87e9da1b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6f87e9da1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6f87e9da1b_0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f87e9da1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6f87e9da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6f87e9da1b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bb6bffb2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7bb6bffb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7bb6bffb25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bb6bffb2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7bb6bffb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17bb6bffb25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bb6bffb25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7bb6bffb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17bb6bffb25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bb6bffb25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7bb6bffb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17bb6bffb25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f87e9da1b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6f87e9da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6f87e9da1b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bb6bffb2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7bb6bffb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17bb6bffb2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bb6bffb25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7bb6bffb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17bb6bffb25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bb6bffb25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7bb6bffb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17bb6bffb25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bb6bffb25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7bb6bffb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17bb6bffb25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7bb6bffb25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7bb6bffb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17bb6bffb25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bb6bffb2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17bb6bff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17bb6bffb2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f87e9da1b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6f87e9da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16f87e9da1b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f87e9da1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6f87e9da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6f87e9da1b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f87e9da1b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6f87e9da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6f87e9da1b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f87e9da1b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6f87e9da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6f87e9da1b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f87e9da1b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6f87e9da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6f87e9da1b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" type="subTitle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1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51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5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5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168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4427"/>
              </a:buClr>
              <a:buSzPts val="1400"/>
              <a:buFont typeface="Times New Roman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7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2"/>
          <p:cNvSpPr txBox="1"/>
          <p:nvPr>
            <p:ph idx="2" type="body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2"/>
          <p:cNvSpPr txBox="1"/>
          <p:nvPr>
            <p:ph idx="3" type="body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2"/>
          <p:cNvSpPr txBox="1"/>
          <p:nvPr>
            <p:ph idx="4" type="body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/>
        </p:nvSpPr>
        <p:spPr>
          <a:xfrm>
            <a:off x="1148443" y="294320"/>
            <a:ext cx="6847115" cy="7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5"/>
          <p:cNvSpPr txBox="1"/>
          <p:nvPr/>
        </p:nvSpPr>
        <p:spPr>
          <a:xfrm>
            <a:off x="324390" y="6373654"/>
            <a:ext cx="145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8/26/2022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5"/>
          <p:cNvSpPr txBox="1"/>
          <p:nvPr/>
        </p:nvSpPr>
        <p:spPr>
          <a:xfrm>
            <a:off x="8240198" y="6347051"/>
            <a:ext cx="6014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35"/>
          <p:cNvCxnSpPr/>
          <p:nvPr/>
        </p:nvCxnSpPr>
        <p:spPr>
          <a:xfrm>
            <a:off x="173929" y="524443"/>
            <a:ext cx="15020" cy="5873873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35"/>
          <p:cNvCxnSpPr/>
          <p:nvPr/>
        </p:nvCxnSpPr>
        <p:spPr>
          <a:xfrm>
            <a:off x="8958782" y="135448"/>
            <a:ext cx="14374" cy="610095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35"/>
          <p:cNvCxnSpPr/>
          <p:nvPr/>
        </p:nvCxnSpPr>
        <p:spPr>
          <a:xfrm>
            <a:off x="429274" y="135448"/>
            <a:ext cx="853669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35"/>
          <p:cNvCxnSpPr/>
          <p:nvPr/>
        </p:nvCxnSpPr>
        <p:spPr>
          <a:xfrm flipH="1" rot="-5400000">
            <a:off x="162549" y="6424715"/>
            <a:ext cx="293100" cy="24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" name="Google Shape;17;p35"/>
          <p:cNvCxnSpPr/>
          <p:nvPr/>
        </p:nvCxnSpPr>
        <p:spPr>
          <a:xfrm rot="5400000">
            <a:off x="8611957" y="6330007"/>
            <a:ext cx="454800" cy="26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4" y="135448"/>
            <a:ext cx="425219" cy="672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588" y="135448"/>
            <a:ext cx="153343" cy="53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0" name="Google Shape;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1645" y="6043825"/>
            <a:ext cx="651512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" y="6214968"/>
            <a:ext cx="1991676" cy="66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987623" y="3550281"/>
            <a:ext cx="385984" cy="628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3663" y="3283949"/>
            <a:ext cx="173904" cy="628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755576" y="66611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Marcellus"/>
              <a:buNone/>
            </a:pPr>
            <a:br>
              <a:rPr lang="en-US" sz="54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br>
              <a:rPr lang="en-US" sz="54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r>
              <a:rPr lang="en-US" sz="54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Elliptic Curve Cryptography</a:t>
            </a:r>
            <a:br>
              <a:rPr lang="en-US" sz="54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endParaRPr sz="54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115616" y="3676315"/>
            <a:ext cx="7734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Ms. Swati Mali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swatimali@somaiya.edu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Assistant Professor,  Department of Computer Engineering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K. J. Somaiya College of Engineering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Somaiya Vidyavihar University</a:t>
            </a:r>
            <a:endParaRPr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10" name="Google Shape;1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930" y="2219"/>
            <a:ext cx="1991676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/>
              <a:t>technically an elliptic curve is the set points satisfying an equation in two variables with degree two in one of the variables and three in the other.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/>
              <a:t>An elliptic curve is not just a pretty picture, it also has some properties that make it a good setting for cryptography.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/>
              <a:t>Horizontal symmetry: Any point on the curve can be reflected over the x axis and remain the same curve.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/>
              <a:t>A more interesting property is that any non-vertical line will intersect the curve in at most three places.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f87e9da1b_0_60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Why Elliptic curves are symmetric?</a:t>
            </a:r>
            <a:endParaRPr/>
          </a:p>
        </p:txBody>
      </p:sp>
      <p:sp>
        <p:nvSpPr>
          <p:cNvPr id="180" name="Google Shape;180;g16f87e9da1b_0_60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Y2 = x3+ax+b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⇒ y = sqrt(x3+ax+b)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 has +ve and -ve roots/values on graph (+-x)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plotted, gives a symmetric curve along y=0</a:t>
            </a:r>
            <a:endParaRPr/>
          </a:p>
        </p:txBody>
      </p:sp>
      <p:pic>
        <p:nvPicPr>
          <p:cNvPr descr="Diagram graphs the elliptic curve equation y=x³ + ax + b." id="181" name="Google Shape;181;g16f87e9da1b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659" y="3286791"/>
            <a:ext cx="3405188" cy="290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f87e9da1b_0_66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Types of Elliptic Curves</a:t>
            </a:r>
            <a:endParaRPr/>
          </a:p>
        </p:txBody>
      </p:sp>
      <p:sp>
        <p:nvSpPr>
          <p:cNvPr id="188" name="Google Shape;188;g16f87e9da1b_0_66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Singular Elliptic Curve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4a</a:t>
            </a:r>
            <a:r>
              <a:rPr baseline="30000" lang="en-US"/>
              <a:t>3</a:t>
            </a:r>
            <a:r>
              <a:rPr lang="en-US"/>
              <a:t>+27b</a:t>
            </a:r>
            <a:r>
              <a:rPr baseline="30000" lang="en-US"/>
              <a:t>2</a:t>
            </a:r>
            <a:r>
              <a:rPr lang="en-US"/>
              <a:t>=0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Y</a:t>
            </a:r>
            <a:r>
              <a:rPr baseline="30000" lang="en-US"/>
              <a:t>2</a:t>
            </a:r>
            <a:r>
              <a:rPr lang="en-US"/>
              <a:t>= x</a:t>
            </a:r>
            <a:r>
              <a:rPr baseline="30000" lang="en-US"/>
              <a:t>3</a:t>
            </a:r>
            <a:r>
              <a:rPr lang="en-US"/>
              <a:t>+ax+b 🡺 LHS has degree 2 while RHS has degree 3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i.e. horizontal line would intersect curve at three points if roots are real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But the vertical line can intersect curve at most in 2 points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Hence, equation does not have 3 distinct roots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Non-Singular Elliptic curve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4a</a:t>
            </a:r>
            <a:r>
              <a:rPr baseline="30000" lang="en-US"/>
              <a:t>3</a:t>
            </a:r>
            <a:r>
              <a:rPr lang="en-US"/>
              <a:t>+27b</a:t>
            </a:r>
            <a:r>
              <a:rPr baseline="30000" lang="en-US"/>
              <a:t>2</a:t>
            </a:r>
            <a:r>
              <a:rPr lang="en-US"/>
              <a:t>!=0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does have 3 distinct roots of the ECC equation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only non-singuler EC are used in cryptography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94" name="Google Shape;194;p4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3" y="1204913"/>
            <a:ext cx="8143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f87e9da1b_0_72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ECC solution and Abelian Group</a:t>
            </a:r>
            <a:endParaRPr/>
          </a:p>
        </p:txBody>
      </p:sp>
      <p:sp>
        <p:nvSpPr>
          <p:cNvPr id="202" name="Google Shape;202;g16f87e9da1b_0_72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Closure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For a and b in A, result of a * b is also 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Associativity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a*(b*c) = (a*b)*c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Identity Element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∃ e in A, such that ∀ a in A, e*a=a*e=a holds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Inverse Element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for each a in A, ∃ an element b in A, such that a*b=b*a=e, where e is an identity element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Commutativity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∀ a,b in A, a*b=b*a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group without a commutative property is a non-Abelian group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f87e9da1b_0_78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09" name="Google Shape;209;g16f87e9da1b_0_78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Affine points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points on the EC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 points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a point p such that p+(-p) forms an infinity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ECC is defined as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EC over Zp, prime curve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EC over GF(2^m)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f87e9da1b_0_84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EC over Zp</a:t>
            </a:r>
            <a:endParaRPr/>
          </a:p>
        </p:txBody>
      </p:sp>
      <p:sp>
        <p:nvSpPr>
          <p:cNvPr id="216" name="Google Shape;216;g16f87e9da1b_0_84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prime curve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equation: y2 mod p = (x^3+ax+b) mod p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variables and coefficients are restricted to finite field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values range from 0 to p-1, values beyond p are taken as value mod p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curve is focusedin only one quadrant from (0,0) through(p-1,p-1) with positive integers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f87e9da1b_0_90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 over Zp addition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23" name="Google Shape;223;g16f87e9da1b_0_90"/>
          <p:cNvSpPr txBox="1"/>
          <p:nvPr>
            <p:ph idx="1" type="body"/>
          </p:nvPr>
        </p:nvSpPr>
        <p:spPr>
          <a:xfrm>
            <a:off x="655370" y="9008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two points p and q to give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p: p(xp,yp)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q:q(xq,yq)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r: r(xr,yr)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point r lies on the line connecting p &amp; q and extending till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if (p==q)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 slope of line λ= (3xp^2+a)/2yp where a comes from Ep equation:Y2 = x3+ax+b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if (p!=q)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slope of line λ= (yq-yp)/(xq-xp)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f87e9da1b_0_96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30" name="Google Shape;230;g16f87e9da1b_0_96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r(xr,yr)=p(xp,yp)+q(xq,yq) is computed 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xr= λ^2-xp-xq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yr=λ(xp-xr)-yp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f87e9da1b_0_102"/>
          <p:cNvSpPr txBox="1"/>
          <p:nvPr>
            <p:ph idx="1" type="body"/>
          </p:nvPr>
        </p:nvSpPr>
        <p:spPr>
          <a:xfrm>
            <a:off x="590545" y="200998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Find a point in Elliptic curve E11(1,1)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Solution: Ep is prime curve, so all points must be limited to 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Ep is represented as Ep(a,b)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so, p=11, a=1, b=1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EC is given by the equation: Y2= X3+x+1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if x=0, y=1 &amp; -1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so, points : (x,y) are (0,1) and (0,-1)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so, for -1 is negative, hence take mod p.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⇒ solution(0,1) (0,10)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Generate more points in range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p+1-2 sqrt(p)&lt;=N&lt;=p+1+2 sqrt(p)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g16f87e9da1b_0_102"/>
          <p:cNvSpPr txBox="1"/>
          <p:nvPr/>
        </p:nvSpPr>
        <p:spPr>
          <a:xfrm>
            <a:off x="6776925" y="3404675"/>
            <a:ext cx="201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diff values of x &amp; y and generate more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f87e9da1b_0_0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Why ECC?</a:t>
            </a:r>
            <a:endParaRPr/>
          </a:p>
        </p:txBody>
      </p:sp>
      <p:sp>
        <p:nvSpPr>
          <p:cNvPr id="117" name="Google Shape;117;g16f87e9da1b_0_0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Better security even with shorter key length than RSA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less processing overhead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stronger than RSA for the key size in use today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typical ECC key size of 256 bits is equivalent to a 3072-bit RSA key and 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10,000 times stronger than a 2048-bit RSA key!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f87e9da1b_0_108"/>
          <p:cNvSpPr txBox="1"/>
          <p:nvPr>
            <p:ph idx="1" type="body"/>
          </p:nvPr>
        </p:nvSpPr>
        <p:spPr>
          <a:xfrm>
            <a:off x="720220" y="314498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Given P(3,10) and Q(9,7),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Find  P+Q      Assume E23(1,1)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Solution: Let P(xp,yp)+Q(xq,yq)=R(xr,yr)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Computing slope of line connecting P &amp; 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As, P!=Q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λ= (yq-yp)/(xq-xp)  =-3/6 =-½ mod 23 = - 2^-1 mod 23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= (-1*-11) mod 23 = 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xr=11^2-3-9= 109 mod 23 = 17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yr=11(3-17)-10=-164 mod 23 =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P+Q = (17,20)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Addition operation on the points of curve</a:t>
            </a:r>
            <a:endParaRPr/>
          </a:p>
        </p:txBody>
      </p:sp>
      <p:sp>
        <p:nvSpPr>
          <p:cNvPr id="249" name="Google Shape;249;p5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0" name="Google Shape;2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887" y="1113183"/>
            <a:ext cx="7867764" cy="489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56" name="Google Shape;256;p6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938213"/>
            <a:ext cx="70485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63" name="Google Shape;263;p7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4" name="Google Shape;2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1213816"/>
            <a:ext cx="7067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831" y="3830085"/>
            <a:ext cx="79724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208" y="1240320"/>
            <a:ext cx="7067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604" y="4210050"/>
            <a:ext cx="81534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Abelian Group properties revisited</a:t>
            </a:r>
            <a:endParaRPr/>
          </a:p>
        </p:txBody>
      </p:sp>
      <p:sp>
        <p:nvSpPr>
          <p:cNvPr id="280" name="Google Shape;280;p9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Closure: addition of t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For a and b in A, result of a * b is also A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addition of two points on curve creates another point on curve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Associativity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a*(b*c) = (a*b)*c or a+(b+c) = (a+b)+c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(P+Q)+R = P+(Q+R)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Identity Element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∃ e in A, such that ∀ a in A, e*a=a*e=a  or e+0 =0+e=e holds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P+0 = 0+P = 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Inverse Element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for each a in A, ∃ an element b in A, such that a*b=b*a=e or a+b=b+a=e, where e is an identity element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Each point on curve has an inverse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Inverse of a point is its reflection w.r.t the x-axis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i.e. P=(x1,y1) and Q=(x1,-y1) are inverses of each other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Note: identity element is inverse of itself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Commutativity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∀ a,b in A, a*b=b*a or a+b=b+a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group without a commutative property is a non-Abelian group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A Group and a Field</a:t>
            </a:r>
            <a:endParaRPr/>
          </a:p>
        </p:txBody>
      </p:sp>
      <p:sp>
        <p:nvSpPr>
          <p:cNvPr id="292" name="Google Shape;292;p11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group defines the set of points on elliptic curve and the addition operation on points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field defines addition, subtraction, multiplication and division using operations on real numbers that are needed to find the addition of points in the group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73" y="1126100"/>
            <a:ext cx="7734607" cy="532828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ECC over Zp arithmetic</a:t>
            </a:r>
            <a:endParaRPr/>
          </a:p>
        </p:txBody>
      </p:sp>
      <p:sp>
        <p:nvSpPr>
          <p:cNvPr id="299" name="Google Shape;299;p12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ECC over Zp arithmetic</a:t>
            </a:r>
            <a:endParaRPr/>
          </a:p>
        </p:txBody>
      </p:sp>
      <p:sp>
        <p:nvSpPr>
          <p:cNvPr id="305" name="Google Shape;305;p13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6" name="Google Shape;3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28" y="1256532"/>
            <a:ext cx="7778391" cy="51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87e9da1b_0_7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SzPts val="3600"/>
              <a:buNone/>
            </a:pPr>
            <a:r>
              <a:rPr b="1" lang="en-US" sz="2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Advantages of ECC</a:t>
            </a:r>
            <a:endParaRPr sz="4500"/>
          </a:p>
        </p:txBody>
      </p:sp>
      <p:sp>
        <p:nvSpPr>
          <p:cNvPr id="124" name="Google Shape;124;g16f87e9da1b_0_7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Very fast key generation.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Smaller keys, cipher-texts, and signatures.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Fast signatures.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Signatures can be computed in two stages, allowing latency much lower.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Moderately fast encryption and decryption.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Than inverse throughput.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Right protocols for authenticated key exchange (FH-ECMQV et al.).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Better US government support.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Binary curves are fast in hardware.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Unique curves with bilinear pairings allow new-fangled crypto</a:t>
            </a:r>
            <a:endParaRPr sz="20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Signature generation is faster with RSA.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Example : find matching points on curve in ECC over Zp</a:t>
            </a:r>
            <a:endParaRPr/>
          </a:p>
        </p:txBody>
      </p:sp>
      <p:sp>
        <p:nvSpPr>
          <p:cNvPr id="312" name="Google Shape;312;p14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Given Elliptic curve : E</a:t>
            </a:r>
            <a:r>
              <a:rPr baseline="-25000" lang="en-US"/>
              <a:t>11</a:t>
            </a:r>
            <a:r>
              <a:rPr lang="en-US"/>
              <a:t>(1,6)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"/>
              <a:buChar char="🡺"/>
            </a:pPr>
            <a:r>
              <a:rPr lang="en-US"/>
              <a:t>p=11, a=1, b=6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Zp ECC is given by y</a:t>
            </a:r>
            <a:r>
              <a:rPr baseline="30000" lang="en-US"/>
              <a:t>2</a:t>
            </a:r>
            <a:r>
              <a:rPr lang="en-US"/>
              <a:t> mod p = x</a:t>
            </a:r>
            <a:r>
              <a:rPr baseline="30000" lang="en-US"/>
              <a:t>3</a:t>
            </a:r>
            <a:r>
              <a:rPr lang="en-US"/>
              <a:t>+ax+b mod p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🡺 y</a:t>
            </a:r>
            <a:r>
              <a:rPr baseline="30000" lang="en-US"/>
              <a:t>2</a:t>
            </a:r>
            <a:r>
              <a:rPr lang="en-US"/>
              <a:t> mod 11 = x</a:t>
            </a:r>
            <a:r>
              <a:rPr baseline="30000" lang="en-US"/>
              <a:t>3</a:t>
            </a:r>
            <a:r>
              <a:rPr lang="en-US"/>
              <a:t>+ax+b mod 11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"/>
              <a:buChar char="🡺"/>
            </a:pPr>
            <a:r>
              <a:rPr lang="en-US"/>
              <a:t>y2 mod 11 = x</a:t>
            </a:r>
            <a:r>
              <a:rPr baseline="30000" lang="en-US"/>
              <a:t>3</a:t>
            </a:r>
            <a:r>
              <a:rPr lang="en-US"/>
              <a:t>+x+6 mod 11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Range= (0,p-1) 🡺 (0,10)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"/>
              <a:buChar char="🡺"/>
            </a:pPr>
            <a:r>
              <a:rPr lang="en-US"/>
              <a:t>Values of x &amp; y can be from 0 to 10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Problem: find values of x’,y’ such that 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LHS=RHS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Computed point also lies on the elliptic curve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Matching points</a:t>
            </a:r>
            <a:endParaRPr/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042" y="1263599"/>
            <a:ext cx="7221332" cy="490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Negative number and mod operation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Method 1: Formula : -a mod b = b-(a mod b)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E.g. -3 mod 11 🡺 a=3, b=11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🡺 11-(3 mod 11) 🡺 11-3=8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E.G -34 mod 23 🡺 a=34, b=23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"/>
              <a:buChar char="🡺"/>
            </a:pPr>
            <a:r>
              <a:rPr lang="en-US"/>
              <a:t>23 –(34 mod 23) = 23 – 11 = 12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Method 2 : if a&lt;b, subtract a from b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Else 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−"/>
            </a:pPr>
            <a:r>
              <a:rPr lang="en-US"/>
              <a:t>Take multiple of b such that it is greater than a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−"/>
            </a:pPr>
            <a:r>
              <a:rPr lang="en-US"/>
              <a:t>Subtract a from the multiple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Method 3: (-a mod b) + b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Example -157 mod 23 ??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Compute modulo inverse</a:t>
            </a:r>
            <a:endParaRPr/>
          </a:p>
        </p:txBody>
      </p:sp>
      <p:sp>
        <p:nvSpPr>
          <p:cNvPr id="330" name="Google Shape;330;p17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rPr lang="en-US"/>
              <a:t>Elliptic Curve Cryptography</a:t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private keys</a:t>
            </a:r>
            <a:r>
              <a:rPr lang="en-US"/>
              <a:t> in the ECC are integers (in the range of the curve's field size, typically </a:t>
            </a:r>
            <a:r>
              <a:rPr b="1" lang="en-US"/>
              <a:t>256-bit</a:t>
            </a:r>
            <a:r>
              <a:rPr lang="en-US"/>
              <a:t> integers). 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Example of 256-bit ECC private key (hex encoded, 32 bytes, 64 hex digits) is: 0x51897b64e85c3f714bba707e867914295a1377a7463a9dae8ea6a8b914246319.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public keys</a:t>
            </a:r>
            <a:r>
              <a:rPr lang="en-US"/>
              <a:t> are</a:t>
            </a:r>
            <a:r>
              <a:rPr b="1" lang="en-US"/>
              <a:t> points on elliptic curve </a:t>
            </a:r>
            <a:r>
              <a:rPr lang="en-US"/>
              <a:t>{</a:t>
            </a:r>
            <a:r>
              <a:rPr b="1" i="1" lang="en-US"/>
              <a:t>x</a:t>
            </a:r>
            <a:r>
              <a:rPr lang="en-US"/>
              <a:t>, </a:t>
            </a:r>
            <a:r>
              <a:rPr b="1" i="1" lang="en-US"/>
              <a:t>y</a:t>
            </a:r>
            <a:r>
              <a:rPr lang="en-US"/>
              <a:t>}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 Example of ECC public key 0x02f54ba86dc1ccb5bed0224d23f01ed87e4a443c47fc690d7797a13d41d2340e1a.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Consequently, in ECC we have: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Еlliptic curve</a:t>
            </a:r>
            <a:r>
              <a:rPr lang="en-US"/>
              <a:t> (EC) over finite field </a:t>
            </a:r>
            <a:r>
              <a:rPr b="1" lang="en-US"/>
              <a:t>𝔽p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G</a:t>
            </a:r>
            <a:r>
              <a:rPr lang="en-US"/>
              <a:t> = </a:t>
            </a:r>
            <a:r>
              <a:rPr b="1" lang="en-US"/>
              <a:t>generator point</a:t>
            </a:r>
            <a:r>
              <a:rPr lang="en-US"/>
              <a:t> (fixed constant, a base point on the EC)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private key</a:t>
            </a:r>
            <a:r>
              <a:rPr lang="en-US"/>
              <a:t> =integer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public key</a:t>
            </a:r>
            <a:r>
              <a:rPr lang="en-US"/>
              <a:t> =point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bb6bffb25_0_7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Deffie-Hellman Key exchange using ECC- ECDH</a:t>
            </a:r>
            <a:endParaRPr/>
          </a:p>
        </p:txBody>
      </p:sp>
      <p:sp>
        <p:nvSpPr>
          <p:cNvPr id="349" name="Google Shape;349;g17bb6bffb25_0_7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ECC key exchange – similar to DH Key exchange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Global public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Eq(a,b) - Elliptic curve parameters – a,b and q – prime no. or integer of the form 2m.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• G – point on the elliptic curve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bb6bffb25_0_15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56" name="Google Shape;356;g17bb6bffb25_0_15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 A key generation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Select private key nA, such that nA &lt; 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Calculate public key PA, PA = nA *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User B key generation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Select private key nB, nB &lt; 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• Calculate public key PB, PB = nB *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Calculation of secret key by User A, K = nA * PB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• Calculation of secret key by User B, K = nB * PA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7bb6bffb25_0_42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63" name="Google Shape;363;g17bb6bffb25_0_42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we compute some q= k*p where q,p ∈ Ep(a,b)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Given k &amp; p its easy to compute q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but, knowing p &amp; q, it's difficult to compute k ⇒ discrete logarithmic problem for EC</a:t>
            </a:r>
            <a:endParaRPr/>
          </a:p>
          <a:p>
            <a:pPr indent="-3352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o"/>
            </a:pPr>
            <a:r>
              <a:rPr lang="en-US"/>
              <a:t>could be little easy with availability of a trapdoor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reality, k is very large making brute force infeasible to acheieve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bb6bffb25_0_22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70" name="Google Shape;370;g17bb6bffb25_0_22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ECC encryption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the message be M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encode message M into a point on elliptic curve: Pm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For encryption: choose a random positive integer 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• The cipher point will be: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Cm = {KG, Pm + KPB}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This point will be sent to receiver.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f87e9da1b_0_20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31" name="Google Shape;131;g16f87e9da1b_0_20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Elliptic Curve Digital Signature Algorithm or ECDSA is a cryptographic algorithm used by Bitcoin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encryption of emails, data and software.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standard for encryption that will be used by most web applications going forward due to its shorter key length and efficiency.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Websites make extensive use of ECC to secure customers’ hypertext transfer protocol connections.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used for encryption by combining the key agreement with a symmetric encryption scheme.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bb6bffb25_0_29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77" name="Google Shape;377;g17bb6bffb25_0_29"/>
          <p:cNvSpPr txBox="1"/>
          <p:nvPr>
            <p:ph idx="1" type="body"/>
          </p:nvPr>
        </p:nvSpPr>
        <p:spPr>
          <a:xfrm>
            <a:off x="655375" y="1189975"/>
            <a:ext cx="84108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For Decryption: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multiply x-coordinate with receiver’s secret key : KG * nB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Then subtract from coordinate of cipher point;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Pm + KPB – ( K*G * nB)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We know that, PB = nB *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 substitute in above equation and we get,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Pm + K*PB – K*PB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= Pm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So, receiver gets the same point.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bb6bffb25_0_36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Modulo arithmetic</a:t>
            </a:r>
            <a:endParaRPr/>
          </a:p>
        </p:txBody>
      </p:sp>
      <p:sp>
        <p:nvSpPr>
          <p:cNvPr id="384" name="Google Shape;384;g17bb6bffb25_0_36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Find equivalent modulo value for a negative number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find points on the curve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multiplicative inverse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Compute -p, given a point p on EC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addition over Zp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addition over GF(2m)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7bb6bffb25_0_48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Find equivalent modulo value for a negative number</a:t>
            </a:r>
            <a:endParaRPr/>
          </a:p>
        </p:txBody>
      </p:sp>
      <p:sp>
        <p:nvSpPr>
          <p:cNvPr id="391" name="Google Shape;391;g17bb6bffb25_0_48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Formula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-n mod k ≡ k - (n mod 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e.g. -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3 mod 12 = 12 - (3 mod 12) = 12 -3 = 9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-34 mod 23 = 23 - (34 mod 23) = 23 - 11 = 12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Hint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n &lt; k, compute k-n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else take multiple of k which is just greater than n, subtract n from that multiple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e.g. 23 * 2 = 46 &gt; n=34 ⇒ 46-34 = 12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bb6bffb25_0_54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Find multiplicative inverse using </a:t>
            </a:r>
            <a:r>
              <a:rPr lang="en-US" sz="2800">
                <a:solidFill>
                  <a:schemeClr val="dk1"/>
                </a:solidFill>
              </a:rPr>
              <a:t>Extended Euclidean algorithm</a:t>
            </a:r>
            <a:endParaRPr/>
          </a:p>
        </p:txBody>
      </p:sp>
      <p:graphicFrame>
        <p:nvGraphicFramePr>
          <p:cNvPr id="398" name="Google Shape;398;g17bb6bffb25_0_54"/>
          <p:cNvGraphicFramePr/>
          <p:nvPr/>
        </p:nvGraphicFramePr>
        <p:xfrm>
          <a:off x="952475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{9E125ADE-57ED-42CC-8CD2-2F86D26CB56B}</a:tableStyleId>
              </a:tblPr>
              <a:tblGrid>
                <a:gridCol w="970000"/>
                <a:gridCol w="456000"/>
                <a:gridCol w="694400"/>
                <a:gridCol w="1055625"/>
                <a:gridCol w="618025"/>
                <a:gridCol w="669650"/>
                <a:gridCol w="12691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Q=A/B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R= A %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T= T1-Q*T2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g17bb6bffb25_0_54"/>
          <p:cNvSpPr txBox="1"/>
          <p:nvPr/>
        </p:nvSpPr>
        <p:spPr>
          <a:xfrm>
            <a:off x="1301400" y="4152825"/>
            <a:ext cx="786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&gt;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Q=A/B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R= A%B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T1=0, T2 =1 T= T1-Q*T2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B=R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T1=T2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T2=T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bb6bffb25_0_62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Compute -p, given a point p on EC</a:t>
            </a:r>
            <a:endParaRPr/>
          </a:p>
        </p:txBody>
      </p:sp>
      <p:sp>
        <p:nvSpPr>
          <p:cNvPr id="406" name="Google Shape;406;g17bb6bffb25_0_62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Given P=(13,7) in E23(1,1), compute -p.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bb6bffb25_0_0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3600"/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 I encrypt text using ECC?</a:t>
            </a:r>
            <a:endParaRPr/>
          </a:p>
        </p:txBody>
      </p:sp>
      <p:sp>
        <p:nvSpPr>
          <p:cNvPr id="413" name="Google Shape;413;g17bb6bffb25_0_0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 I encrypt text using ECC?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Mapping technique convert the plain text into ASCII values and then convert this into HEXADECIMAL. The converted Hex values are grouped together to form the x and y coordinates. The converted values are encrypted in reverse order to prevent security attacks.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f87e9da1b_0_14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SzPts val="3600"/>
              <a:buNone/>
            </a:pPr>
            <a:r>
              <a:rPr b="1" lang="en-US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Disadvantages of ECC</a:t>
            </a:r>
            <a:endParaRPr sz="4400"/>
          </a:p>
        </p:txBody>
      </p:sp>
      <p:sp>
        <p:nvSpPr>
          <p:cNvPr id="420" name="Google Shape;420;g16f87e9da1b_0_14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Complicated and tricky to implement securely, mainly the standard curves.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Standards aren't state-of-the-art, particularly ECDSA, which is a hack compared to Schnorr signatures.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Newer algorithms could theoretically have unknown weaknesses. Binary curves are slightly scary.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Signing with a broken or compromised random number generator compromises the key.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It still has some patent problems, especially for binary curves. It might be costly...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rgbClr val="FFFFFF"/>
                </a:highlight>
              </a:rPr>
              <a:t>Public key operations (e.g., signature verification, as opposed to signature generation) are slow with ECC.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/>
          <p:nvPr/>
        </p:nvSpPr>
        <p:spPr>
          <a:xfrm>
            <a:off x="3033631" y="2967334"/>
            <a:ext cx="52827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9356"/>
                </a:solidFill>
                <a:latin typeface="Calibri"/>
                <a:ea typeface="Calibri"/>
                <a:cs typeface="Calibri"/>
                <a:sym typeface="Calibri"/>
              </a:rPr>
              <a:t>Questions? </a:t>
            </a:r>
            <a:endParaRPr b="1" i="0" sz="5400" u="none" cap="none" strike="noStrike">
              <a:solidFill>
                <a:srgbClr val="FF9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U.S. government uses it to protect internal communications,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Tor project uses it to help assure anonymity,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provides signatures in Apple's iMessage service,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used to encrypt DNS information with DNSCurve,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preferred method for authentication for secure web browsing over SSL/TLS.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f87e9da1b_0_27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4" name="Google Shape;144;g16f87e9da1b_0_27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5" name="Google Shape;145;g16f87e9da1b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825" y="1349125"/>
            <a:ext cx="8132175" cy="43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f87e9da1b_0_36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52" name="Google Shape;152;g16f87e9da1b_0_36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Elliptic curves are geometric objects 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don’t resemble ellipses in any way, 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they are not defined by ellipses either. 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Yet, the word “elliptic” is really close to the word “ellipse”.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an ellipse, two lines starting from the center of the ellipse to two different points on the circumference form an arc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6f87e9da1b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500" y="4031275"/>
            <a:ext cx="7486100" cy="20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f87e9da1b_0_47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Elliptic functions and Elliptic Curve</a:t>
            </a:r>
            <a:endParaRPr/>
          </a:p>
        </p:txBody>
      </p:sp>
      <p:sp>
        <p:nvSpPr>
          <p:cNvPr id="160" name="Google Shape;160;g16f87e9da1b_0_47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functions those compute length of the are defined over a particular space, 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functions have a limited set of possible solutions in that space.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solutions (or points) when plotted,  forms a curve and it looks like the curves 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curves are called elliptic curves. 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Definition: elliptic curves are the set of points that are obtained as a result of solving elliptic functions over a predefined space.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f87e9da1b_0_54"/>
          <p:cNvSpPr txBox="1"/>
          <p:nvPr>
            <p:ph type="title"/>
          </p:nvPr>
        </p:nvSpPr>
        <p:spPr>
          <a:xfrm>
            <a:off x="817323" y="214817"/>
            <a:ext cx="740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67" name="Google Shape;167;g16f87e9da1b_0_54"/>
          <p:cNvSpPr txBox="1"/>
          <p:nvPr>
            <p:ph idx="1" type="body"/>
          </p:nvPr>
        </p:nvSpPr>
        <p:spPr>
          <a:xfrm>
            <a:off x="655370" y="1189973"/>
            <a:ext cx="8248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Elliptic curves are represented with cubic equations similar to ellipse circumference equations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ellipse has cubic equations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ellipse circumference can also be represented with cubic equations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Hence the name elliptical curve cryptography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Elliptic curve equation: Y2 = x3+ax+b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max number of points on curve are bounded by: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p+1-2 sqrt(p)&lt;=N&lt;=p+1+2 sqrt(p)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2021-02-11T03:47:51Z</dcterms:created>
  <dc:creator>Vaibhav Vasani</dc:creator>
</cp:coreProperties>
</file>