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47" r:id="rId2"/>
    <p:sldId id="367" r:id="rId3"/>
    <p:sldId id="392" r:id="rId4"/>
    <p:sldId id="397" r:id="rId5"/>
    <p:sldId id="398" r:id="rId6"/>
    <p:sldId id="393" r:id="rId7"/>
    <p:sldId id="394" r:id="rId8"/>
    <p:sldId id="395" r:id="rId9"/>
    <p:sldId id="368" r:id="rId10"/>
    <p:sldId id="369" r:id="rId11"/>
    <p:sldId id="399" r:id="rId12"/>
    <p:sldId id="3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84698" autoAdjust="0"/>
  </p:normalViewPr>
  <p:slideViewPr>
    <p:cSldViewPr>
      <p:cViewPr>
        <p:scale>
          <a:sx n="98" d="100"/>
          <a:sy n="98" d="100"/>
        </p:scale>
        <p:origin x="-480" y="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70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8141C-1FE4-4D87-B00D-6A681C6ABDAB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97293-404B-44E7-8FF7-D9A57321E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7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0DCD-4B35-41B5-9D33-ACFB3442181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70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F6FE439-C49D-4EC1-BB5F-F12E4768289D}" type="datetime1">
              <a:rPr lang="en-US">
                <a:solidFill>
                  <a:prstClr val="black"/>
                </a:solidFill>
              </a:rPr>
              <a:pPr/>
              <a:t>8/17/2022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4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74D2745-A1BB-4740-B2A6-77A91BD6B24F}" type="datetime1">
              <a:rPr lang="en-US">
                <a:solidFill>
                  <a:prstClr val="black"/>
                </a:solidFill>
              </a:rPr>
              <a:pPr/>
              <a:t>8/17/2022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4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6D82B56-AE6E-4339-A450-F4754EE48308}" type="datetime1">
              <a:rPr lang="en-US">
                <a:solidFill>
                  <a:prstClr val="black"/>
                </a:solidFill>
              </a:rPr>
              <a:pPr/>
              <a:t>8/17/2022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79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DE04EE8-9791-44D9-8C72-CADA01B0B9BA}" type="datetime1">
              <a:rPr lang="en-US">
                <a:solidFill>
                  <a:prstClr val="black"/>
                </a:solidFill>
              </a:rPr>
              <a:pPr/>
              <a:t>8/17/2022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65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2754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4195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prstClr val="black"/>
                </a:solidFill>
              </a:rPr>
              <a:t>1-</a:t>
            </a:r>
            <a:fld id="{2720CEF3-E9D1-4755-A08F-1B10BC3280D2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0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Symbol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362155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74E0460-F78B-4751-ACD5-CB1FA823892D}" type="datetime1">
              <a:rPr lang="en-US">
                <a:solidFill>
                  <a:prstClr val="black"/>
                </a:solidFill>
              </a:rPr>
              <a:pPr/>
              <a:t>8/17/2022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728983" y="132462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137160">
              <a:buFont typeface="Calibri" panose="020F0502020204030204" pitchFamily="34" charset="0"/>
              <a:buChar char="−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04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7CA7694-521A-450C-9D96-31F4F6DC37F1}" type="datetime1">
              <a:rPr lang="en-US">
                <a:solidFill>
                  <a:prstClr val="black"/>
                </a:solidFill>
              </a:rPr>
              <a:pPr/>
              <a:t>8/17/2022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930B0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700004" y="132462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137160">
              <a:buFont typeface="Calibri" panose="020F0502020204030204" pitchFamily="34" charset="0"/>
              <a:buChar char="−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136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87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930B0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70" y="1189973"/>
            <a:ext cx="8248389" cy="489930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chemeClr val="accent2">
                  <a:lumMod val="75000"/>
                </a:schemeClr>
              </a:buClr>
              <a:buSzPct val="70000"/>
              <a:buFont typeface="Courier New" panose="02070309020205020404" pitchFamily="49" charset="0"/>
              <a:buChar char="o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8D4427"/>
              </a:buClr>
              <a:buSzPct val="70000"/>
              <a:buFont typeface="Times New Roman" panose="02020603050405020304" pitchFamily="18" charset="0"/>
              <a:buChar char="−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591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575" y="1606006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3704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3013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3013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68793-EB06-4C2E-A344-050FACD6263B}" type="datetime1">
              <a:rPr lang="en-US">
                <a:solidFill>
                  <a:prstClr val="black"/>
                </a:solidFill>
              </a:rPr>
              <a:pPr/>
              <a:t>8/17/2022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5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FF30AE1-1730-442F-9262-909CF92DC89A}" type="datetime1">
              <a:rPr lang="en-US">
                <a:solidFill>
                  <a:prstClr val="black"/>
                </a:solidFill>
              </a:rPr>
              <a:pPr/>
              <a:t>8/17/2022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9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ED5625C-EF98-48BD-8FC8-5BF7C67FC7BA}" type="datetime1">
              <a:rPr lang="en-US">
                <a:solidFill>
                  <a:prstClr val="black"/>
                </a:solidFill>
              </a:rPr>
              <a:pPr/>
              <a:t>8/17/2022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43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2647B38-CBE4-43F0-83C7-2BFE19C03D99}" type="datetime1">
              <a:rPr lang="en-US">
                <a:solidFill>
                  <a:prstClr val="black"/>
                </a:solidFill>
              </a:rPr>
              <a:pPr/>
              <a:t>8/17/2022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2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148443" y="294320"/>
            <a:ext cx="6847115" cy="737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Date Placeholder 6"/>
          <p:cNvSpPr txBox="1">
            <a:spLocks/>
          </p:cNvSpPr>
          <p:nvPr userDrawn="1"/>
        </p:nvSpPr>
        <p:spPr>
          <a:xfrm>
            <a:off x="324390" y="6373654"/>
            <a:ext cx="145596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4A7E44F-68F0-4AA3-A5C8-607811B8945D}" type="datetime1">
              <a:rPr lang="en-US" sz="1400" b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8/17/2022</a:t>
            </a:fld>
            <a:endParaRPr lang="en-US" sz="1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8"/>
          <p:cNvSpPr txBox="1">
            <a:spLocks/>
          </p:cNvSpPr>
          <p:nvPr userDrawn="1"/>
        </p:nvSpPr>
        <p:spPr>
          <a:xfrm>
            <a:off x="8240198" y="6347051"/>
            <a:ext cx="60143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A8E0CFD-BB30-4A9F-B723-AE1386555E15}" type="slidenum">
              <a:rPr lang="en-US" sz="1400" b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US" sz="1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73929" y="524443"/>
            <a:ext cx="15020" cy="587387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8958782" y="135448"/>
            <a:ext cx="14374" cy="61009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429274" y="135448"/>
            <a:ext cx="853669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 userDrawn="1"/>
        </p:nvCxnSpPr>
        <p:spPr>
          <a:xfrm>
            <a:off x="188949" y="6398315"/>
            <a:ext cx="240325" cy="292996"/>
          </a:xfrm>
          <a:prstGeom prst="curved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 userDrawn="1"/>
        </p:nvCxnSpPr>
        <p:spPr>
          <a:xfrm rot="5400000">
            <a:off x="8611851" y="6330006"/>
            <a:ext cx="454905" cy="267707"/>
          </a:xfrm>
          <a:prstGeom prst="curved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54" y="135448"/>
            <a:ext cx="425219" cy="67225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429588" y="135448"/>
            <a:ext cx="153343" cy="5305232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645" y="6043825"/>
            <a:ext cx="651512" cy="647487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DA3B82F8-7F36-4AE6-A785-76BCA479C67E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" y="6214968"/>
            <a:ext cx="1991676" cy="6638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 rot="5400000">
            <a:off x="4987623" y="3550281"/>
            <a:ext cx="385984" cy="62820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5093663" y="3283949"/>
            <a:ext cx="173904" cy="62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4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6" r:id="rId15"/>
    <p:sldLayoutId id="2147483677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kransystem.com/en/blog/real-life-exam" TargetMode="External"/><Relationship Id="rId2" Type="http://schemas.openxmlformats.org/officeDocument/2006/relationships/hyperlink" Target="https://www.csoonline.com/article/2130877/the-biggest-data-breaches-of-the-21st-century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lobalsign.com/en/blog/cyber-bank-robberies-contribute-to-1-trillion-in-cybercrime-losses" TargetMode="External"/><Relationship Id="rId4" Type="http://schemas.openxmlformats.org/officeDocument/2006/relationships/hyperlink" Target="https://firewalltimes.com/netflix-data-breach-timeline/ples-insider-threat-caused-breach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66111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>
                <a:solidFill>
                  <a:srgbClr val="C00000"/>
                </a:solidFill>
                <a:latin typeface="Marcellus" panose="020E0602050203020307" pitchFamily="34" charset="0"/>
              </a:rPr>
              <a:t>Honours in Cyber Security &amp; </a:t>
            </a:r>
            <a:r>
              <a:rPr lang="en-IN" sz="54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Forensics</a:t>
            </a:r>
            <a:br>
              <a:rPr lang="en-IN" sz="5400" dirty="0" smtClean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IN" sz="54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IN" sz="5400" dirty="0" smtClean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IN" sz="54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Applied Cryptography</a:t>
            </a:r>
            <a:br>
              <a:rPr lang="en-IN" sz="5400" dirty="0" smtClean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IN" sz="5400" dirty="0">
              <a:solidFill>
                <a:srgbClr val="C00000"/>
              </a:solidFill>
              <a:latin typeface="Marcellus" panose="020E0602050203020307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676315"/>
            <a:ext cx="7734334" cy="175260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Ms. Swati </a:t>
            </a: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Mali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B-215</a:t>
            </a:r>
            <a:endParaRPr lang="en-I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Marcellus" panose="020E0602050203020307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fi-FI" sz="2000" dirty="0"/>
              <a:t>swatimali@gmail.com</a:t>
            </a:r>
            <a:endParaRPr lang="en-US" sz="2000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Assistant Professor,  Department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of </a:t>
            </a: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Computer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Engineering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K. J. Somaiya College of Engineering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Somaiya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Vidyavihar 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" y="2220"/>
            <a:ext cx="425219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73" y="0"/>
            <a:ext cx="157258" cy="544068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DA3B82F8-7F36-4AE6-A785-76BCA479C6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" y="2219"/>
            <a:ext cx="1991676" cy="6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53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Books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19790"/>
            <a:ext cx="2618473" cy="353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Buy Computer Security: Principles and Practice Book Online at Low Prices in  India | Computer Security: Principles and Practice Reviews &amp; Ratings -  Amazon.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7" y="1114404"/>
            <a:ext cx="2415267" cy="353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pplied Cryptography: Protocols, Algorithms and Source Code in C, 20th  Anniversary Edition | Wile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78" y="1118397"/>
            <a:ext cx="28575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97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Outcomes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822960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48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3631" y="2967334"/>
            <a:ext cx="528278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Questions? 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31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Marcellus"/>
              </a:rPr>
              <a:t>Basics </a:t>
            </a:r>
            <a:endParaRPr lang="en-IN" dirty="0">
              <a:latin typeface="Marcellu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Fira sans"/>
              </a:rPr>
              <a:t>Cryptography</a:t>
            </a:r>
          </a:p>
          <a:p>
            <a:r>
              <a:rPr lang="en-IN" dirty="0" smtClean="0">
                <a:latin typeface="Fira sans"/>
              </a:rPr>
              <a:t>Cryptanalysis</a:t>
            </a:r>
          </a:p>
          <a:p>
            <a:r>
              <a:rPr lang="en-IN" dirty="0" smtClean="0">
                <a:latin typeface="Fira sans"/>
              </a:rPr>
              <a:t>Cryptology </a:t>
            </a:r>
            <a:endParaRPr lang="en-IN" dirty="0"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89743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Marcellus"/>
              </a:rPr>
              <a:t>Why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Fira sans"/>
              </a:rPr>
              <a:t>Cryptography &amp; Security</a:t>
            </a:r>
          </a:p>
          <a:p>
            <a:r>
              <a:rPr lang="en-US" dirty="0">
                <a:latin typeface="Fira sans"/>
              </a:rPr>
              <a:t>Keeps your information </a:t>
            </a:r>
            <a:r>
              <a:rPr lang="en-US" dirty="0" smtClean="0">
                <a:latin typeface="Fira sans"/>
              </a:rPr>
              <a:t>safe</a:t>
            </a:r>
          </a:p>
          <a:p>
            <a:r>
              <a:rPr lang="en-US" dirty="0" smtClean="0">
                <a:latin typeface="Fira sans"/>
              </a:rPr>
              <a:t>Helps keep your reputation clean</a:t>
            </a:r>
          </a:p>
          <a:p>
            <a:r>
              <a:rPr lang="en-US" dirty="0" smtClean="0">
                <a:latin typeface="Fira sans"/>
              </a:rPr>
              <a:t>Gives </a:t>
            </a:r>
            <a:r>
              <a:rPr lang="en-US" dirty="0">
                <a:latin typeface="Fira sans"/>
              </a:rPr>
              <a:t>you a competitive </a:t>
            </a:r>
            <a:r>
              <a:rPr lang="en-US" dirty="0" smtClean="0">
                <a:latin typeface="Fira sans"/>
              </a:rPr>
              <a:t>edge</a:t>
            </a:r>
            <a:endParaRPr lang="en-US" dirty="0">
              <a:latin typeface="Fira sans"/>
            </a:endParaRPr>
          </a:p>
          <a:p>
            <a:r>
              <a:rPr lang="en-US" dirty="0">
                <a:latin typeface="Fira sans"/>
              </a:rPr>
              <a:t>Saves on support and development </a:t>
            </a:r>
            <a:r>
              <a:rPr lang="en-US" dirty="0" smtClean="0">
                <a:latin typeface="Fira sans"/>
              </a:rPr>
              <a:t>costs</a:t>
            </a:r>
            <a:endParaRPr lang="en-US" dirty="0">
              <a:latin typeface="Fira sans"/>
            </a:endParaRPr>
          </a:p>
          <a:p>
            <a:endParaRPr lang="en-IN" dirty="0" smtClean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4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violation Examples?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www.csoonline.com/article/2130877/the-biggest-data-breaches-of-the-21st-century.html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www.ekransystem.com/en/blog/real-life-exam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firewalltimes.com/netflix-data-breach-timeline/ples-insider-threat-caused-breaches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www.globalsign.com/en/blog/cyber-bank-robberies-contribute-to-1-trillion-in-cybercrime-losses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violation Examples?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4274233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308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Forms of security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</a:t>
            </a:r>
            <a:r>
              <a:rPr lang="en-IN" dirty="0"/>
              <a:t>security</a:t>
            </a:r>
          </a:p>
          <a:p>
            <a:r>
              <a:rPr lang="en-IN" dirty="0"/>
              <a:t>Programming security</a:t>
            </a:r>
          </a:p>
          <a:p>
            <a:r>
              <a:rPr lang="en-IN" dirty="0"/>
              <a:t>Network security</a:t>
            </a:r>
          </a:p>
          <a:p>
            <a:r>
              <a:rPr lang="en-IN" dirty="0"/>
              <a:t>OS security</a:t>
            </a:r>
          </a:p>
          <a:p>
            <a:r>
              <a:rPr lang="en-IN" dirty="0"/>
              <a:t>Database security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15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Syllabus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3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971550"/>
            <a:ext cx="847725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3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Internal assessments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IA 1</a:t>
            </a:r>
          </a:p>
          <a:p>
            <a:pPr lvl="1"/>
            <a:r>
              <a:rPr lang="en-IN" dirty="0" smtClean="0"/>
              <a:t> Protocol Design for secure data transmission</a:t>
            </a:r>
          </a:p>
          <a:p>
            <a:pPr lvl="1"/>
            <a:r>
              <a:rPr lang="en-IN" dirty="0" smtClean="0"/>
              <a:t>Group assignment</a:t>
            </a:r>
          </a:p>
          <a:p>
            <a:pPr lvl="1"/>
            <a:r>
              <a:rPr lang="en-IN" dirty="0" smtClean="0"/>
              <a:t>Peer grading</a:t>
            </a:r>
          </a:p>
          <a:p>
            <a:r>
              <a:rPr lang="en-IN" dirty="0" smtClean="0"/>
              <a:t>IA2</a:t>
            </a:r>
          </a:p>
          <a:p>
            <a:pPr lvl="1"/>
            <a:r>
              <a:rPr lang="en-US" dirty="0"/>
              <a:t>Study of research/ Technical paper on Security Domain: (Mutual Selection) and report submission </a:t>
            </a:r>
            <a:endParaRPr lang="en-US" dirty="0" smtClean="0"/>
          </a:p>
          <a:p>
            <a:pPr lvl="1"/>
            <a:r>
              <a:rPr lang="en-US" dirty="0" smtClean="0"/>
              <a:t>Group assignment</a:t>
            </a:r>
          </a:p>
          <a:p>
            <a:pPr lvl="1"/>
            <a:r>
              <a:rPr lang="en-US" dirty="0" smtClean="0"/>
              <a:t>Peer grading</a:t>
            </a:r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91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4295</TotalTime>
  <Words>139</Words>
  <Application>Microsoft Office PowerPoint</Application>
  <PresentationFormat>On-screen Show (4:3)</PresentationFormat>
  <Paragraphs>44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2_Custom Design</vt:lpstr>
      <vt:lpstr>Honours in Cyber Security &amp; Forensics  Applied Cryptography </vt:lpstr>
      <vt:lpstr>Basics </vt:lpstr>
      <vt:lpstr>Why?</vt:lpstr>
      <vt:lpstr>Security violation Examples?</vt:lpstr>
      <vt:lpstr>Security violation Examples?</vt:lpstr>
      <vt:lpstr>Forms of security?</vt:lpstr>
      <vt:lpstr>Syllabus</vt:lpstr>
      <vt:lpstr>Lab work</vt:lpstr>
      <vt:lpstr>Internal assessments</vt:lpstr>
      <vt:lpstr>Books</vt:lpstr>
      <vt:lpstr>Course Outcomes</vt:lpstr>
      <vt:lpstr>PowerPoint Presentation</vt:lpstr>
    </vt:vector>
  </TitlesOfParts>
  <Manager>Vaibhav Vasani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H-DV</dc:title>
  <dc:subject>Data Visualization</dc:subject>
  <dc:creator>Vaibhav Vasani</dc:creator>
  <cp:keywords>Data Visualization</cp:keywords>
  <dc:description>Vaibhav</dc:description>
  <cp:lastModifiedBy>Swait</cp:lastModifiedBy>
  <cp:revision>52</cp:revision>
  <dcterms:created xsi:type="dcterms:W3CDTF">2021-02-11T03:47:51Z</dcterms:created>
  <dcterms:modified xsi:type="dcterms:W3CDTF">2022-08-18T10:43:21Z</dcterms:modified>
  <cp:category>Honours</cp:category>
</cp:coreProperties>
</file>