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47" r:id="rId2"/>
    <p:sldId id="367" r:id="rId3"/>
    <p:sldId id="392" r:id="rId4"/>
    <p:sldId id="397" r:id="rId5"/>
    <p:sldId id="393" r:id="rId6"/>
    <p:sldId id="394" r:id="rId7"/>
    <p:sldId id="368" r:id="rId8"/>
    <p:sldId id="369" r:id="rId9"/>
    <p:sldId id="399" r:id="rId10"/>
    <p:sldId id="421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2" r:id="rId33"/>
    <p:sldId id="423" r:id="rId34"/>
    <p:sldId id="3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698" autoAdjust="0"/>
  </p:normalViewPr>
  <p:slideViewPr>
    <p:cSldViewPr>
      <p:cViewPr>
        <p:scale>
          <a:sx n="32" d="100"/>
          <a:sy n="32" d="100"/>
        </p:scale>
        <p:origin x="-2370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8/26/2022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148443" y="294320"/>
            <a:ext cx="6847115" cy="737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Date Placeholder 6"/>
          <p:cNvSpPr txBox="1">
            <a:spLocks/>
          </p:cNvSpPr>
          <p:nvPr userDrawn="1"/>
        </p:nvSpPr>
        <p:spPr>
          <a:xfrm>
            <a:off x="324390" y="6373654"/>
            <a:ext cx="1455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A7E44F-68F0-4AA3-A5C8-607811B8945D}" type="datetime1">
              <a:rPr lang="en-US" sz="1400" b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8/26/2022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8240198" y="6347051"/>
            <a:ext cx="601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A8E0CFD-BB30-4A9F-B723-AE1386555E15}" type="slidenum">
              <a:rPr lang="en-US" sz="140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73929" y="524443"/>
            <a:ext cx="15020" cy="5873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958782" y="135448"/>
            <a:ext cx="14374" cy="6100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29274" y="135448"/>
            <a:ext cx="8536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 userDrawn="1"/>
        </p:nvCxnSpPr>
        <p:spPr>
          <a:xfrm>
            <a:off x="188949" y="6398315"/>
            <a:ext cx="240325" cy="29299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 userDrawn="1"/>
        </p:nvCxnSpPr>
        <p:spPr>
          <a:xfrm rot="5400000">
            <a:off x="8611851" y="6330006"/>
            <a:ext cx="454905" cy="267707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54" y="135448"/>
            <a:ext cx="425219" cy="6722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9588" y="135448"/>
            <a:ext cx="153343" cy="530523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45" y="6043825"/>
            <a:ext cx="651512" cy="64748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" y="6214968"/>
            <a:ext cx="1991676" cy="66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4987623" y="3550281"/>
            <a:ext cx="385984" cy="6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5093663" y="3283949"/>
            <a:ext cx="173904" cy="62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66111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  <a:t>Honours in Cyber Security &amp; </a:t>
            </a:r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Forensics</a:t>
            </a:r>
            <a:b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Applied Cryptography</a:t>
            </a:r>
            <a:b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IN" sz="5400" dirty="0">
              <a:solidFill>
                <a:srgbClr val="C00000"/>
              </a:solidFill>
              <a:latin typeface="Marcellus" panose="020E0602050203020307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76315"/>
            <a:ext cx="7734334" cy="1752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Ms. Swati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Mali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B-215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i-FI" sz="2000" dirty="0"/>
              <a:t>swatimali@gmail.com</a:t>
            </a:r>
            <a:endParaRPr lang="en-US" sz="2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Assistant Professor,  Department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of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Computer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Engineering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K. J. Somaiya College of Engineering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Somaiya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Vidyavihar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" y="2220"/>
            <a:ext cx="425219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3" y="0"/>
            <a:ext cx="157258" cy="544068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2219"/>
            <a:ext cx="1991676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ensures that computer-related assets are accessed only by authorized parties </a:t>
            </a:r>
          </a:p>
          <a:p>
            <a:r>
              <a:rPr lang="en-US" dirty="0" smtClean="0"/>
              <a:t>Access </a:t>
            </a:r>
            <a:r>
              <a:rPr lang="en-US" dirty="0"/>
              <a:t>means reading, viewing, printing, or simply knowing that a particular asset exists </a:t>
            </a:r>
          </a:p>
          <a:p>
            <a:r>
              <a:rPr lang="en-US" dirty="0" smtClean="0"/>
              <a:t>It </a:t>
            </a:r>
            <a:r>
              <a:rPr lang="en-US" dirty="0"/>
              <a:t>is sometimes also called secrecy or privacy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means that assets can be modified only by authorized parties only in authorized ways. </a:t>
            </a:r>
          </a:p>
          <a:p>
            <a:r>
              <a:rPr lang="en-US" dirty="0" smtClean="0"/>
              <a:t>The </a:t>
            </a:r>
            <a:r>
              <a:rPr lang="en-US" dirty="0"/>
              <a:t>integrity of an item is preserved if it is: </a:t>
            </a:r>
          </a:p>
          <a:p>
            <a:pPr lvl="1"/>
            <a:r>
              <a:rPr lang="en-US" dirty="0" smtClean="0"/>
              <a:t>Precise</a:t>
            </a:r>
            <a:r>
              <a:rPr lang="en-US" dirty="0"/>
              <a:t>, accurate, unmodified, modified only in acceptable ways, modified by authorized people, modified by authorized processes, consistent, meaningful and usable.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applies to both data and data processing </a:t>
            </a:r>
          </a:p>
          <a:p>
            <a:r>
              <a:rPr lang="en-US" dirty="0" smtClean="0"/>
              <a:t>A </a:t>
            </a:r>
            <a:r>
              <a:rPr lang="en-US" dirty="0"/>
              <a:t>data item, service or system is available if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timely response to our request </a:t>
            </a:r>
          </a:p>
          <a:p>
            <a:pPr lvl="1"/>
            <a:r>
              <a:rPr lang="en-US" dirty="0" smtClean="0"/>
              <a:t>Fair </a:t>
            </a:r>
            <a:r>
              <a:rPr lang="en-US" dirty="0"/>
              <a:t>to all i.e. some requesters are not favored over others </a:t>
            </a:r>
          </a:p>
          <a:p>
            <a:pPr lvl="1"/>
            <a:r>
              <a:rPr lang="en-US" dirty="0" smtClean="0"/>
              <a:t>Fault </a:t>
            </a:r>
            <a:r>
              <a:rPr lang="en-US" dirty="0"/>
              <a:t>tolerant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controlled concurrency, deadlock management, and exclusive access as required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Attacks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81125"/>
            <a:ext cx="77057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1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83" y="1323975"/>
            <a:ext cx="799121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53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Attacks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Interruption</a:t>
            </a:r>
            <a:r>
              <a:rPr lang="en-US" b="1" dirty="0"/>
              <a:t>: </a:t>
            </a:r>
            <a:r>
              <a:rPr lang="en-US" dirty="0"/>
              <a:t>This is an attack on availability </a:t>
            </a:r>
          </a:p>
          <a:p>
            <a:r>
              <a:rPr lang="en-US" b="1" dirty="0" smtClean="0"/>
              <a:t>Interception</a:t>
            </a:r>
            <a:r>
              <a:rPr lang="en-US" b="1" dirty="0"/>
              <a:t>: </a:t>
            </a:r>
            <a:r>
              <a:rPr lang="en-US" dirty="0"/>
              <a:t>This is an attack on confidentiality </a:t>
            </a:r>
          </a:p>
          <a:p>
            <a:r>
              <a:rPr lang="en-US" b="1" dirty="0" smtClean="0"/>
              <a:t>Modification</a:t>
            </a:r>
            <a:r>
              <a:rPr lang="en-US" b="1" dirty="0"/>
              <a:t>: </a:t>
            </a:r>
            <a:r>
              <a:rPr lang="en-US" dirty="0"/>
              <a:t>This is an attack on integrity </a:t>
            </a:r>
          </a:p>
          <a:p>
            <a:r>
              <a:rPr lang="en-US" dirty="0" smtClean="0"/>
              <a:t>Fabrication</a:t>
            </a:r>
            <a:r>
              <a:rPr lang="en-US" dirty="0"/>
              <a:t>: This is an attack on authenticity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2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804226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95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Method, Opportunity and Motive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: the skills, knowledge, tools and other things with which to be able to pull off the attack </a:t>
            </a:r>
          </a:p>
          <a:p>
            <a:r>
              <a:rPr lang="en-US" dirty="0" smtClean="0"/>
              <a:t>Opportunity </a:t>
            </a:r>
            <a:r>
              <a:rPr lang="en-US" dirty="0"/>
              <a:t>: the time and access to accomplish the attack </a:t>
            </a:r>
          </a:p>
          <a:p>
            <a:r>
              <a:rPr lang="en-US" dirty="0" smtClean="0"/>
              <a:t>Motive </a:t>
            </a:r>
            <a:r>
              <a:rPr lang="en-US" dirty="0"/>
              <a:t>: a reason to want to perform this attack against this system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DENY ANY OF THESE THREE THINGS AND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ATTACKS WILL NOT OCCUR </a:t>
            </a:r>
          </a:p>
        </p:txBody>
      </p:sp>
    </p:spTree>
    <p:extLst>
      <p:ext uri="{BB962C8B-B14F-4D97-AF65-F5344CB8AC3E}">
        <p14:creationId xmlns:p14="http://schemas.microsoft.com/office/powerpoint/2010/main" val="400586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Cryptanalytic </a:t>
            </a:r>
            <a:r>
              <a:rPr lang="en-US" dirty="0"/>
              <a:t>Attacks </a:t>
            </a:r>
          </a:p>
          <a:p>
            <a:pPr lvl="1"/>
            <a:r>
              <a:rPr lang="en-US" dirty="0" smtClean="0"/>
              <a:t>Exploit </a:t>
            </a:r>
            <a:r>
              <a:rPr lang="en-US" dirty="0"/>
              <a:t>mathematical weakness of cryptographic algorithm </a:t>
            </a:r>
          </a:p>
          <a:p>
            <a:r>
              <a:rPr lang="en-US" dirty="0" smtClean="0"/>
              <a:t>Non-cryptanalytic </a:t>
            </a:r>
            <a:r>
              <a:rPr lang="en-US" dirty="0"/>
              <a:t>Attacks </a:t>
            </a:r>
          </a:p>
          <a:p>
            <a:pPr lvl="1"/>
            <a:r>
              <a:rPr lang="en-US" dirty="0" smtClean="0"/>
              <a:t>Threats </a:t>
            </a:r>
            <a:r>
              <a:rPr lang="en-US" dirty="0"/>
              <a:t>to goal of security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2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7" y="0"/>
            <a:ext cx="9004393" cy="596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Fira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846519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Confidentiality </a:t>
            </a:r>
            <a:r>
              <a:rPr lang="en-US" dirty="0"/>
              <a:t>(privacy) </a:t>
            </a:r>
          </a:p>
          <a:p>
            <a:r>
              <a:rPr lang="en-US" dirty="0" smtClean="0"/>
              <a:t>Authentication </a:t>
            </a:r>
            <a:r>
              <a:rPr lang="en-US" dirty="0"/>
              <a:t>(who created or sent the data) </a:t>
            </a:r>
          </a:p>
          <a:p>
            <a:r>
              <a:rPr lang="en-US" dirty="0" smtClean="0"/>
              <a:t>Integrity </a:t>
            </a:r>
            <a:r>
              <a:rPr lang="en-US" dirty="0"/>
              <a:t>(has not been altered) </a:t>
            </a:r>
          </a:p>
          <a:p>
            <a:r>
              <a:rPr lang="en-US" dirty="0" smtClean="0"/>
              <a:t>Non-repudiation </a:t>
            </a:r>
            <a:r>
              <a:rPr lang="en-US" dirty="0"/>
              <a:t>(the order is final) </a:t>
            </a:r>
          </a:p>
          <a:p>
            <a:r>
              <a:rPr lang="en-US" dirty="0" smtClean="0"/>
              <a:t>Access </a:t>
            </a:r>
            <a:r>
              <a:rPr lang="en-US" dirty="0"/>
              <a:t>control (prevent misuse of resources) </a:t>
            </a:r>
          </a:p>
          <a:p>
            <a:r>
              <a:rPr lang="en-US" dirty="0" smtClean="0"/>
              <a:t>Availability </a:t>
            </a:r>
            <a:r>
              <a:rPr lang="en-US" dirty="0"/>
              <a:t>(permanence, non-erasure)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Denial of Service Attacks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Virus that deletes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"/>
            <a:ext cx="6476776" cy="616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8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</a:t>
            </a:r>
            <a:r>
              <a:rPr lang="en-US" dirty="0"/>
              <a:t>vulnerabilities </a:t>
            </a:r>
          </a:p>
          <a:p>
            <a:r>
              <a:rPr lang="en-US" dirty="0" smtClean="0"/>
              <a:t>Software </a:t>
            </a:r>
            <a:r>
              <a:rPr lang="en-US" dirty="0"/>
              <a:t>vulnerabilities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deletion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modification </a:t>
            </a:r>
          </a:p>
          <a:p>
            <a:pPr lvl="2"/>
            <a:r>
              <a:rPr lang="en-US" dirty="0" smtClean="0"/>
              <a:t>Viruses </a:t>
            </a:r>
            <a:r>
              <a:rPr lang="en-US" dirty="0"/>
              <a:t>etc.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theft </a:t>
            </a:r>
          </a:p>
          <a:p>
            <a:r>
              <a:rPr lang="en-US" dirty="0" smtClean="0"/>
              <a:t>Unauthorized </a:t>
            </a:r>
            <a:r>
              <a:rPr lang="en-US" dirty="0"/>
              <a:t>copying etc. </a:t>
            </a:r>
          </a:p>
          <a:p>
            <a:r>
              <a:rPr lang="en-US" dirty="0" smtClean="0"/>
              <a:t>Data </a:t>
            </a:r>
            <a:r>
              <a:rPr lang="en-US" dirty="0"/>
              <a:t>vulnerabilities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2614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system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8274462" cy="412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2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Criminals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Amateurs </a:t>
            </a:r>
            <a:endParaRPr lang="en-US" dirty="0"/>
          </a:p>
          <a:p>
            <a:pPr lvl="1"/>
            <a:r>
              <a:rPr lang="en-US" dirty="0" smtClean="0"/>
              <a:t>Personal </a:t>
            </a:r>
            <a:r>
              <a:rPr lang="en-US" dirty="0"/>
              <a:t>works </a:t>
            </a:r>
          </a:p>
          <a:p>
            <a:r>
              <a:rPr lang="en-US" dirty="0" smtClean="0"/>
              <a:t>Crackers </a:t>
            </a:r>
            <a:endParaRPr lang="en-US" dirty="0"/>
          </a:p>
          <a:p>
            <a:pPr lvl="1"/>
            <a:r>
              <a:rPr lang="en-US" dirty="0" smtClean="0"/>
              <a:t>Trying </a:t>
            </a:r>
            <a:r>
              <a:rPr lang="en-US" dirty="0"/>
              <a:t>to access computing facilities for which they are not authorized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perception that nobody is hurt or even endangered by a little stolen machine time </a:t>
            </a:r>
          </a:p>
          <a:p>
            <a:pPr lvl="1"/>
            <a:r>
              <a:rPr lang="en-US" dirty="0" smtClean="0"/>
              <a:t>Others </a:t>
            </a:r>
            <a:r>
              <a:rPr lang="en-US" dirty="0"/>
              <a:t>attack for curiosity, personal gain, or self-satisfaction </a:t>
            </a:r>
          </a:p>
          <a:p>
            <a:r>
              <a:rPr lang="en-US" dirty="0" smtClean="0"/>
              <a:t>Career </a:t>
            </a:r>
            <a:r>
              <a:rPr lang="en-US" dirty="0"/>
              <a:t>Criminals </a:t>
            </a:r>
          </a:p>
        </p:txBody>
      </p:sp>
    </p:spTree>
    <p:extLst>
      <p:ext uri="{BB962C8B-B14F-4D97-AF65-F5344CB8AC3E}">
        <p14:creationId xmlns:p14="http://schemas.microsoft.com/office/powerpoint/2010/main" val="28048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Defense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Prevent </a:t>
            </a:r>
            <a:r>
              <a:rPr lang="en-US" i="1" dirty="0"/>
              <a:t>it</a:t>
            </a:r>
            <a:r>
              <a:rPr lang="en-US" dirty="0"/>
              <a:t>, by blocking the attack or closing the vulnerability </a:t>
            </a:r>
          </a:p>
          <a:p>
            <a:r>
              <a:rPr lang="en-US" i="1" dirty="0" smtClean="0"/>
              <a:t>Deter </a:t>
            </a:r>
            <a:r>
              <a:rPr lang="en-US" i="1" dirty="0"/>
              <a:t>it</a:t>
            </a:r>
            <a:r>
              <a:rPr lang="en-US" dirty="0"/>
              <a:t>, by making attack harder if not impossible </a:t>
            </a:r>
          </a:p>
          <a:p>
            <a:r>
              <a:rPr lang="en-US" i="1" dirty="0" smtClean="0"/>
              <a:t>Deflect </a:t>
            </a:r>
            <a:r>
              <a:rPr lang="en-US" i="1" dirty="0"/>
              <a:t>it</a:t>
            </a:r>
            <a:r>
              <a:rPr lang="en-US" dirty="0"/>
              <a:t>, by making another target more attractive </a:t>
            </a:r>
          </a:p>
          <a:p>
            <a:r>
              <a:rPr lang="en-US" i="1" dirty="0" smtClean="0"/>
              <a:t>Mitigate </a:t>
            </a:r>
            <a:r>
              <a:rPr lang="en-US" i="1" dirty="0"/>
              <a:t>it, </a:t>
            </a:r>
            <a:r>
              <a:rPr lang="en-US" dirty="0"/>
              <a:t>by making its impact less severe </a:t>
            </a:r>
          </a:p>
          <a:p>
            <a:r>
              <a:rPr lang="en-US" i="1" dirty="0" smtClean="0"/>
              <a:t>Detect </a:t>
            </a:r>
            <a:r>
              <a:rPr lang="en-US" i="1" dirty="0"/>
              <a:t>it</a:t>
            </a:r>
            <a:r>
              <a:rPr lang="en-US" dirty="0"/>
              <a:t>, either as it happens or some time after the fact </a:t>
            </a:r>
          </a:p>
          <a:p>
            <a:r>
              <a:rPr lang="en-US" dirty="0" smtClean="0"/>
              <a:t>Recover </a:t>
            </a:r>
            <a:r>
              <a:rPr lang="en-US" dirty="0"/>
              <a:t>from its effects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" y="1318777"/>
            <a:ext cx="9115321" cy="481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6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Defense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Controls </a:t>
            </a:r>
            <a:endParaRPr lang="en-US" dirty="0"/>
          </a:p>
          <a:p>
            <a:pPr lvl="1"/>
            <a:r>
              <a:rPr lang="en-US" dirty="0" smtClean="0"/>
              <a:t>Encryption </a:t>
            </a:r>
            <a:endParaRPr lang="en-US" dirty="0"/>
          </a:p>
          <a:p>
            <a:pPr lvl="1"/>
            <a:r>
              <a:rPr lang="en-US" dirty="0" smtClean="0"/>
              <a:t>Hardware </a:t>
            </a:r>
            <a:r>
              <a:rPr lang="en-US" dirty="0"/>
              <a:t>Controls </a:t>
            </a:r>
          </a:p>
          <a:p>
            <a:pPr lvl="2"/>
            <a:r>
              <a:rPr lang="en-US" dirty="0" smtClean="0"/>
              <a:t>Hardware/smart </a:t>
            </a:r>
            <a:r>
              <a:rPr lang="en-US" dirty="0"/>
              <a:t>card implementations of encryption </a:t>
            </a:r>
          </a:p>
          <a:p>
            <a:pPr lvl="2"/>
            <a:r>
              <a:rPr lang="en-US" dirty="0" smtClean="0"/>
              <a:t>Locks </a:t>
            </a:r>
            <a:r>
              <a:rPr lang="en-US" dirty="0"/>
              <a:t>or cables limiting access </a:t>
            </a:r>
          </a:p>
          <a:p>
            <a:pPr lvl="2"/>
            <a:r>
              <a:rPr lang="en-US" dirty="0" smtClean="0"/>
              <a:t>Devices </a:t>
            </a:r>
            <a:r>
              <a:rPr lang="en-US" dirty="0"/>
              <a:t>to verify users’ identity </a:t>
            </a:r>
          </a:p>
          <a:p>
            <a:pPr lvl="2"/>
            <a:r>
              <a:rPr lang="en-US" dirty="0" smtClean="0"/>
              <a:t>Firewalls </a:t>
            </a:r>
            <a:endParaRPr lang="en-US" dirty="0"/>
          </a:p>
          <a:p>
            <a:pPr lvl="2"/>
            <a:r>
              <a:rPr lang="en-US" dirty="0" smtClean="0"/>
              <a:t>Intrusion </a:t>
            </a:r>
            <a:r>
              <a:rPr lang="en-US" dirty="0"/>
              <a:t>detection systems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Controls </a:t>
            </a:r>
          </a:p>
          <a:p>
            <a:pPr lvl="2"/>
            <a:r>
              <a:rPr lang="en-US" dirty="0" smtClean="0"/>
              <a:t>Internal </a:t>
            </a:r>
            <a:r>
              <a:rPr lang="en-US" dirty="0"/>
              <a:t>program controls, </a:t>
            </a:r>
          </a:p>
          <a:p>
            <a:pPr lvl="2"/>
            <a:r>
              <a:rPr lang="en-US" dirty="0" smtClean="0"/>
              <a:t>OS </a:t>
            </a:r>
            <a:r>
              <a:rPr lang="en-US" dirty="0"/>
              <a:t>and Network system controls </a:t>
            </a:r>
          </a:p>
          <a:p>
            <a:pPr lvl="2"/>
            <a:r>
              <a:rPr lang="en-US" dirty="0" smtClean="0"/>
              <a:t>Independent </a:t>
            </a:r>
            <a:r>
              <a:rPr lang="en-US" dirty="0"/>
              <a:t>control program (anti virus, passwords etc.) </a:t>
            </a:r>
          </a:p>
          <a:p>
            <a:pPr lvl="2"/>
            <a:r>
              <a:rPr lang="en-US" dirty="0" smtClean="0"/>
              <a:t>Development </a:t>
            </a:r>
            <a:r>
              <a:rPr lang="en-US" dirty="0"/>
              <a:t>control </a:t>
            </a:r>
          </a:p>
          <a:p>
            <a:pPr lvl="1"/>
            <a:r>
              <a:rPr lang="en-US" dirty="0" smtClean="0"/>
              <a:t>Policies </a:t>
            </a:r>
            <a:r>
              <a:rPr lang="en-US" dirty="0"/>
              <a:t>and Procedures </a:t>
            </a:r>
          </a:p>
          <a:p>
            <a:pPr lvl="1"/>
            <a:r>
              <a:rPr lang="en-US" dirty="0" smtClean="0"/>
              <a:t>Physical </a:t>
            </a:r>
            <a:r>
              <a:rPr lang="en-US" dirty="0"/>
              <a:t>Controls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rcellus"/>
              </a:rPr>
              <a:t>What is this course about?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/>
              </a:rPr>
              <a:t>Objectives</a:t>
            </a:r>
          </a:p>
          <a:p>
            <a:pPr lvl="1"/>
            <a:r>
              <a:rPr lang="en-US" dirty="0" smtClean="0">
                <a:latin typeface="Fira sans"/>
              </a:rPr>
              <a:t>Security </a:t>
            </a:r>
            <a:r>
              <a:rPr lang="en-US" dirty="0">
                <a:latin typeface="Fira sans"/>
              </a:rPr>
              <a:t>needs / threats</a:t>
            </a:r>
          </a:p>
          <a:p>
            <a:pPr lvl="1"/>
            <a:r>
              <a:rPr lang="en-US" dirty="0" smtClean="0">
                <a:latin typeface="Fira sans"/>
              </a:rPr>
              <a:t>Security </a:t>
            </a:r>
            <a:r>
              <a:rPr lang="en-US" dirty="0">
                <a:latin typeface="Fira sans"/>
              </a:rPr>
              <a:t>Goals</a:t>
            </a:r>
          </a:p>
          <a:p>
            <a:pPr lvl="1"/>
            <a:r>
              <a:rPr lang="en-US" dirty="0" smtClean="0">
                <a:latin typeface="Fira sans"/>
              </a:rPr>
              <a:t>Cryptography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Controls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Awareness </a:t>
            </a:r>
            <a:r>
              <a:rPr lang="en-US" dirty="0"/>
              <a:t>of Problem </a:t>
            </a:r>
            <a:endParaRPr lang="en-US" dirty="0" smtClean="0"/>
          </a:p>
          <a:p>
            <a:pPr lvl="1"/>
            <a:r>
              <a:rPr lang="en-US" dirty="0" smtClean="0"/>
              <a:t>Highlighting </a:t>
            </a:r>
            <a:r>
              <a:rPr lang="en-US" dirty="0"/>
              <a:t>Need of security </a:t>
            </a:r>
          </a:p>
          <a:p>
            <a:r>
              <a:rPr lang="en-US" dirty="0" smtClean="0"/>
              <a:t>Likelihood </a:t>
            </a:r>
            <a:r>
              <a:rPr lang="en-US" dirty="0"/>
              <a:t>of Use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must be efficient, easy to use, and appropriate </a:t>
            </a:r>
          </a:p>
          <a:p>
            <a:r>
              <a:rPr lang="en-US" dirty="0" smtClean="0"/>
              <a:t>Overlapping </a:t>
            </a:r>
            <a:r>
              <a:rPr lang="en-US" dirty="0"/>
              <a:t>Controls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several different controls, layered defense </a:t>
            </a:r>
          </a:p>
          <a:p>
            <a:r>
              <a:rPr lang="en-US" dirty="0" smtClean="0"/>
              <a:t>Periodic </a:t>
            </a:r>
            <a:r>
              <a:rPr lang="en-US" dirty="0"/>
              <a:t>reviews </a:t>
            </a:r>
          </a:p>
          <a:p>
            <a:pPr lvl="1"/>
            <a:r>
              <a:rPr lang="en-US" dirty="0" smtClean="0"/>
              <a:t>Judging </a:t>
            </a:r>
            <a:r>
              <a:rPr lang="en-US" dirty="0"/>
              <a:t>the effectiveness of control is an ongoing task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Exposed Assets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Networks </a:t>
            </a:r>
            <a:endParaRPr lang="en-US" dirty="0"/>
          </a:p>
          <a:p>
            <a:pPr lvl="1"/>
            <a:r>
              <a:rPr lang="en-US" dirty="0" smtClean="0"/>
              <a:t>Network’s </a:t>
            </a:r>
            <a:r>
              <a:rPr lang="en-US" dirty="0"/>
              <a:t>lack of physical proximity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insecure, shared media </a:t>
            </a:r>
          </a:p>
          <a:p>
            <a:pPr lvl="1"/>
            <a:r>
              <a:rPr lang="en-US" dirty="0" smtClean="0"/>
              <a:t>Inability </a:t>
            </a:r>
            <a:r>
              <a:rPr lang="en-US" dirty="0"/>
              <a:t>to identify remote users positively </a:t>
            </a:r>
          </a:p>
          <a:p>
            <a:r>
              <a:rPr lang="en-US" dirty="0" smtClean="0"/>
              <a:t>Access </a:t>
            </a:r>
            <a:endParaRPr lang="en-US" dirty="0"/>
          </a:p>
          <a:p>
            <a:pPr lvl="1"/>
            <a:r>
              <a:rPr lang="en-US" dirty="0" smtClean="0"/>
              <a:t>Computer </a:t>
            </a:r>
            <a:r>
              <a:rPr lang="en-US" dirty="0"/>
              <a:t>time 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/>
              <a:t>access </a:t>
            </a:r>
          </a:p>
          <a:p>
            <a:pPr lvl="1"/>
            <a:r>
              <a:rPr lang="en-US" dirty="0" smtClean="0"/>
              <a:t>Denial </a:t>
            </a:r>
            <a:r>
              <a:rPr lang="en-US" dirty="0"/>
              <a:t>of service to legitimate user </a:t>
            </a:r>
          </a:p>
          <a:p>
            <a:r>
              <a:rPr lang="en-US" dirty="0" smtClean="0"/>
              <a:t>Key </a:t>
            </a:r>
            <a:r>
              <a:rPr lang="en-US" dirty="0"/>
              <a:t>People </a:t>
            </a:r>
          </a:p>
        </p:txBody>
      </p:sp>
    </p:spTree>
    <p:extLst>
      <p:ext uri="{BB962C8B-B14F-4D97-AF65-F5344CB8AC3E}">
        <p14:creationId xmlns:p14="http://schemas.microsoft.com/office/powerpoint/2010/main" val="14950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" y="0"/>
            <a:ext cx="10116615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6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Encryption </a:t>
            </a:r>
            <a:r>
              <a:rPr lang="en-US" dirty="0"/>
              <a:t>overview </a:t>
            </a:r>
          </a:p>
          <a:p>
            <a:r>
              <a:rPr lang="en-US" smtClean="0"/>
              <a:t>Cryptography </a:t>
            </a:r>
            <a:r>
              <a:rPr lang="en-US" dirty="0"/>
              <a:t>in detail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3631" y="2967334"/>
            <a:ext cx="52827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Questions? 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rcellus"/>
              </a:rPr>
              <a:t>What we will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/>
              </a:rPr>
              <a:t>–Vulnerabilities, threats, security Goals, and methods of defense</a:t>
            </a:r>
          </a:p>
          <a:p>
            <a:r>
              <a:rPr lang="en-US" dirty="0">
                <a:latin typeface="Fira sans"/>
              </a:rPr>
              <a:t>–Cryptography</a:t>
            </a:r>
          </a:p>
          <a:p>
            <a:r>
              <a:rPr lang="en-US" dirty="0">
                <a:latin typeface="Fira sans"/>
              </a:rPr>
              <a:t>–Symmetric</a:t>
            </a:r>
          </a:p>
          <a:p>
            <a:r>
              <a:rPr lang="en-US" dirty="0">
                <a:latin typeface="Fira sans"/>
              </a:rPr>
              <a:t>–Asymmetric</a:t>
            </a:r>
          </a:p>
          <a:p>
            <a:r>
              <a:rPr lang="en-US" dirty="0">
                <a:latin typeface="Fira sans"/>
              </a:rPr>
              <a:t>–Message authentication and digital signature</a:t>
            </a:r>
          </a:p>
          <a:p>
            <a:r>
              <a:rPr lang="en-US" dirty="0">
                <a:latin typeface="Fira sans"/>
              </a:rPr>
              <a:t>–Advances in Cryptography</a:t>
            </a:r>
          </a:p>
        </p:txBody>
      </p:sp>
    </p:spTree>
    <p:extLst>
      <p:ext uri="{BB962C8B-B14F-4D97-AF65-F5344CB8AC3E}">
        <p14:creationId xmlns:p14="http://schemas.microsoft.com/office/powerpoint/2010/main" val="2890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Vulnerability</a:t>
            </a:r>
            <a:r>
              <a:rPr lang="en-IN" dirty="0"/>
              <a:t>, Threat and </a:t>
            </a:r>
            <a:r>
              <a:rPr lang="en-IN" dirty="0" smtClean="0"/>
              <a:t>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vulnerability is a weakness in the security system, in procedure, design, or implementation that might be exploited to cause loss or harm </a:t>
            </a:r>
          </a:p>
          <a:p>
            <a:r>
              <a:rPr lang="en-US" dirty="0" smtClean="0"/>
              <a:t>A </a:t>
            </a:r>
            <a:r>
              <a:rPr lang="en-US" dirty="0"/>
              <a:t>threat to a computer system is a set of circumstances that has the potential to cause loss or harm </a:t>
            </a:r>
          </a:p>
          <a:p>
            <a:r>
              <a:rPr lang="en-US" dirty="0" smtClean="0"/>
              <a:t>Control </a:t>
            </a:r>
            <a:r>
              <a:rPr lang="en-US" dirty="0"/>
              <a:t>is an action, device, procedure, or technique that removes or reduces a vulnerability </a:t>
            </a:r>
          </a:p>
          <a:p>
            <a:r>
              <a:rPr lang="en-US" dirty="0" smtClean="0"/>
              <a:t>A </a:t>
            </a:r>
            <a:r>
              <a:rPr lang="en-US" dirty="0"/>
              <a:t>threat is blocked by control of a vulnerability </a:t>
            </a:r>
          </a:p>
        </p:txBody>
      </p:sp>
    </p:spTree>
    <p:extLst>
      <p:ext uri="{BB962C8B-B14F-4D97-AF65-F5344CB8AC3E}">
        <p14:creationId xmlns:p14="http://schemas.microsoft.com/office/powerpoint/2010/main" val="40441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Threats, Controls, and Vulnerabilities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00892" cy="369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Attacks, Services and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Attack: Any action that compromises the security of information.</a:t>
            </a:r>
          </a:p>
          <a:p>
            <a:r>
              <a:rPr lang="en-US" dirty="0" smtClean="0"/>
              <a:t>Security </a:t>
            </a:r>
            <a:r>
              <a:rPr lang="en-US" dirty="0"/>
              <a:t>Mechanism: A mechanism that is designed to detect, prevent, or recover from a security attack.</a:t>
            </a:r>
          </a:p>
          <a:p>
            <a:r>
              <a:rPr lang="en-US" dirty="0" smtClean="0"/>
              <a:t>Security </a:t>
            </a:r>
            <a:r>
              <a:rPr lang="en-US" dirty="0"/>
              <a:t>Service: A service that enhances the security of data processing systems and information transfers. A security service makes use of one or more security mechanisms.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9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3"/>
            <a:ext cx="8280920" cy="568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9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Confidentiality, Integrity,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6696744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4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11352</TotalTime>
  <Words>818</Words>
  <Application>Microsoft Office PowerPoint</Application>
  <PresentationFormat>On-screen Show (4:3)</PresentationFormat>
  <Paragraphs>139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2_Custom Design</vt:lpstr>
      <vt:lpstr>Honours in Cyber Security &amp; Forensics  Applied Cryptography </vt:lpstr>
      <vt:lpstr>PowerPoint Presentation</vt:lpstr>
      <vt:lpstr>What is this course about?</vt:lpstr>
      <vt:lpstr>What we will cover?</vt:lpstr>
      <vt:lpstr>Vulnerability, Threat and Control</vt:lpstr>
      <vt:lpstr>Threats, Controls, and Vulnerabilities</vt:lpstr>
      <vt:lpstr>Attacks, Services and Mechanisms</vt:lpstr>
      <vt:lpstr>Books</vt:lpstr>
      <vt:lpstr>Relationship Between Confidentiality, Integrity, and Availability</vt:lpstr>
      <vt:lpstr>Confidentiality</vt:lpstr>
      <vt:lpstr>Integrity </vt:lpstr>
      <vt:lpstr>Availability </vt:lpstr>
      <vt:lpstr>Security Attacks </vt:lpstr>
      <vt:lpstr>PowerPoint Presentation</vt:lpstr>
      <vt:lpstr>Security Attacks </vt:lpstr>
      <vt:lpstr>PowerPoint Presentation</vt:lpstr>
      <vt:lpstr>Method, Opportunity and Motive </vt:lpstr>
      <vt:lpstr>Attacks</vt:lpstr>
      <vt:lpstr>PowerPoint Presentation</vt:lpstr>
      <vt:lpstr>Security Services </vt:lpstr>
      <vt:lpstr>PowerPoint Presentation</vt:lpstr>
      <vt:lpstr>PowerPoint Presentation</vt:lpstr>
      <vt:lpstr>Vulnerabilities</vt:lpstr>
      <vt:lpstr>Data Security</vt:lpstr>
      <vt:lpstr>Computing system vulnerabilities</vt:lpstr>
      <vt:lpstr>Computer Criminals </vt:lpstr>
      <vt:lpstr>Methods of Defense </vt:lpstr>
      <vt:lpstr>PowerPoint Presentation</vt:lpstr>
      <vt:lpstr>Methods of Defense </vt:lpstr>
      <vt:lpstr>Effectiveness of Controls </vt:lpstr>
      <vt:lpstr>Others Exposed Assets </vt:lpstr>
      <vt:lpstr>PowerPoint Presentation</vt:lpstr>
      <vt:lpstr>What’s Next?</vt:lpstr>
      <vt:lpstr>PowerPoint Presentation</vt:lpstr>
    </vt:vector>
  </TitlesOfParts>
  <Manager>Vaibhav Vasani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Vaibhav Vasani</dc:creator>
  <cp:keywords>Data Visualization</cp:keywords>
  <dc:description>Vaibhav</dc:description>
  <cp:lastModifiedBy>Swait</cp:lastModifiedBy>
  <cp:revision>76</cp:revision>
  <dcterms:created xsi:type="dcterms:W3CDTF">2021-02-11T03:47:51Z</dcterms:created>
  <dcterms:modified xsi:type="dcterms:W3CDTF">2022-08-29T04:40:23Z</dcterms:modified>
  <cp:category>Honours</cp:category>
</cp:coreProperties>
</file>