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324"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57"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9" r:id="rId33"/>
    <p:sldId id="356" r:id="rId34"/>
    <p:sldId id="358" r:id="rId35"/>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F8F"/>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50" d="100"/>
          <a:sy n="50" d="100"/>
        </p:scale>
        <p:origin x="-1836" y="-40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6549"/>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6E9C8BBD-C920-4C3C-B397-A2F3CBFAD3FA}" type="slidenum">
              <a:rPr lang="en-CA"/>
              <a:pPr>
                <a:defRPr/>
              </a:pPr>
              <a:t>‹#›</a:t>
            </a:fld>
            <a:endParaRPr lang="en-CA"/>
          </a:p>
        </p:txBody>
      </p:sp>
    </p:spTree>
    <p:extLst>
      <p:ext uri="{BB962C8B-B14F-4D97-AF65-F5344CB8AC3E}">
        <p14:creationId xmlns:p14="http://schemas.microsoft.com/office/powerpoint/2010/main" val="2468702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1A5F6A25-DF32-473F-B2D9-9FF8BA9EBEC3}" type="slidenum">
              <a:rPr lang="en-CA"/>
              <a:pPr>
                <a:defRPr/>
              </a:pPr>
              <a:t>‹#›</a:t>
            </a:fld>
            <a:endParaRPr lang="en-CA"/>
          </a:p>
        </p:txBody>
      </p:sp>
    </p:spTree>
    <p:extLst>
      <p:ext uri="{BB962C8B-B14F-4D97-AF65-F5344CB8AC3E}">
        <p14:creationId xmlns:p14="http://schemas.microsoft.com/office/powerpoint/2010/main" val="345153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19FB231-1730-4510-9CE1-5D87762D5341}" type="slidenum">
              <a:rPr lang="en-CA" altLang="en-US" sz="1200" smtClean="0">
                <a:latin typeface="Tahoma" pitchFamily="34" charset="0"/>
              </a:rPr>
              <a:pPr eaLnBrk="1" hangingPunct="1"/>
              <a:t>1</a:t>
            </a:fld>
            <a:endParaRPr lang="en-CA" altLang="en-US" sz="1200" smtClean="0">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FBF80D6-198C-4DAE-862D-FC4E1B479AA2}" type="slidenum">
              <a:rPr lang="en-CA" altLang="en-US" sz="1200" smtClean="0">
                <a:latin typeface="Tahoma" pitchFamily="34" charset="0"/>
              </a:rPr>
              <a:pPr eaLnBrk="1" hangingPunct="1"/>
              <a:t>10</a:t>
            </a:fld>
            <a:endParaRPr lang="en-CA" altLang="en-US" sz="1200" smtClean="0">
              <a:latin typeface="Tahoma"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37A568B-15D4-40FB-8D1F-6CF356A87C8D}" type="slidenum">
              <a:rPr lang="en-CA" altLang="en-US" sz="1200" smtClean="0">
                <a:latin typeface="Tahoma" pitchFamily="34" charset="0"/>
              </a:rPr>
              <a:pPr eaLnBrk="1" hangingPunct="1"/>
              <a:t>11</a:t>
            </a:fld>
            <a:endParaRPr lang="en-CA" altLang="en-US" sz="1200" smtClean="0">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BFEB768-AF33-4555-A4DE-A34A436EF27E}" type="slidenum">
              <a:rPr lang="en-CA" altLang="en-US" sz="1200" smtClean="0">
                <a:latin typeface="Tahoma" pitchFamily="34" charset="0"/>
              </a:rPr>
              <a:pPr eaLnBrk="1" hangingPunct="1"/>
              <a:t>12</a:t>
            </a:fld>
            <a:endParaRPr lang="en-CA" altLang="en-US" sz="1200" smtClean="0">
              <a:latin typeface="Tahoma"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2C0F93B-8317-4421-A6A9-68D53AD475B7}" type="slidenum">
              <a:rPr lang="en-CA" altLang="en-US" sz="1200" smtClean="0">
                <a:latin typeface="Tahoma" pitchFamily="34" charset="0"/>
              </a:rPr>
              <a:pPr eaLnBrk="1" hangingPunct="1"/>
              <a:t>13</a:t>
            </a:fld>
            <a:endParaRPr lang="en-CA" altLang="en-US" sz="1200" smtClean="0">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7E574E4-D9C6-43AF-9BBD-D6805D342D95}" type="slidenum">
              <a:rPr lang="en-CA" altLang="en-US" sz="1200" smtClean="0">
                <a:latin typeface="Tahoma" pitchFamily="34" charset="0"/>
              </a:rPr>
              <a:pPr eaLnBrk="1" hangingPunct="1"/>
              <a:t>14</a:t>
            </a:fld>
            <a:endParaRPr lang="en-CA" altLang="en-US" sz="1200" smtClean="0">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DF93098-C12A-4043-A411-9540954E3CD0}" type="slidenum">
              <a:rPr lang="en-CA" altLang="en-US" sz="1200" smtClean="0">
                <a:latin typeface="Tahoma" pitchFamily="34" charset="0"/>
              </a:rPr>
              <a:pPr eaLnBrk="1" hangingPunct="1"/>
              <a:t>15</a:t>
            </a:fld>
            <a:endParaRPr lang="en-CA" altLang="en-US" sz="1200" smtClean="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A41FCE0-F25B-4C34-8867-E71F76A54EC0}" type="slidenum">
              <a:rPr lang="en-CA" altLang="en-US" sz="1200" smtClean="0">
                <a:latin typeface="Tahoma" pitchFamily="34" charset="0"/>
              </a:rPr>
              <a:pPr eaLnBrk="1" hangingPunct="1"/>
              <a:t>16</a:t>
            </a:fld>
            <a:endParaRPr lang="en-CA" altLang="en-US" sz="1200" smtClean="0">
              <a:latin typeface="Tahoma"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848DFB3-5682-494D-BBB1-C6ECDA09DEB9}" type="slidenum">
              <a:rPr lang="en-CA" altLang="en-US" sz="1200" smtClean="0">
                <a:latin typeface="Tahoma" pitchFamily="34" charset="0"/>
              </a:rPr>
              <a:pPr eaLnBrk="1" hangingPunct="1"/>
              <a:t>17</a:t>
            </a:fld>
            <a:endParaRPr lang="en-CA" altLang="en-US" sz="1200" smtClean="0">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B33C90B-0D1B-4EEC-A73A-C1F970D498AA}" type="slidenum">
              <a:rPr lang="en-CA" altLang="en-US" sz="1200" smtClean="0">
                <a:latin typeface="Tahoma" pitchFamily="34" charset="0"/>
              </a:rPr>
              <a:pPr eaLnBrk="1" hangingPunct="1"/>
              <a:t>18</a:t>
            </a:fld>
            <a:endParaRPr lang="en-CA" altLang="en-US" sz="1200" smtClean="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F684F29-3515-49FF-8CCF-D20C32369194}" type="slidenum">
              <a:rPr lang="en-CA" altLang="en-US" sz="1200" smtClean="0">
                <a:latin typeface="Tahoma" pitchFamily="34" charset="0"/>
              </a:rPr>
              <a:pPr eaLnBrk="1" hangingPunct="1"/>
              <a:t>19</a:t>
            </a:fld>
            <a:endParaRPr lang="en-CA" altLang="en-US" sz="1200" smtClean="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BB38B75-624E-470C-8692-A5E784865057}" type="slidenum">
              <a:rPr lang="en-CA" altLang="en-US" sz="1200" smtClean="0">
                <a:latin typeface="Tahoma" pitchFamily="34" charset="0"/>
              </a:rPr>
              <a:pPr eaLnBrk="1" hangingPunct="1"/>
              <a:t>2</a:t>
            </a:fld>
            <a:endParaRPr lang="en-CA" altLang="en-US" sz="1200" smtClean="0">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4380ABB-EFB8-4C2D-B3ED-FAEAB64AD04A}" type="slidenum">
              <a:rPr lang="en-CA" altLang="en-US" sz="1200" smtClean="0">
                <a:latin typeface="Tahoma" pitchFamily="34" charset="0"/>
              </a:rPr>
              <a:pPr eaLnBrk="1" hangingPunct="1"/>
              <a:t>20</a:t>
            </a:fld>
            <a:endParaRPr lang="en-CA" altLang="en-US" sz="1200" smtClean="0">
              <a:latin typeface="Tahoma"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F4FD5BD-F13B-4A25-A609-B41ABC30E59A}" type="slidenum">
              <a:rPr lang="en-CA" altLang="en-US" sz="1200" smtClean="0">
                <a:latin typeface="Tahoma" pitchFamily="34" charset="0"/>
              </a:rPr>
              <a:pPr eaLnBrk="1" hangingPunct="1"/>
              <a:t>21</a:t>
            </a:fld>
            <a:endParaRPr lang="en-CA" altLang="en-US" sz="1200" smtClean="0">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81D780F-C937-4104-8166-A2F4B7393E64}" type="slidenum">
              <a:rPr lang="en-CA" altLang="en-US" sz="1200" smtClean="0">
                <a:latin typeface="Tahoma" pitchFamily="34" charset="0"/>
              </a:rPr>
              <a:pPr eaLnBrk="1" hangingPunct="1"/>
              <a:t>22</a:t>
            </a:fld>
            <a:endParaRPr lang="en-CA" altLang="en-US" sz="1200" smtClean="0">
              <a:latin typeface="Tahoma"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C1120B6-10E1-48A6-9FC1-666C9AAD168C}" type="slidenum">
              <a:rPr lang="en-CA" altLang="en-US" sz="1200" smtClean="0">
                <a:latin typeface="Tahoma" pitchFamily="34" charset="0"/>
              </a:rPr>
              <a:pPr eaLnBrk="1" hangingPunct="1"/>
              <a:t>23</a:t>
            </a:fld>
            <a:endParaRPr lang="en-CA" altLang="en-US" sz="1200" smtClean="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C7940F9-7022-4B4D-A6E0-09AD473984FF}" type="slidenum">
              <a:rPr lang="en-CA" altLang="en-US" sz="1200" smtClean="0">
                <a:latin typeface="Tahoma" pitchFamily="34" charset="0"/>
              </a:rPr>
              <a:pPr eaLnBrk="1" hangingPunct="1"/>
              <a:t>24</a:t>
            </a:fld>
            <a:endParaRPr lang="en-CA" altLang="en-US" sz="1200" smtClean="0">
              <a:latin typeface="Tahoma"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6987D0B-E604-4F98-AC10-2BBF34D3B9A0}" type="slidenum">
              <a:rPr lang="en-CA" altLang="en-US" sz="1200" smtClean="0">
                <a:latin typeface="Tahoma" pitchFamily="34" charset="0"/>
              </a:rPr>
              <a:pPr eaLnBrk="1" hangingPunct="1"/>
              <a:t>25</a:t>
            </a:fld>
            <a:endParaRPr lang="en-CA" altLang="en-US" sz="1200" smtClean="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495A394-7E55-4F4B-9F35-D2816CC0979F}" type="slidenum">
              <a:rPr lang="en-CA" altLang="en-US" sz="1200" smtClean="0">
                <a:latin typeface="Tahoma" pitchFamily="34" charset="0"/>
              </a:rPr>
              <a:pPr eaLnBrk="1" hangingPunct="1"/>
              <a:t>26</a:t>
            </a:fld>
            <a:endParaRPr lang="en-CA" altLang="en-US" sz="1200" smtClean="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2609AEB-5101-47B2-9D58-E07BF3F0023A}" type="slidenum">
              <a:rPr lang="en-CA" altLang="en-US" sz="1200" smtClean="0">
                <a:latin typeface="Tahoma" pitchFamily="34" charset="0"/>
              </a:rPr>
              <a:pPr eaLnBrk="1" hangingPunct="1"/>
              <a:t>27</a:t>
            </a:fld>
            <a:endParaRPr lang="en-CA" altLang="en-US" sz="1200" smtClean="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677D4B4-0D11-4947-9721-0BD1D3103116}" type="slidenum">
              <a:rPr lang="en-CA" altLang="en-US" sz="1200" smtClean="0">
                <a:latin typeface="Tahoma" pitchFamily="34" charset="0"/>
              </a:rPr>
              <a:pPr eaLnBrk="1" hangingPunct="1"/>
              <a:t>28</a:t>
            </a:fld>
            <a:endParaRPr lang="en-CA" altLang="en-US" sz="1200" smtClean="0">
              <a:latin typeface="Tahoma"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EB8F8BF-CF3E-436E-A1C1-C00D766B73DA}" type="slidenum">
              <a:rPr lang="en-CA" altLang="en-US" sz="1200" smtClean="0">
                <a:latin typeface="Tahoma" pitchFamily="34" charset="0"/>
              </a:rPr>
              <a:pPr eaLnBrk="1" hangingPunct="1"/>
              <a:t>29</a:t>
            </a:fld>
            <a:endParaRPr lang="en-CA" altLang="en-US" sz="1200" smtClean="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DF7E400-EE0A-4EEF-A799-B67656DB1F46}" type="slidenum">
              <a:rPr lang="en-CA" altLang="en-US" sz="1200" smtClean="0">
                <a:latin typeface="Tahoma" pitchFamily="34" charset="0"/>
              </a:rPr>
              <a:pPr eaLnBrk="1" hangingPunct="1"/>
              <a:t>3</a:t>
            </a:fld>
            <a:endParaRPr lang="en-CA" altLang="en-US" sz="1200" smtClean="0">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135E389-E892-46C9-B1E2-DC873A739C4C}" type="slidenum">
              <a:rPr lang="en-CA" altLang="en-US" sz="1200" smtClean="0">
                <a:latin typeface="Tahoma" pitchFamily="34" charset="0"/>
              </a:rPr>
              <a:pPr eaLnBrk="1" hangingPunct="1"/>
              <a:t>30</a:t>
            </a:fld>
            <a:endParaRPr lang="en-CA" altLang="en-US" sz="1200" smtClean="0">
              <a:latin typeface="Tahoma"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6740DF0-0AB9-4F4B-87DB-E3D385601057}" type="slidenum">
              <a:rPr lang="en-CA" altLang="en-US" sz="1200" smtClean="0">
                <a:latin typeface="Tahoma" pitchFamily="34" charset="0"/>
              </a:rPr>
              <a:pPr eaLnBrk="1" hangingPunct="1"/>
              <a:t>31</a:t>
            </a:fld>
            <a:endParaRPr lang="en-CA" altLang="en-US" sz="1200" smtClean="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0C4A5D3-528B-4823-811D-6E91F7AC8BDC}" type="slidenum">
              <a:rPr lang="en-CA" altLang="en-US" sz="1200" smtClean="0">
                <a:latin typeface="Tahoma" pitchFamily="34" charset="0"/>
              </a:rPr>
              <a:pPr eaLnBrk="1" hangingPunct="1"/>
              <a:t>33</a:t>
            </a:fld>
            <a:endParaRPr lang="en-CA" altLang="en-US" sz="1200" smtClean="0">
              <a:latin typeface="Tahoma"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960DAE2-833A-449D-B557-62B446414456}" type="slidenum">
              <a:rPr lang="en-CA" altLang="en-US" sz="1200" smtClean="0">
                <a:latin typeface="Tahoma" pitchFamily="34" charset="0"/>
              </a:rPr>
              <a:pPr eaLnBrk="1" hangingPunct="1"/>
              <a:t>34</a:t>
            </a:fld>
            <a:endParaRPr lang="en-CA" altLang="en-US" sz="1200" smtClean="0">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B165A30-A849-4C81-A99A-5B5ECB433234}" type="slidenum">
              <a:rPr lang="en-CA" altLang="en-US" sz="1200" smtClean="0">
                <a:latin typeface="Tahoma" pitchFamily="34" charset="0"/>
              </a:rPr>
              <a:pPr eaLnBrk="1" hangingPunct="1"/>
              <a:t>4</a:t>
            </a:fld>
            <a:endParaRPr lang="en-CA" altLang="en-US" sz="1200" smtClean="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999A8BB-0534-480F-9945-7B4959FD7BBF}" type="slidenum">
              <a:rPr lang="en-CA" altLang="en-US" sz="1200" smtClean="0">
                <a:latin typeface="Tahoma" pitchFamily="34" charset="0"/>
              </a:rPr>
              <a:pPr eaLnBrk="1" hangingPunct="1"/>
              <a:t>5</a:t>
            </a:fld>
            <a:endParaRPr lang="en-CA" altLang="en-US" sz="1200" smtClean="0">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1470318-3BD8-4AFA-AEB0-19760B416CD4}" type="slidenum">
              <a:rPr lang="en-CA" altLang="en-US" sz="1200" smtClean="0">
                <a:latin typeface="Tahoma" pitchFamily="34" charset="0"/>
              </a:rPr>
              <a:pPr eaLnBrk="1" hangingPunct="1"/>
              <a:t>6</a:t>
            </a:fld>
            <a:endParaRPr lang="en-CA" altLang="en-US" sz="1200" smtClean="0">
              <a:latin typeface="Tahoma"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937467D-0593-4766-B15A-1531E2A0B475}" type="slidenum">
              <a:rPr lang="en-CA" altLang="en-US" sz="1200" smtClean="0">
                <a:latin typeface="Tahoma" pitchFamily="34" charset="0"/>
              </a:rPr>
              <a:pPr eaLnBrk="1" hangingPunct="1"/>
              <a:t>7</a:t>
            </a:fld>
            <a:endParaRPr lang="en-CA" altLang="en-US" sz="1200" smtClean="0">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CB1B93F-F592-4296-9570-316FA411408E}" type="slidenum">
              <a:rPr lang="en-CA" altLang="en-US" sz="1200" smtClean="0">
                <a:latin typeface="Tahoma" pitchFamily="34" charset="0"/>
              </a:rPr>
              <a:pPr eaLnBrk="1" hangingPunct="1"/>
              <a:t>8</a:t>
            </a:fld>
            <a:endParaRPr lang="en-CA" altLang="en-US" sz="1200" smtClean="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823B450-0FCE-446F-AF7D-5F680AEA4CE2}" type="slidenum">
              <a:rPr lang="en-CA" altLang="en-US" sz="1200" smtClean="0">
                <a:latin typeface="Tahoma" pitchFamily="34" charset="0"/>
              </a:rPr>
              <a:pPr eaLnBrk="1" hangingPunct="1"/>
              <a:t>9</a:t>
            </a:fld>
            <a:endParaRPr lang="en-CA" altLang="en-US" sz="1200" smtClean="0">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5" name="Rectangle 47"/>
          <p:cNvSpPr>
            <a:spLocks noChangeArrowheads="1"/>
          </p:cNvSpPr>
          <p:nvPr/>
        </p:nvSpPr>
        <p:spPr bwMode="auto">
          <a:xfrm rot="16200000">
            <a:off x="3500437" y="-985837"/>
            <a:ext cx="2143125" cy="9144000"/>
          </a:xfrm>
          <a:prstGeom prst="rect">
            <a:avLst/>
          </a:prstGeom>
          <a:solidFill>
            <a:srgbClr val="677228">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6" name="Rectangle 48"/>
          <p:cNvSpPr>
            <a:spLocks noChangeArrowheads="1"/>
          </p:cNvSpPr>
          <p:nvPr/>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4"/>
                  <a:srcRect/>
                  <a:tile tx="0" ty="0" sx="100000" sy="100000" flip="none" algn="tl"/>
                </a:blipFill>
              </a14:hiddenFill>
            </a:ext>
          </a:extLst>
        </p:spPr>
        <p:txBody>
          <a:bodyPr wrap="none" anchor="ctr"/>
          <a:lstStyle>
            <a:lvl1pPr>
              <a:defRPr sz="6600">
                <a:solidFill>
                  <a:srgbClr val="990033"/>
                </a:solidFill>
              </a:defRPr>
            </a:lvl1pPr>
          </a:lstStyle>
          <a:p>
            <a:pPr lvl="0"/>
            <a:r>
              <a:rPr lang="en-US" noProof="0" smtClean="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noProof="0" smtClean="0"/>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pPr>
              <a:defRPr/>
            </a:pPr>
            <a:r>
              <a:rPr lang="en-US"/>
              <a:t>Copyright © 2007 </a:t>
            </a:r>
            <a:r>
              <a:rPr lang="en-US">
                <a:solidFill>
                  <a:srgbClr val="000000"/>
                </a:solidFill>
              </a:rPr>
              <a:t>Ramez Elmasri and Shamkant B. Navathe</a:t>
            </a:r>
          </a:p>
        </p:txBody>
      </p:sp>
    </p:spTree>
    <p:extLst>
      <p:ext uri="{BB962C8B-B14F-4D97-AF65-F5344CB8AC3E}">
        <p14:creationId xmlns:p14="http://schemas.microsoft.com/office/powerpoint/2010/main" val="3440576641"/>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7- </a:t>
            </a:r>
            <a:fld id="{975F46B3-4659-45B3-9402-2EC9A5837F79}" type="slidenum">
              <a:rPr lang="en-US"/>
              <a:pPr>
                <a:defRPr/>
              </a:pPr>
              <a:t>‹#›</a:t>
            </a:fld>
            <a:endParaRPr lang="en-CA"/>
          </a:p>
        </p:txBody>
      </p:sp>
    </p:spTree>
    <p:extLst>
      <p:ext uri="{BB962C8B-B14F-4D97-AF65-F5344CB8AC3E}">
        <p14:creationId xmlns:p14="http://schemas.microsoft.com/office/powerpoint/2010/main" val="99309166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7- </a:t>
            </a:r>
            <a:fld id="{48F76409-E722-4C1E-A2D7-32551AB8B26E}" type="slidenum">
              <a:rPr lang="en-US"/>
              <a:pPr>
                <a:defRPr/>
              </a:pPr>
              <a:t>‹#›</a:t>
            </a:fld>
            <a:endParaRPr lang="en-CA"/>
          </a:p>
        </p:txBody>
      </p:sp>
    </p:spTree>
    <p:extLst>
      <p:ext uri="{BB962C8B-B14F-4D97-AF65-F5344CB8AC3E}">
        <p14:creationId xmlns:p14="http://schemas.microsoft.com/office/powerpoint/2010/main" val="16873269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7- </a:t>
            </a:r>
            <a:fld id="{61EF877A-4FF3-4B9E-8FBD-2F90391EB197}" type="slidenum">
              <a:rPr lang="en-US"/>
              <a:pPr>
                <a:defRPr/>
              </a:pPr>
              <a:t>‹#›</a:t>
            </a:fld>
            <a:endParaRPr lang="en-CA"/>
          </a:p>
        </p:txBody>
      </p:sp>
    </p:spTree>
    <p:extLst>
      <p:ext uri="{BB962C8B-B14F-4D97-AF65-F5344CB8AC3E}">
        <p14:creationId xmlns:p14="http://schemas.microsoft.com/office/powerpoint/2010/main" val="8376330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7- </a:t>
            </a:r>
            <a:fld id="{5A35787A-9FD1-494A-80D9-F5988922CB43}" type="slidenum">
              <a:rPr lang="en-US"/>
              <a:pPr>
                <a:defRPr/>
              </a:pPr>
              <a:t>‹#›</a:t>
            </a:fld>
            <a:endParaRPr lang="en-CA"/>
          </a:p>
        </p:txBody>
      </p:sp>
    </p:spTree>
    <p:extLst>
      <p:ext uri="{BB962C8B-B14F-4D97-AF65-F5344CB8AC3E}">
        <p14:creationId xmlns:p14="http://schemas.microsoft.com/office/powerpoint/2010/main" val="354592641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7- </a:t>
            </a:r>
            <a:fld id="{A07A0556-B343-4F86-9343-9458D715FE6B}" type="slidenum">
              <a:rPr lang="en-US"/>
              <a:pPr>
                <a:defRPr/>
              </a:pPr>
              <a:t>‹#›</a:t>
            </a:fld>
            <a:endParaRPr lang="en-CA"/>
          </a:p>
        </p:txBody>
      </p:sp>
    </p:spTree>
    <p:extLst>
      <p:ext uri="{BB962C8B-B14F-4D97-AF65-F5344CB8AC3E}">
        <p14:creationId xmlns:p14="http://schemas.microsoft.com/office/powerpoint/2010/main" val="24702249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7- </a:t>
            </a:r>
            <a:fld id="{627BD02E-EB4E-4C5A-A6DE-0BA65AAE6EDF}" type="slidenum">
              <a:rPr lang="en-US"/>
              <a:pPr>
                <a:defRPr/>
              </a:pPr>
              <a:t>‹#›</a:t>
            </a:fld>
            <a:endParaRPr lang="en-CA"/>
          </a:p>
        </p:txBody>
      </p:sp>
    </p:spTree>
    <p:extLst>
      <p:ext uri="{BB962C8B-B14F-4D97-AF65-F5344CB8AC3E}">
        <p14:creationId xmlns:p14="http://schemas.microsoft.com/office/powerpoint/2010/main" val="279194576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7- </a:t>
            </a:r>
            <a:fld id="{5E184850-CA94-48A7-BC21-56C7009E100A}" type="slidenum">
              <a:rPr lang="en-US"/>
              <a:pPr>
                <a:defRPr/>
              </a:pPr>
              <a:t>‹#›</a:t>
            </a:fld>
            <a:endParaRPr lang="en-CA"/>
          </a:p>
        </p:txBody>
      </p:sp>
    </p:spTree>
    <p:extLst>
      <p:ext uri="{BB962C8B-B14F-4D97-AF65-F5344CB8AC3E}">
        <p14:creationId xmlns:p14="http://schemas.microsoft.com/office/powerpoint/2010/main" val="10989744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7- </a:t>
            </a:r>
            <a:fld id="{57125608-195A-4246-B7CE-16D42EB580A4}" type="slidenum">
              <a:rPr lang="en-US"/>
              <a:pPr>
                <a:defRPr/>
              </a:pPr>
              <a:t>‹#›</a:t>
            </a:fld>
            <a:endParaRPr lang="en-CA"/>
          </a:p>
        </p:txBody>
      </p:sp>
    </p:spTree>
    <p:extLst>
      <p:ext uri="{BB962C8B-B14F-4D97-AF65-F5344CB8AC3E}">
        <p14:creationId xmlns:p14="http://schemas.microsoft.com/office/powerpoint/2010/main" val="322922438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7- </a:t>
            </a:r>
            <a:fld id="{4D270193-4010-41C5-8380-470847F6B603}" type="slidenum">
              <a:rPr lang="en-US"/>
              <a:pPr>
                <a:defRPr/>
              </a:pPr>
              <a:t>‹#›</a:t>
            </a:fld>
            <a:endParaRPr lang="en-CA"/>
          </a:p>
        </p:txBody>
      </p:sp>
    </p:spTree>
    <p:extLst>
      <p:ext uri="{BB962C8B-B14F-4D97-AF65-F5344CB8AC3E}">
        <p14:creationId xmlns:p14="http://schemas.microsoft.com/office/powerpoint/2010/main" val="2196698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7- </a:t>
            </a:r>
            <a:fld id="{55508171-0DC8-4E22-8033-FCABD414303E}" type="slidenum">
              <a:rPr lang="en-US"/>
              <a:pPr>
                <a:defRPr/>
              </a:pPr>
              <a:t>‹#›</a:t>
            </a:fld>
            <a:endParaRPr lang="en-CA"/>
          </a:p>
        </p:txBody>
      </p:sp>
    </p:spTree>
    <p:extLst>
      <p:ext uri="{BB962C8B-B14F-4D97-AF65-F5344CB8AC3E}">
        <p14:creationId xmlns:p14="http://schemas.microsoft.com/office/powerpoint/2010/main" val="14303397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latin typeface="Tahoma"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latin typeface="Tahoma" pitchFamily="34" charset="0"/>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latin typeface="Tahoma" pitchFamily="34" charset="0"/>
                </a:endParaRPr>
              </a:p>
            </p:txBody>
          </p:sp>
        </p:grpSp>
      </p:grpSp>
      <p:sp>
        <p:nvSpPr>
          <p:cNvPr id="1027" name="Rectangle 37"/>
          <p:cNvSpPr>
            <a:spLocks noChangeArrowheads="1"/>
          </p:cNvSpPr>
          <p:nvPr/>
        </p:nvSpPr>
        <p:spPr bwMode="gray">
          <a:xfrm rot="-5400000">
            <a:off x="3845719" y="-3845719"/>
            <a:ext cx="1449388" cy="9140825"/>
          </a:xfrm>
          <a:prstGeom prst="rect">
            <a:avLst/>
          </a:prstGeom>
          <a:solidFill>
            <a:srgbClr val="677228">
              <a:alpha val="36078"/>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pPr>
              <a:defRPr/>
            </a:pPr>
            <a:r>
              <a:rPr lang="en-US"/>
              <a:t>Slide 7- </a:t>
            </a:r>
            <a:fld id="{94CE9506-3599-49A0-A68E-A54A6E7B0851}"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900"/>
              <a:t>Copyright © 2007 </a:t>
            </a:r>
            <a:r>
              <a:rPr lang="en-US" alt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9"/>
          <p:cNvSpPr>
            <a:spLocks noGrp="1" noChangeArrowheads="1"/>
          </p:cNvSpPr>
          <p:nvPr>
            <p:ph type="ftr"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900" smtClean="0"/>
              <a:t>Copyright © 2007 </a:t>
            </a:r>
            <a:r>
              <a:rPr lang="en-US" altLang="en-US" sz="900" smtClean="0">
                <a:solidFill>
                  <a:srgbClr val="000000"/>
                </a:solidFill>
              </a:rPr>
              <a:t>Ramez Elmasri and Shamkant B. Navathe</a:t>
            </a:r>
          </a:p>
        </p:txBody>
      </p:sp>
      <p:sp>
        <p:nvSpPr>
          <p:cNvPr id="4099" name="Rectangle 2" descr="Pink tissue paper"/>
          <p:cNvSpPr>
            <a:spLocks noGrp="1" noChangeArrowheads="1"/>
          </p:cNvSpPr>
          <p:nvPr>
            <p:ph type="ctrTitle"/>
          </p:nvPr>
        </p:nvSpPr>
        <p:spPr/>
        <p:txBody>
          <a:bodyPr/>
          <a:lstStyle/>
          <a:p>
            <a:pPr eaLnBrk="1" hangingPunct="1"/>
            <a:r>
              <a:rPr lang="en-US" altLang="en-US" smtClean="0"/>
              <a:t>Chapter 7</a:t>
            </a:r>
          </a:p>
        </p:txBody>
      </p:sp>
      <p:sp>
        <p:nvSpPr>
          <p:cNvPr id="4100" name="Rectangle 3" descr="Pink tissue paper"/>
          <p:cNvSpPr>
            <a:spLocks noGrp="1" noChangeArrowheads="1"/>
          </p:cNvSpPr>
          <p:nvPr>
            <p:ph type="subTitle" idx="1"/>
          </p:nvPr>
        </p:nvSpPr>
        <p:spPr/>
        <p:txBody>
          <a:bodyPr/>
          <a:lstStyle/>
          <a:p>
            <a:pPr eaLnBrk="1" hangingPunct="1"/>
            <a:r>
              <a:rPr lang="en-US" altLang="en-US" smtClean="0"/>
              <a:t>Relational Database Design by ER- and EERR-to-Relational Mapping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7732715B-EE6C-4412-A9B7-5FBFAC92F3A1}" type="slidenum">
              <a:rPr lang="en-US" altLang="en-US" sz="1400" smtClean="0">
                <a:solidFill>
                  <a:srgbClr val="990033"/>
                </a:solidFill>
              </a:rPr>
              <a:pPr eaLnBrk="1" hangingPunct="1"/>
              <a:t>10</a:t>
            </a:fld>
            <a:endParaRPr lang="en-CA" altLang="en-US" sz="1400" smtClean="0">
              <a:solidFill>
                <a:srgbClr val="990033"/>
              </a:solidFill>
            </a:endParaRPr>
          </a:p>
        </p:txBody>
      </p:sp>
      <p:sp>
        <p:nvSpPr>
          <p:cNvPr id="13315" name="Rectangle 2"/>
          <p:cNvSpPr>
            <a:spLocks noGrp="1" noChangeArrowheads="1"/>
          </p:cNvSpPr>
          <p:nvPr>
            <p:ph type="title"/>
          </p:nvPr>
        </p:nvSpPr>
        <p:spPr>
          <a:xfrm>
            <a:off x="685800" y="258763"/>
            <a:ext cx="7772400" cy="766762"/>
          </a:xfrm>
        </p:spPr>
        <p:txBody>
          <a:bodyPr/>
          <a:lstStyle/>
          <a:p>
            <a:pPr eaLnBrk="1" hangingPunct="1"/>
            <a:r>
              <a:rPr lang="en-US" altLang="en-US" sz="2800" b="1" smtClean="0"/>
              <a:t/>
            </a:r>
            <a:br>
              <a:rPr lang="en-US" altLang="en-US" sz="2800" b="1" smtClean="0"/>
            </a:br>
            <a:r>
              <a:rPr lang="en-US" altLang="en-US" sz="2800" b="1" smtClean="0"/>
              <a:t>ER-to-Relational Mapping Algorithm (contd.)</a:t>
            </a:r>
            <a:endParaRPr lang="en-US" altLang="en-US" sz="2800" smtClean="0"/>
          </a:p>
        </p:txBody>
      </p:sp>
      <p:sp>
        <p:nvSpPr>
          <p:cNvPr id="13316" name="Rectangle 3"/>
          <p:cNvSpPr>
            <a:spLocks noGrp="1" noChangeArrowheads="1"/>
          </p:cNvSpPr>
          <p:nvPr>
            <p:ph type="body" idx="1"/>
          </p:nvPr>
        </p:nvSpPr>
        <p:spPr>
          <a:xfrm>
            <a:off x="323850" y="1533525"/>
            <a:ext cx="8562975" cy="4857750"/>
          </a:xfrm>
        </p:spPr>
        <p:txBody>
          <a:bodyPr/>
          <a:lstStyle/>
          <a:p>
            <a:pPr eaLnBrk="1" hangingPunct="1">
              <a:lnSpc>
                <a:spcPct val="90000"/>
              </a:lnSpc>
            </a:pPr>
            <a:r>
              <a:rPr lang="en-US" altLang="en-US" sz="2400" b="1" smtClean="0"/>
              <a:t>Step 6: Mapping of Multivalued attributes.</a:t>
            </a:r>
          </a:p>
          <a:p>
            <a:pPr lvl="1" eaLnBrk="1" hangingPunct="1">
              <a:lnSpc>
                <a:spcPct val="90000"/>
              </a:lnSpc>
            </a:pPr>
            <a:r>
              <a:rPr lang="en-US" altLang="en-US" sz="2000" smtClean="0"/>
              <a:t>For each multivalued attribute A, create a new relation R. </a:t>
            </a:r>
          </a:p>
          <a:p>
            <a:pPr lvl="1" eaLnBrk="1" hangingPunct="1">
              <a:lnSpc>
                <a:spcPct val="90000"/>
              </a:lnSpc>
            </a:pPr>
            <a:r>
              <a:rPr lang="en-US" altLang="en-US" sz="2000" smtClean="0"/>
              <a:t>This relation R will include an attribute corresponding to A, plus the primary key attribute K-as a foreign key in R-of the relation that represents the entity type of relationship type that has A as an attribute. </a:t>
            </a:r>
          </a:p>
          <a:p>
            <a:pPr lvl="1" eaLnBrk="1" hangingPunct="1">
              <a:lnSpc>
                <a:spcPct val="90000"/>
              </a:lnSpc>
            </a:pPr>
            <a:r>
              <a:rPr lang="en-US" altLang="en-US" sz="2000" smtClean="0"/>
              <a:t>The primary key of R is the combination of A and K. If the multivalued attribute is composite, we include its simple components.</a:t>
            </a:r>
          </a:p>
          <a:p>
            <a:pPr eaLnBrk="1" hangingPunct="1">
              <a:lnSpc>
                <a:spcPct val="90000"/>
              </a:lnSpc>
            </a:pPr>
            <a:r>
              <a:rPr lang="en-US" altLang="en-US" sz="2400" b="1" smtClean="0"/>
              <a:t>Example:</a:t>
            </a:r>
            <a:r>
              <a:rPr lang="en-US" altLang="en-US" sz="2400" smtClean="0"/>
              <a:t> The relation DEPT_LOCATIONS is created. </a:t>
            </a:r>
          </a:p>
          <a:p>
            <a:pPr lvl="1" eaLnBrk="1" hangingPunct="1">
              <a:lnSpc>
                <a:spcPct val="90000"/>
              </a:lnSpc>
            </a:pPr>
            <a:r>
              <a:rPr lang="en-US" altLang="en-US" sz="2000" smtClean="0"/>
              <a:t>The attribute DLOCATION represents the multivalued attribute LOCATIONS of DEPARTMENT, while DNUMBER-as foreign key-represents the primary key of the DEPARTMENT relation.</a:t>
            </a:r>
          </a:p>
          <a:p>
            <a:pPr lvl="1" eaLnBrk="1" hangingPunct="1">
              <a:lnSpc>
                <a:spcPct val="90000"/>
              </a:lnSpc>
            </a:pPr>
            <a:r>
              <a:rPr lang="en-US" altLang="en-US" sz="2000" smtClean="0"/>
              <a:t>The primary key of R is the combination of {DNUMBER, DLOCATION}.</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437A0A2-30AE-49E4-BAAD-3CD9FEF79A4C}" type="slidenum">
              <a:rPr lang="en-US" altLang="en-US" sz="1400" smtClean="0">
                <a:solidFill>
                  <a:srgbClr val="990033"/>
                </a:solidFill>
              </a:rPr>
              <a:pPr eaLnBrk="1" hangingPunct="1"/>
              <a:t>11</a:t>
            </a:fld>
            <a:endParaRPr lang="en-CA" altLang="en-US" sz="1400" smtClean="0">
              <a:solidFill>
                <a:srgbClr val="990033"/>
              </a:solidFill>
            </a:endParaRPr>
          </a:p>
        </p:txBody>
      </p:sp>
      <p:sp>
        <p:nvSpPr>
          <p:cNvPr id="14339" name="Rectangle 2"/>
          <p:cNvSpPr>
            <a:spLocks noGrp="1" noChangeArrowheads="1"/>
          </p:cNvSpPr>
          <p:nvPr>
            <p:ph type="title"/>
          </p:nvPr>
        </p:nvSpPr>
        <p:spPr>
          <a:xfrm>
            <a:off x="685800" y="258763"/>
            <a:ext cx="7772400" cy="766762"/>
          </a:xfrm>
        </p:spPr>
        <p:txBody>
          <a:bodyPr/>
          <a:lstStyle/>
          <a:p>
            <a:pPr eaLnBrk="1" hangingPunct="1"/>
            <a:r>
              <a:rPr lang="en-US" altLang="en-US" sz="2800" b="1" smtClean="0"/>
              <a:t/>
            </a:r>
            <a:br>
              <a:rPr lang="en-US" altLang="en-US" sz="2800" b="1" smtClean="0"/>
            </a:br>
            <a:r>
              <a:rPr lang="en-US" altLang="en-US" sz="2800" b="1" smtClean="0"/>
              <a:t>ER-to-Relational Mapping Algorithm (contd.)</a:t>
            </a:r>
            <a:endParaRPr lang="en-US" altLang="en-US" sz="2800" smtClean="0"/>
          </a:p>
        </p:txBody>
      </p:sp>
      <p:sp>
        <p:nvSpPr>
          <p:cNvPr id="14340" name="Rectangle 3"/>
          <p:cNvSpPr>
            <a:spLocks noGrp="1" noChangeArrowheads="1"/>
          </p:cNvSpPr>
          <p:nvPr>
            <p:ph type="body" idx="1"/>
          </p:nvPr>
        </p:nvSpPr>
        <p:spPr>
          <a:xfrm>
            <a:off x="323850" y="1533525"/>
            <a:ext cx="8343900" cy="4724400"/>
          </a:xfrm>
        </p:spPr>
        <p:txBody>
          <a:bodyPr/>
          <a:lstStyle/>
          <a:p>
            <a:pPr eaLnBrk="1" hangingPunct="1">
              <a:lnSpc>
                <a:spcPct val="90000"/>
              </a:lnSpc>
            </a:pPr>
            <a:r>
              <a:rPr lang="en-US" altLang="en-US" sz="2400" b="1" smtClean="0"/>
              <a:t>Step 7: Mapping of N-ary Relationship Types.</a:t>
            </a:r>
            <a:endParaRPr lang="en-US" altLang="en-US" sz="2400" smtClean="0"/>
          </a:p>
          <a:p>
            <a:pPr lvl="1" eaLnBrk="1" hangingPunct="1">
              <a:lnSpc>
                <a:spcPct val="90000"/>
              </a:lnSpc>
            </a:pPr>
            <a:r>
              <a:rPr lang="en-US" altLang="en-US" sz="2200" smtClean="0"/>
              <a:t>For each n-ary relationship type R, where n&gt;2, create a new relationship S to represent R.</a:t>
            </a:r>
          </a:p>
          <a:p>
            <a:pPr lvl="1" eaLnBrk="1" hangingPunct="1">
              <a:lnSpc>
                <a:spcPct val="90000"/>
              </a:lnSpc>
            </a:pPr>
            <a:r>
              <a:rPr lang="en-US" altLang="en-US" sz="2200" smtClean="0"/>
              <a:t>Include as foreign key attributes in S the primary keys of the relations that represent the participating entity types. </a:t>
            </a:r>
          </a:p>
          <a:p>
            <a:pPr lvl="1" eaLnBrk="1" hangingPunct="1">
              <a:lnSpc>
                <a:spcPct val="90000"/>
              </a:lnSpc>
            </a:pPr>
            <a:r>
              <a:rPr lang="en-US" altLang="en-US" sz="2200" smtClean="0"/>
              <a:t>Also include any simple attributes of the n-ary relationship type (or simple components of composite attributes) as attributes of S.</a:t>
            </a:r>
            <a:r>
              <a:rPr lang="en-US" altLang="en-US" sz="1700" smtClean="0"/>
              <a:t> </a:t>
            </a:r>
          </a:p>
          <a:p>
            <a:pPr eaLnBrk="1" hangingPunct="1">
              <a:lnSpc>
                <a:spcPct val="90000"/>
              </a:lnSpc>
            </a:pPr>
            <a:r>
              <a:rPr lang="en-US" altLang="en-US" sz="2400" b="1" smtClean="0"/>
              <a:t>Example: </a:t>
            </a:r>
            <a:r>
              <a:rPr lang="en-US" altLang="en-US" sz="2400" smtClean="0"/>
              <a:t>The relationship type SUPPY in the ER on the next slide.</a:t>
            </a:r>
          </a:p>
          <a:p>
            <a:pPr lvl="1" eaLnBrk="1" hangingPunct="1">
              <a:lnSpc>
                <a:spcPct val="90000"/>
              </a:lnSpc>
            </a:pPr>
            <a:r>
              <a:rPr lang="en-US" altLang="en-US" sz="2000" smtClean="0"/>
              <a:t>This can be mapped to the relation SUPPLY shown in the relational schema, whose primary key is the combination of the three foreign keys {SNAME, PARTNO, PROJNAME}</a:t>
            </a:r>
            <a:endParaRPr lang="en-US" altLang="en-US" sz="2200" b="1" smtClean="0">
              <a:solidFill>
                <a:srgbClr val="FF0066"/>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3BCEBD22-2B94-4CEE-9F42-BDF62C323977}" type="slidenum">
              <a:rPr lang="en-US" altLang="en-US" sz="1400" smtClean="0">
                <a:solidFill>
                  <a:srgbClr val="990033"/>
                </a:solidFill>
              </a:rPr>
              <a:pPr eaLnBrk="1" hangingPunct="1"/>
              <a:t>12</a:t>
            </a:fld>
            <a:endParaRPr lang="en-CA" altLang="en-US" sz="1400" smtClean="0">
              <a:solidFill>
                <a:srgbClr val="990033"/>
              </a:solidFill>
            </a:endParaRPr>
          </a:p>
        </p:txBody>
      </p:sp>
      <p:sp>
        <p:nvSpPr>
          <p:cNvPr id="15363" name="Rectangle 2"/>
          <p:cNvSpPr>
            <a:spLocks noGrp="1" noChangeArrowheads="1"/>
          </p:cNvSpPr>
          <p:nvPr>
            <p:ph type="title"/>
          </p:nvPr>
        </p:nvSpPr>
        <p:spPr>
          <a:xfrm>
            <a:off x="533400" y="304800"/>
            <a:ext cx="7924800" cy="1439863"/>
          </a:xfrm>
        </p:spPr>
        <p:txBody>
          <a:bodyPr anchor="t"/>
          <a:lstStyle/>
          <a:p>
            <a:pPr eaLnBrk="1" hangingPunct="1"/>
            <a:r>
              <a:rPr lang="en-US" altLang="en-US" sz="1800" b="1" smtClean="0"/>
              <a:t>FIGURE 4.11</a:t>
            </a:r>
            <a:r>
              <a:rPr lang="en-US" altLang="en-US" sz="1800" smtClean="0"/>
              <a:t/>
            </a:r>
            <a:br>
              <a:rPr lang="en-US" altLang="en-US" sz="1800" smtClean="0"/>
            </a:br>
            <a:r>
              <a:rPr lang="en-US" altLang="en-US" sz="1800" smtClean="0"/>
              <a:t>Ternary relationship types. (a) The SUPPLY relationship. </a:t>
            </a:r>
            <a:endParaRPr lang="en-US" altLang="en-US" smtClean="0"/>
          </a:p>
        </p:txBody>
      </p:sp>
      <p:pic>
        <p:nvPicPr>
          <p:cNvPr id="1536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911350"/>
            <a:ext cx="7772400" cy="2654300"/>
          </a:xfr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A4A921FB-520E-4494-BCC4-475C7AC74BDD}" type="slidenum">
              <a:rPr lang="en-US" altLang="en-US" sz="1400" smtClean="0">
                <a:solidFill>
                  <a:srgbClr val="990033"/>
                </a:solidFill>
              </a:rPr>
              <a:pPr eaLnBrk="1" hangingPunct="1"/>
              <a:t>13</a:t>
            </a:fld>
            <a:endParaRPr lang="en-CA" altLang="en-US" sz="1400" smtClean="0">
              <a:solidFill>
                <a:srgbClr val="990033"/>
              </a:solidFill>
            </a:endParaRPr>
          </a:p>
        </p:txBody>
      </p:sp>
      <p:sp>
        <p:nvSpPr>
          <p:cNvPr id="16387" name="Rectangle 2"/>
          <p:cNvSpPr>
            <a:spLocks noGrp="1" noChangeArrowheads="1"/>
          </p:cNvSpPr>
          <p:nvPr>
            <p:ph type="title"/>
          </p:nvPr>
        </p:nvSpPr>
        <p:spPr>
          <a:xfrm>
            <a:off x="492125" y="304800"/>
            <a:ext cx="7173913" cy="1143000"/>
          </a:xfrm>
        </p:spPr>
        <p:txBody>
          <a:bodyPr anchor="t"/>
          <a:lstStyle/>
          <a:p>
            <a:pPr eaLnBrk="1" hangingPunct="1"/>
            <a:r>
              <a:rPr lang="en-US" altLang="en-US" sz="1800" b="1" smtClean="0"/>
              <a:t>FIGURE 7.3</a:t>
            </a:r>
            <a:br>
              <a:rPr lang="en-US" altLang="en-US" sz="1800" b="1" smtClean="0"/>
            </a:br>
            <a:r>
              <a:rPr lang="en-US" altLang="en-US" sz="1800" smtClean="0"/>
              <a:t>Mapping the </a:t>
            </a:r>
            <a:r>
              <a:rPr lang="en-US" altLang="en-US" sz="1800" i="1" smtClean="0"/>
              <a:t>n</a:t>
            </a:r>
            <a:r>
              <a:rPr lang="en-US" altLang="en-US" sz="1800" smtClean="0"/>
              <a:t>-ary relationship type SUPPLY from Figure 4.11a.</a:t>
            </a:r>
            <a:endParaRPr lang="en-US" altLang="en-US" b="1" smtClean="0"/>
          </a:p>
        </p:txBody>
      </p:sp>
      <p:pic>
        <p:nvPicPr>
          <p:cNvPr id="1638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1752600"/>
            <a:ext cx="6189663" cy="4114800"/>
          </a:xfr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3EA286E-3659-4CAF-83E4-147A5E679056}" type="slidenum">
              <a:rPr lang="en-US" altLang="en-US" sz="1400" smtClean="0">
                <a:solidFill>
                  <a:srgbClr val="990033"/>
                </a:solidFill>
              </a:rPr>
              <a:pPr eaLnBrk="1" hangingPunct="1"/>
              <a:t>14</a:t>
            </a:fld>
            <a:endParaRPr lang="en-CA" altLang="en-US" sz="1400" smtClean="0">
              <a:solidFill>
                <a:srgbClr val="990033"/>
              </a:solidFill>
            </a:endParaRPr>
          </a:p>
        </p:txBody>
      </p:sp>
      <p:sp>
        <p:nvSpPr>
          <p:cNvPr id="17411" name="Rectangle 2"/>
          <p:cNvSpPr>
            <a:spLocks noGrp="1" noChangeArrowheads="1"/>
          </p:cNvSpPr>
          <p:nvPr>
            <p:ph type="title"/>
          </p:nvPr>
        </p:nvSpPr>
        <p:spPr>
          <a:xfrm>
            <a:off x="685800" y="258763"/>
            <a:ext cx="7772400" cy="766762"/>
          </a:xfrm>
        </p:spPr>
        <p:txBody>
          <a:bodyPr/>
          <a:lstStyle/>
          <a:p>
            <a:pPr eaLnBrk="1" hangingPunct="1"/>
            <a:r>
              <a:rPr lang="en-US" altLang="en-US" sz="2800" b="1" smtClean="0"/>
              <a:t/>
            </a:r>
            <a:br>
              <a:rPr lang="en-US" altLang="en-US" sz="2800" b="1" smtClean="0"/>
            </a:br>
            <a:r>
              <a:rPr lang="en-US" altLang="en-US" sz="2800" b="1" smtClean="0"/>
              <a:t>Summary of Mapping constructs and constraints</a:t>
            </a:r>
            <a:endParaRPr lang="en-US" altLang="en-US" sz="2800" smtClean="0"/>
          </a:p>
        </p:txBody>
      </p:sp>
      <p:sp>
        <p:nvSpPr>
          <p:cNvPr id="17412" name="Rectangle 3"/>
          <p:cNvSpPr>
            <a:spLocks noGrp="1" noChangeArrowheads="1"/>
          </p:cNvSpPr>
          <p:nvPr>
            <p:ph type="body" idx="1"/>
          </p:nvPr>
        </p:nvSpPr>
        <p:spPr>
          <a:xfrm>
            <a:off x="685800" y="1533525"/>
            <a:ext cx="7981950" cy="4724400"/>
          </a:xfrm>
        </p:spPr>
        <p:txBody>
          <a:bodyPr/>
          <a:lstStyle/>
          <a:p>
            <a:pPr eaLnBrk="1" hangingPunct="1">
              <a:buFont typeface="Wingdings" pitchFamily="2" charset="2"/>
              <a:buNone/>
            </a:pPr>
            <a:endParaRPr lang="en-US" altLang="en-US" sz="2900" smtClean="0"/>
          </a:p>
          <a:p>
            <a:pPr eaLnBrk="1" hangingPunct="1">
              <a:buFont typeface="Wingdings" pitchFamily="2" charset="2"/>
              <a:buNone/>
            </a:pPr>
            <a:r>
              <a:rPr lang="en-US" altLang="en-US" sz="2000" smtClean="0"/>
              <a:t>                               </a:t>
            </a:r>
            <a:endParaRPr lang="en-US" altLang="en-US" sz="2000" b="1" smtClean="0">
              <a:solidFill>
                <a:srgbClr val="FF0066"/>
              </a:solidFill>
            </a:endParaRPr>
          </a:p>
        </p:txBody>
      </p:sp>
      <p:sp>
        <p:nvSpPr>
          <p:cNvPr id="17413" name="Text Box 4"/>
          <p:cNvSpPr txBox="1">
            <a:spLocks noChangeArrowheads="1"/>
          </p:cNvSpPr>
          <p:nvPr/>
        </p:nvSpPr>
        <p:spPr bwMode="auto">
          <a:xfrm>
            <a:off x="922338" y="2043113"/>
            <a:ext cx="73247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2200" b="1" i="1">
                <a:solidFill>
                  <a:schemeClr val="tx2"/>
                </a:solidFill>
                <a:latin typeface="Times New Roman" pitchFamily="71" charset="0"/>
              </a:rPr>
              <a:t>Table 7.1 Correspondence between ER and Relational Models</a:t>
            </a:r>
            <a:endParaRPr lang="en-US" altLang="en-US" sz="1800">
              <a:solidFill>
                <a:schemeClr val="tx2"/>
              </a:solidFill>
              <a:latin typeface="Times New Roman" pitchFamily="71" charset="0"/>
            </a:endParaRPr>
          </a:p>
          <a:p>
            <a:pPr eaLnBrk="1" hangingPunct="1"/>
            <a:endParaRPr lang="en-US" altLang="en-US" sz="1800">
              <a:solidFill>
                <a:schemeClr val="tx2"/>
              </a:solidFill>
              <a:latin typeface="Times New Roman" pitchFamily="71" charset="0"/>
            </a:endParaRPr>
          </a:p>
          <a:p>
            <a:pPr eaLnBrk="1" hangingPunct="1"/>
            <a:r>
              <a:rPr lang="en-US" altLang="en-US" sz="1800" b="1">
                <a:solidFill>
                  <a:schemeClr val="tx2"/>
                </a:solidFill>
              </a:rPr>
              <a:t>ER Model		Relational Model</a:t>
            </a:r>
            <a:endParaRPr lang="en-US" altLang="en-US" sz="1800">
              <a:solidFill>
                <a:schemeClr val="tx2"/>
              </a:solidFill>
              <a:latin typeface="Times New Roman" pitchFamily="71" charset="0"/>
            </a:endParaRPr>
          </a:p>
          <a:p>
            <a:pPr eaLnBrk="1" hangingPunct="1"/>
            <a:r>
              <a:rPr lang="en-US" altLang="en-US" sz="1800">
                <a:solidFill>
                  <a:schemeClr val="tx2"/>
                </a:solidFill>
                <a:latin typeface="Times New Roman" pitchFamily="71" charset="0"/>
              </a:rPr>
              <a:t>Entity type		“Entity” relation</a:t>
            </a:r>
          </a:p>
          <a:p>
            <a:pPr eaLnBrk="1" hangingPunct="1"/>
            <a:r>
              <a:rPr lang="en-US" altLang="en-US" sz="1800">
                <a:solidFill>
                  <a:schemeClr val="tx2"/>
                </a:solidFill>
                <a:latin typeface="Times New Roman" pitchFamily="71" charset="0"/>
              </a:rPr>
              <a:t>1:1 or 1:N relationship type	Foreign key (or “relationship” relation)</a:t>
            </a:r>
          </a:p>
          <a:p>
            <a:pPr eaLnBrk="1" hangingPunct="1"/>
            <a:r>
              <a:rPr lang="en-US" altLang="en-US" sz="1800">
                <a:solidFill>
                  <a:schemeClr val="tx2"/>
                </a:solidFill>
                <a:latin typeface="Times New Roman" pitchFamily="71" charset="0"/>
              </a:rPr>
              <a:t>M:N relationship type	“Relationship” relation and two foreign keys</a:t>
            </a:r>
          </a:p>
          <a:p>
            <a:pPr eaLnBrk="1" hangingPunct="1"/>
            <a:r>
              <a:rPr lang="en-US" altLang="en-US" sz="1800" i="1">
                <a:solidFill>
                  <a:schemeClr val="tx2"/>
                </a:solidFill>
                <a:latin typeface="Times New Roman" pitchFamily="71" charset="0"/>
              </a:rPr>
              <a:t>n</a:t>
            </a:r>
            <a:r>
              <a:rPr lang="en-US" altLang="en-US" sz="1800">
                <a:solidFill>
                  <a:schemeClr val="tx2"/>
                </a:solidFill>
                <a:latin typeface="Times New Roman" pitchFamily="71" charset="0"/>
              </a:rPr>
              <a:t>-ary relationship type	“Relationship” relation and n foreign keys</a:t>
            </a:r>
          </a:p>
          <a:p>
            <a:pPr eaLnBrk="1" hangingPunct="1"/>
            <a:r>
              <a:rPr lang="en-US" altLang="en-US" sz="1800">
                <a:solidFill>
                  <a:schemeClr val="tx2"/>
                </a:solidFill>
                <a:latin typeface="Times New Roman" pitchFamily="71" charset="0"/>
              </a:rPr>
              <a:t>Simple attribute		Attribute</a:t>
            </a:r>
          </a:p>
          <a:p>
            <a:pPr eaLnBrk="1" hangingPunct="1"/>
            <a:r>
              <a:rPr lang="en-US" altLang="en-US" sz="1800">
                <a:solidFill>
                  <a:schemeClr val="tx2"/>
                </a:solidFill>
                <a:latin typeface="Times New Roman" pitchFamily="71" charset="0"/>
              </a:rPr>
              <a:t>Composite attribute		Set of simple component attributes</a:t>
            </a:r>
          </a:p>
          <a:p>
            <a:pPr eaLnBrk="1" hangingPunct="1"/>
            <a:r>
              <a:rPr lang="en-US" altLang="en-US" sz="1800">
                <a:solidFill>
                  <a:schemeClr val="tx2"/>
                </a:solidFill>
                <a:latin typeface="Times New Roman" pitchFamily="71" charset="0"/>
              </a:rPr>
              <a:t>Multivalued attribute	Relation and foreign key</a:t>
            </a:r>
          </a:p>
          <a:p>
            <a:pPr eaLnBrk="1" hangingPunct="1"/>
            <a:r>
              <a:rPr lang="en-US" altLang="en-US" sz="1800">
                <a:solidFill>
                  <a:schemeClr val="tx2"/>
                </a:solidFill>
                <a:latin typeface="Times New Roman" pitchFamily="71" charset="0"/>
              </a:rPr>
              <a:t>Value set			Domain</a:t>
            </a:r>
          </a:p>
          <a:p>
            <a:pPr eaLnBrk="1" hangingPunct="1"/>
            <a:r>
              <a:rPr lang="en-US" altLang="en-US" sz="1800">
                <a:solidFill>
                  <a:schemeClr val="tx2"/>
                </a:solidFill>
                <a:latin typeface="Times New Roman" pitchFamily="71" charset="0"/>
              </a:rPr>
              <a:t>Key attribute		Primary (or secondary) key</a:t>
            </a:r>
            <a:endParaRPr lang="en-US" altLang="en-US">
              <a:solidFill>
                <a:schemeClr val="tx2"/>
              </a:solidFill>
              <a:latin typeface="Times New Roman" pitchFamily="71"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E11F7E8-3E84-4E8A-B795-51501E4DC23D}" type="slidenum">
              <a:rPr lang="en-US" altLang="en-US" sz="1400" smtClean="0">
                <a:solidFill>
                  <a:srgbClr val="990033"/>
                </a:solidFill>
              </a:rPr>
              <a:pPr eaLnBrk="1" hangingPunct="1"/>
              <a:t>15</a:t>
            </a:fld>
            <a:endParaRPr lang="en-CA" altLang="en-US" sz="1400" smtClean="0">
              <a:solidFill>
                <a:srgbClr val="990033"/>
              </a:solidFill>
            </a:endParaRPr>
          </a:p>
        </p:txBody>
      </p:sp>
      <p:sp>
        <p:nvSpPr>
          <p:cNvPr id="18435" name="Rectangle 4"/>
          <p:cNvSpPr>
            <a:spLocks noGrp="1" noChangeArrowheads="1"/>
          </p:cNvSpPr>
          <p:nvPr>
            <p:ph type="title"/>
          </p:nvPr>
        </p:nvSpPr>
        <p:spPr/>
        <p:txBody>
          <a:bodyPr/>
          <a:lstStyle/>
          <a:p>
            <a:pPr eaLnBrk="1" hangingPunct="1"/>
            <a:r>
              <a:rPr lang="en-US" altLang="en-US" sz="3200" smtClean="0"/>
              <a:t>Mapping EER Model Constructs to Relations </a:t>
            </a:r>
          </a:p>
        </p:txBody>
      </p:sp>
      <p:sp>
        <p:nvSpPr>
          <p:cNvPr id="18436" name="Rectangle 5"/>
          <p:cNvSpPr>
            <a:spLocks noGrp="1" noChangeArrowheads="1"/>
          </p:cNvSpPr>
          <p:nvPr>
            <p:ph type="body" idx="1"/>
          </p:nvPr>
        </p:nvSpPr>
        <p:spPr>
          <a:noFill/>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eaLnBrk="1" hangingPunct="1">
              <a:lnSpc>
                <a:spcPct val="90000"/>
              </a:lnSpc>
            </a:pPr>
            <a:r>
              <a:rPr lang="en-US" altLang="en-US" b="1" smtClean="0"/>
              <a:t>Step8: Options for Mapping Specialization or Generalization.</a:t>
            </a:r>
          </a:p>
          <a:p>
            <a:pPr lvl="1" eaLnBrk="1" hangingPunct="1">
              <a:lnSpc>
                <a:spcPct val="90000"/>
              </a:lnSpc>
            </a:pPr>
            <a:r>
              <a:rPr lang="en-US" altLang="en-US" sz="2500" smtClean="0"/>
              <a:t>Convert each specialization with m subclasses {S1, S2,….,Sm} and generalized superclass C, where the attributes of C are {k,a1,…an} and k is the (primary) key, into relational schemas using one of the four following options:</a:t>
            </a:r>
          </a:p>
          <a:p>
            <a:pPr lvl="2" eaLnBrk="1" hangingPunct="1">
              <a:lnSpc>
                <a:spcPct val="90000"/>
              </a:lnSpc>
            </a:pPr>
            <a:r>
              <a:rPr lang="en-US" altLang="en-US" smtClean="0"/>
              <a:t>Option 8A: Multiple relations-Superclass and subclasses</a:t>
            </a:r>
          </a:p>
          <a:p>
            <a:pPr lvl="2" eaLnBrk="1" hangingPunct="1">
              <a:lnSpc>
                <a:spcPct val="90000"/>
              </a:lnSpc>
            </a:pPr>
            <a:r>
              <a:rPr lang="en-US" altLang="en-US" smtClean="0"/>
              <a:t>Option 8B: Multiple relations-Subclass relations only</a:t>
            </a:r>
          </a:p>
          <a:p>
            <a:pPr lvl="2" eaLnBrk="1" hangingPunct="1">
              <a:lnSpc>
                <a:spcPct val="80000"/>
              </a:lnSpc>
            </a:pPr>
            <a:r>
              <a:rPr lang="en-US" altLang="en-US" smtClean="0"/>
              <a:t>Option 8C: Single relation with one type attribute</a:t>
            </a:r>
          </a:p>
          <a:p>
            <a:pPr lvl="2" eaLnBrk="1" hangingPunct="1">
              <a:lnSpc>
                <a:spcPct val="80000"/>
              </a:lnSpc>
            </a:pPr>
            <a:r>
              <a:rPr lang="en-US" altLang="en-US" smtClean="0"/>
              <a:t>Option 8D: Single relation with multiple type attributes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FAA8D47B-CF0D-4FB9-802C-1F529E3A5AD7}" type="slidenum">
              <a:rPr lang="en-US" altLang="en-US" sz="1400" smtClean="0">
                <a:solidFill>
                  <a:srgbClr val="990033"/>
                </a:solidFill>
              </a:rPr>
              <a:pPr eaLnBrk="1" hangingPunct="1"/>
              <a:t>16</a:t>
            </a:fld>
            <a:endParaRPr lang="en-CA" altLang="en-US" sz="1400" smtClean="0">
              <a:solidFill>
                <a:srgbClr val="990033"/>
              </a:solidFill>
            </a:endParaRPr>
          </a:p>
        </p:txBody>
      </p:sp>
      <p:sp>
        <p:nvSpPr>
          <p:cNvPr id="19459" name="Rectangle 2"/>
          <p:cNvSpPr>
            <a:spLocks noGrp="1" noChangeArrowheads="1"/>
          </p:cNvSpPr>
          <p:nvPr>
            <p:ph type="title"/>
          </p:nvPr>
        </p:nvSpPr>
        <p:spPr/>
        <p:txBody>
          <a:bodyPr/>
          <a:lstStyle/>
          <a:p>
            <a:pPr eaLnBrk="1" hangingPunct="1"/>
            <a:r>
              <a:rPr lang="en-US" altLang="en-US" sz="3200" smtClean="0"/>
              <a:t>Mapping EER Model Constructs to Relations </a:t>
            </a:r>
          </a:p>
        </p:txBody>
      </p:sp>
      <p:sp>
        <p:nvSpPr>
          <p:cNvPr id="19460" name="Rectangle 3"/>
          <p:cNvSpPr>
            <a:spLocks noGrp="1" noChangeArrowheads="1"/>
          </p:cNvSpPr>
          <p:nvPr>
            <p:ph type="body" idx="1"/>
          </p:nvPr>
        </p:nvSpPr>
        <p:spPr>
          <a:xfrm>
            <a:off x="0" y="1295400"/>
            <a:ext cx="9144000" cy="5562600"/>
          </a:xfrm>
          <a:noFill/>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eaLnBrk="1" hangingPunct="1">
              <a:lnSpc>
                <a:spcPct val="90000"/>
              </a:lnSpc>
            </a:pPr>
            <a:r>
              <a:rPr lang="en-US" altLang="en-US" sz="2400" b="1" smtClean="0"/>
              <a:t>Option 8A: Multiple relations-Superclass and subclasses</a:t>
            </a:r>
          </a:p>
          <a:p>
            <a:pPr lvl="1" eaLnBrk="1" hangingPunct="1">
              <a:lnSpc>
                <a:spcPct val="90000"/>
              </a:lnSpc>
            </a:pPr>
            <a:r>
              <a:rPr lang="en-US" altLang="en-US" sz="2100" smtClean="0"/>
              <a:t>Create a relation L for C with attributes Attrs(L) = {k,a1,…an} and PK(L) = k. Create a relation Li for each subclass Si, 1 &lt; i &lt; m, with the attributesAttrs(Li) = {k} U {attributes of Si} and PK(Li)=k. </a:t>
            </a:r>
          </a:p>
          <a:p>
            <a:pPr lvl="1" eaLnBrk="1" hangingPunct="1">
              <a:lnSpc>
                <a:spcPct val="90000"/>
              </a:lnSpc>
            </a:pPr>
            <a:r>
              <a:rPr lang="en-US" altLang="en-US" sz="2100" smtClean="0">
                <a:solidFill>
                  <a:srgbClr val="D12F8F"/>
                </a:solidFill>
              </a:rPr>
              <a:t>This option works for any specialization (total or partial, disjoint of over-lapping</a:t>
            </a:r>
            <a:r>
              <a:rPr lang="en-US" altLang="en-US" sz="2100" smtClean="0"/>
              <a:t>. </a:t>
            </a:r>
          </a:p>
          <a:p>
            <a:pPr lvl="1" eaLnBrk="1" hangingPunct="1">
              <a:lnSpc>
                <a:spcPct val="90000"/>
              </a:lnSpc>
            </a:pPr>
            <a:endParaRPr lang="en-US" altLang="en-US" sz="2100" smtClean="0"/>
          </a:p>
          <a:p>
            <a:pPr eaLnBrk="1" hangingPunct="1">
              <a:lnSpc>
                <a:spcPct val="90000"/>
              </a:lnSpc>
            </a:pPr>
            <a:endParaRPr lang="en-US" altLang="en-US" sz="240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D4ED7786-3066-4619-B3EE-66DD1EAE1222}" type="slidenum">
              <a:rPr lang="en-US" altLang="en-US" sz="1400" smtClean="0">
                <a:solidFill>
                  <a:srgbClr val="990033"/>
                </a:solidFill>
              </a:rPr>
              <a:pPr eaLnBrk="1" hangingPunct="1"/>
              <a:t>17</a:t>
            </a:fld>
            <a:endParaRPr lang="en-CA" altLang="en-US" sz="1400" smtClean="0">
              <a:solidFill>
                <a:srgbClr val="990033"/>
              </a:solidFill>
            </a:endParaRPr>
          </a:p>
        </p:txBody>
      </p:sp>
      <p:sp>
        <p:nvSpPr>
          <p:cNvPr id="20483" name="Rectangle 2"/>
          <p:cNvSpPr>
            <a:spLocks noGrp="1" noChangeArrowheads="1"/>
          </p:cNvSpPr>
          <p:nvPr>
            <p:ph type="title"/>
          </p:nvPr>
        </p:nvSpPr>
        <p:spPr>
          <a:xfrm>
            <a:off x="533400" y="304800"/>
            <a:ext cx="7620000" cy="914400"/>
          </a:xfrm>
        </p:spPr>
        <p:txBody>
          <a:bodyPr anchor="t"/>
          <a:lstStyle/>
          <a:p>
            <a:pPr eaLnBrk="1" hangingPunct="1"/>
            <a:r>
              <a:rPr lang="en-US" altLang="en-US" sz="1800" b="1" smtClean="0"/>
              <a:t>FIGURE 4.4</a:t>
            </a:r>
            <a:r>
              <a:rPr lang="en-US" altLang="en-US" sz="1800" smtClean="0"/>
              <a:t/>
            </a:r>
            <a:br>
              <a:rPr lang="en-US" altLang="en-US" sz="1800" smtClean="0"/>
            </a:br>
            <a:r>
              <a:rPr lang="en-US" altLang="en-US" sz="1800" smtClean="0"/>
              <a:t>EER diagram notation for an attribute-defined specialization on JobType.</a:t>
            </a:r>
            <a:endParaRPr lang="en-US" altLang="en-US" smtClean="0"/>
          </a:p>
        </p:txBody>
      </p:sp>
      <p:pic>
        <p:nvPicPr>
          <p:cNvPr id="2048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5078A795-8509-40CD-9447-353177BA0ED0}" type="slidenum">
              <a:rPr lang="en-US" altLang="en-US" sz="1400" smtClean="0">
                <a:solidFill>
                  <a:srgbClr val="990033"/>
                </a:solidFill>
              </a:rPr>
              <a:pPr eaLnBrk="1" hangingPunct="1"/>
              <a:t>18</a:t>
            </a:fld>
            <a:endParaRPr lang="en-CA" altLang="en-US" sz="1400" smtClean="0">
              <a:solidFill>
                <a:srgbClr val="990033"/>
              </a:solidFill>
            </a:endParaRP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3338"/>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b="1">
                <a:solidFill>
                  <a:srgbClr val="800000"/>
                </a:solidFill>
              </a:rPr>
              <a:t>FIGURE 7.4</a:t>
            </a:r>
            <a:br>
              <a:rPr lang="en-US" altLang="en-US" sz="1800" b="1">
                <a:solidFill>
                  <a:srgbClr val="800000"/>
                </a:solidFill>
              </a:rPr>
            </a:br>
            <a:r>
              <a:rPr lang="en-US" altLang="en-US" sz="1800">
                <a:solidFill>
                  <a:srgbClr val="800000"/>
                </a:solidFill>
              </a:rPr>
              <a:t>Options for mapping specialization or generalization. </a:t>
            </a:r>
            <a:br>
              <a:rPr lang="en-US" altLang="en-US" sz="1800">
                <a:solidFill>
                  <a:srgbClr val="800000"/>
                </a:solidFill>
              </a:rPr>
            </a:br>
            <a:r>
              <a:rPr lang="en-US" altLang="en-US" sz="1800">
                <a:solidFill>
                  <a:srgbClr val="800000"/>
                </a:solidFill>
              </a:rPr>
              <a:t>(a) Mapping the EER schema in Figure 4.4 using option 8A. </a:t>
            </a:r>
            <a:endParaRPr lang="en-US" altLang="en-US" sz="1800" b="1">
              <a:solidFill>
                <a:srgbClr val="800000"/>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CECA84F7-BDF2-4630-BED9-2C62F5729D48}" type="slidenum">
              <a:rPr lang="en-US" altLang="en-US" sz="1400" smtClean="0">
                <a:solidFill>
                  <a:srgbClr val="990033"/>
                </a:solidFill>
              </a:rPr>
              <a:pPr eaLnBrk="1" hangingPunct="1"/>
              <a:t>19</a:t>
            </a:fld>
            <a:endParaRPr lang="en-CA" altLang="en-US" sz="1400" smtClean="0">
              <a:solidFill>
                <a:srgbClr val="990033"/>
              </a:solidFill>
            </a:endParaRPr>
          </a:p>
        </p:txBody>
      </p:sp>
      <p:sp>
        <p:nvSpPr>
          <p:cNvPr id="22531" name="Rectangle 2"/>
          <p:cNvSpPr>
            <a:spLocks noGrp="1" noChangeArrowheads="1"/>
          </p:cNvSpPr>
          <p:nvPr>
            <p:ph type="title"/>
          </p:nvPr>
        </p:nvSpPr>
        <p:spPr>
          <a:xfrm>
            <a:off x="533400" y="304800"/>
            <a:ext cx="8420100" cy="2933700"/>
          </a:xfrm>
        </p:spPr>
        <p:txBody>
          <a:bodyPr anchor="t"/>
          <a:lstStyle/>
          <a:p>
            <a:pPr eaLnBrk="1" hangingPunct="1"/>
            <a:r>
              <a:rPr lang="en-US" altLang="en-US" sz="1800" b="1" smtClean="0"/>
              <a:t>FIGURE 4.3</a:t>
            </a:r>
            <a:r>
              <a:rPr lang="en-US" altLang="en-US" sz="1800" smtClean="0"/>
              <a:t/>
            </a:r>
            <a:br>
              <a:rPr lang="en-US" altLang="en-US" sz="1800" smtClean="0"/>
            </a:br>
            <a:r>
              <a:rPr lang="en-US" altLang="en-US" sz="1800" smtClean="0"/>
              <a:t>Generalization. (b) Generalizing CAR and TRUCK into the superclass VEHICLE.</a:t>
            </a:r>
            <a:endParaRPr lang="en-US" altLang="en-US" smtClean="0"/>
          </a:p>
        </p:txBody>
      </p:sp>
      <p:pic>
        <p:nvPicPr>
          <p:cNvPr id="2253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9713" y="1736725"/>
            <a:ext cx="8294687" cy="3806825"/>
          </a:xfr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16CB2EB5-242A-418E-B8E2-BE299D565681}" type="slidenum">
              <a:rPr lang="en-US" altLang="en-US" sz="1400" smtClean="0">
                <a:solidFill>
                  <a:srgbClr val="990033"/>
                </a:solidFill>
              </a:rPr>
              <a:pPr eaLnBrk="1" hangingPunct="1"/>
              <a:t>2</a:t>
            </a:fld>
            <a:endParaRPr lang="en-CA" altLang="en-US" sz="1400" smtClean="0">
              <a:solidFill>
                <a:srgbClr val="990033"/>
              </a:solidFill>
            </a:endParaRPr>
          </a:p>
        </p:txBody>
      </p:sp>
      <p:sp>
        <p:nvSpPr>
          <p:cNvPr id="5123" name="Rectangle 4"/>
          <p:cNvSpPr>
            <a:spLocks noGrp="1" noChangeArrowheads="1"/>
          </p:cNvSpPr>
          <p:nvPr>
            <p:ph type="title"/>
          </p:nvPr>
        </p:nvSpPr>
        <p:spPr/>
        <p:txBody>
          <a:bodyPr/>
          <a:lstStyle/>
          <a:p>
            <a:pPr eaLnBrk="1" hangingPunct="1"/>
            <a:r>
              <a:rPr lang="en-US" altLang="en-US" smtClean="0"/>
              <a:t>Chapter Outline</a:t>
            </a:r>
          </a:p>
        </p:txBody>
      </p:sp>
      <p:sp>
        <p:nvSpPr>
          <p:cNvPr id="5124" name="Rectangle 5"/>
          <p:cNvSpPr>
            <a:spLocks noGrp="1" noChangeArrowheads="1"/>
          </p:cNvSpPr>
          <p:nvPr>
            <p:ph type="body" idx="1"/>
          </p:nvPr>
        </p:nvSpPr>
        <p:spPr/>
        <p:txBody>
          <a:bodyPr/>
          <a:lstStyle/>
          <a:p>
            <a:pPr eaLnBrk="1" hangingPunct="1">
              <a:lnSpc>
                <a:spcPct val="80000"/>
              </a:lnSpc>
            </a:pPr>
            <a:r>
              <a:rPr lang="en-US" altLang="en-US" sz="2400" b="1" smtClean="0"/>
              <a:t>ER-to-Relational Mapping Algorithm </a:t>
            </a:r>
          </a:p>
          <a:p>
            <a:pPr lvl="1" eaLnBrk="1" hangingPunct="1">
              <a:lnSpc>
                <a:spcPct val="80000"/>
              </a:lnSpc>
            </a:pPr>
            <a:r>
              <a:rPr lang="en-US" altLang="en-US" sz="2100" smtClean="0"/>
              <a:t>Step 1: Mapping of Regular Entity Types</a:t>
            </a:r>
          </a:p>
          <a:p>
            <a:pPr lvl="1" eaLnBrk="1" hangingPunct="1">
              <a:lnSpc>
                <a:spcPct val="80000"/>
              </a:lnSpc>
            </a:pPr>
            <a:r>
              <a:rPr lang="en-US" altLang="en-US" sz="2100" smtClean="0"/>
              <a:t>Step 2: Mapping of Weak Entity Types</a:t>
            </a:r>
          </a:p>
          <a:p>
            <a:pPr lvl="1" eaLnBrk="1" hangingPunct="1">
              <a:lnSpc>
                <a:spcPct val="80000"/>
              </a:lnSpc>
            </a:pPr>
            <a:r>
              <a:rPr lang="en-US" altLang="en-US" sz="2100" smtClean="0"/>
              <a:t>Step 3: Mapping of Binary 1:1 Relation Types</a:t>
            </a:r>
          </a:p>
          <a:p>
            <a:pPr lvl="1" eaLnBrk="1" hangingPunct="1">
              <a:lnSpc>
                <a:spcPct val="80000"/>
              </a:lnSpc>
            </a:pPr>
            <a:r>
              <a:rPr lang="en-US" altLang="en-US" sz="2100" smtClean="0"/>
              <a:t>Step 4: Mapping of Binary 1:N Relationship Types.</a:t>
            </a:r>
          </a:p>
          <a:p>
            <a:pPr lvl="1" eaLnBrk="1" hangingPunct="1">
              <a:lnSpc>
                <a:spcPct val="80000"/>
              </a:lnSpc>
            </a:pPr>
            <a:r>
              <a:rPr lang="en-US" altLang="en-US" sz="2100" smtClean="0"/>
              <a:t>Step 5: Mapping of Binary M:N Relationship Types.</a:t>
            </a:r>
          </a:p>
          <a:p>
            <a:pPr lvl="1" eaLnBrk="1" hangingPunct="1">
              <a:lnSpc>
                <a:spcPct val="80000"/>
              </a:lnSpc>
            </a:pPr>
            <a:r>
              <a:rPr lang="en-US" altLang="en-US" sz="2100" smtClean="0"/>
              <a:t>Step 6: Mapping of Multivalued attributes.</a:t>
            </a:r>
          </a:p>
          <a:p>
            <a:pPr lvl="1" eaLnBrk="1" hangingPunct="1">
              <a:lnSpc>
                <a:spcPct val="80000"/>
              </a:lnSpc>
            </a:pPr>
            <a:r>
              <a:rPr lang="en-US" altLang="en-US" sz="2100" smtClean="0"/>
              <a:t>Step 7: Mapping of N-ary Relationship Types.</a:t>
            </a:r>
          </a:p>
          <a:p>
            <a:pPr lvl="1" eaLnBrk="1" hangingPunct="1">
              <a:lnSpc>
                <a:spcPct val="80000"/>
              </a:lnSpc>
            </a:pPr>
            <a:endParaRPr lang="en-US" altLang="en-US" sz="2100" smtClean="0"/>
          </a:p>
          <a:p>
            <a:pPr eaLnBrk="1" hangingPunct="1">
              <a:lnSpc>
                <a:spcPct val="80000"/>
              </a:lnSpc>
            </a:pPr>
            <a:r>
              <a:rPr lang="en-US" altLang="en-US" sz="2400" b="1" smtClean="0"/>
              <a:t>Mapping EER Model Constructs to Relations </a:t>
            </a:r>
          </a:p>
          <a:p>
            <a:pPr lvl="1" eaLnBrk="1" hangingPunct="1">
              <a:lnSpc>
                <a:spcPct val="80000"/>
              </a:lnSpc>
            </a:pPr>
            <a:r>
              <a:rPr lang="en-US" altLang="en-US" sz="2100" smtClean="0"/>
              <a:t>Step 8: Options for Mapping Specialization or Generalization.</a:t>
            </a:r>
          </a:p>
          <a:p>
            <a:pPr lvl="1" eaLnBrk="1" hangingPunct="1">
              <a:lnSpc>
                <a:spcPct val="80000"/>
              </a:lnSpc>
            </a:pPr>
            <a:r>
              <a:rPr lang="en-US" altLang="en-US" sz="2100" smtClean="0"/>
              <a:t>Step 9: Mapping of Union Types (Categories).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D3CE6797-E82C-4D34-9A72-913603AEECE4}" type="slidenum">
              <a:rPr lang="en-US" altLang="en-US" sz="1400" smtClean="0">
                <a:solidFill>
                  <a:srgbClr val="990033"/>
                </a:solidFill>
              </a:rPr>
              <a:pPr eaLnBrk="1" hangingPunct="1"/>
              <a:t>20</a:t>
            </a:fld>
            <a:endParaRPr lang="en-CA" altLang="en-US" sz="1400" smtClean="0">
              <a:solidFill>
                <a:srgbClr val="990033"/>
              </a:solidFill>
            </a:endParaRPr>
          </a:p>
        </p:txBody>
      </p:sp>
      <p:sp>
        <p:nvSpPr>
          <p:cNvPr id="23555"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b="1">
                <a:solidFill>
                  <a:srgbClr val="800000"/>
                </a:solidFill>
              </a:rPr>
              <a:t>FIGURE 7.4</a:t>
            </a:r>
            <a:br>
              <a:rPr lang="en-US" altLang="en-US" sz="1800" b="1">
                <a:solidFill>
                  <a:srgbClr val="800000"/>
                </a:solidFill>
              </a:rPr>
            </a:br>
            <a:r>
              <a:rPr lang="en-US" altLang="en-US" sz="1800">
                <a:solidFill>
                  <a:srgbClr val="800000"/>
                </a:solidFill>
              </a:rPr>
              <a:t>Options for mapping specialization or generalization. </a:t>
            </a:r>
            <a:br>
              <a:rPr lang="en-US" altLang="en-US" sz="1800">
                <a:solidFill>
                  <a:srgbClr val="800000"/>
                </a:solidFill>
              </a:rPr>
            </a:br>
            <a:r>
              <a:rPr lang="en-US" altLang="en-US" sz="1800">
                <a:solidFill>
                  <a:srgbClr val="800000"/>
                </a:solidFill>
              </a:rPr>
              <a:t> (b) Mapping the EER schema in Figure 4.3b using option 8B. </a:t>
            </a:r>
            <a:endParaRPr lang="en-US" altLang="en-US" sz="1800" b="1">
              <a:solidFill>
                <a:srgbClr val="800000"/>
              </a:solidFill>
            </a:endParaRP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886200"/>
            <a:ext cx="810895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1"/>
          <p:cNvSpPr txBox="1">
            <a:spLocks noChangeArrowheads="1"/>
          </p:cNvSpPr>
          <p:nvPr/>
        </p:nvSpPr>
        <p:spPr bwMode="auto">
          <a:xfrm>
            <a:off x="152400" y="1471613"/>
            <a:ext cx="8839200"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lnSpc>
                <a:spcPct val="90000"/>
              </a:lnSpc>
            </a:pPr>
            <a:r>
              <a:rPr lang="en-US" altLang="en-US" b="1"/>
              <a:t>Option 8B: Multiple relations-Subclass relations only</a:t>
            </a:r>
          </a:p>
          <a:p>
            <a:pPr lvl="1" eaLnBrk="1" hangingPunct="1">
              <a:lnSpc>
                <a:spcPct val="90000"/>
              </a:lnSpc>
            </a:pPr>
            <a:r>
              <a:rPr lang="en-US" altLang="en-US" sz="2100"/>
              <a:t>Create a relation Li for each subclass Si, 1 &lt; i &lt; m, with the attributes Attr(Li) = {attributes of Si} U {k,a1…,an} and PK(Li) = k. </a:t>
            </a:r>
          </a:p>
          <a:p>
            <a:pPr lvl="1" eaLnBrk="1" hangingPunct="1">
              <a:lnSpc>
                <a:spcPct val="90000"/>
              </a:lnSpc>
            </a:pPr>
            <a:endParaRPr lang="en-US" altLang="en-US" sz="2100"/>
          </a:p>
          <a:p>
            <a:pPr lvl="1" eaLnBrk="1" hangingPunct="1">
              <a:lnSpc>
                <a:spcPct val="90000"/>
              </a:lnSpc>
            </a:pPr>
            <a:r>
              <a:rPr lang="en-US" altLang="en-US" sz="2100"/>
              <a:t>This option only works for a  specialization whose subclasses are total (every entity in the superclass must belong to (at least) one of the subclasses).</a:t>
            </a:r>
          </a:p>
          <a:p>
            <a:pPr lvl="1" eaLnBrk="1" hangingPunct="1">
              <a:lnSpc>
                <a:spcPct val="90000"/>
              </a:lnSpc>
            </a:pPr>
            <a:endParaRPr lang="en-US" altLang="en-US" sz="2100"/>
          </a:p>
          <a:p>
            <a:pPr lvl="1" eaLnBrk="1" hangingPunct="1">
              <a:lnSpc>
                <a:spcPct val="90000"/>
              </a:lnSpc>
            </a:pPr>
            <a:endParaRPr lang="en-US" altLang="en-US" sz="2100"/>
          </a:p>
          <a:p>
            <a:pPr lvl="1" eaLnBrk="1" hangingPunct="1">
              <a:lnSpc>
                <a:spcPct val="90000"/>
              </a:lnSpc>
            </a:pPr>
            <a:endParaRPr lang="en-US" altLang="en-US" sz="2100"/>
          </a:p>
          <a:p>
            <a:pPr eaLnBrk="1" hangingPunct="1"/>
            <a:endParaRPr lang="en-US" alt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87978959-10A2-46C9-BCA9-53F7611EF9E6}" type="slidenum">
              <a:rPr lang="en-US" altLang="en-US" sz="1400" smtClean="0">
                <a:solidFill>
                  <a:srgbClr val="990033"/>
                </a:solidFill>
              </a:rPr>
              <a:pPr eaLnBrk="1" hangingPunct="1"/>
              <a:t>21</a:t>
            </a:fld>
            <a:endParaRPr lang="en-CA" altLang="en-US" sz="1400" smtClean="0">
              <a:solidFill>
                <a:srgbClr val="990033"/>
              </a:solidFill>
            </a:endParaRPr>
          </a:p>
        </p:txBody>
      </p:sp>
      <p:sp>
        <p:nvSpPr>
          <p:cNvPr id="24579" name="Rectangle 2"/>
          <p:cNvSpPr>
            <a:spLocks noGrp="1" noChangeArrowheads="1"/>
          </p:cNvSpPr>
          <p:nvPr>
            <p:ph type="title"/>
          </p:nvPr>
        </p:nvSpPr>
        <p:spPr>
          <a:xfrm>
            <a:off x="250825" y="303213"/>
            <a:ext cx="8534400" cy="842962"/>
          </a:xfrm>
        </p:spPr>
        <p:txBody>
          <a:bodyPr/>
          <a:lstStyle/>
          <a:p>
            <a:pPr eaLnBrk="1" hangingPunct="1"/>
            <a:r>
              <a:rPr lang="en-US" altLang="en-US" sz="2800" b="1" smtClean="0"/>
              <a:t>Mapping EER Model Constructs to Relations (contd.)</a:t>
            </a:r>
          </a:p>
        </p:txBody>
      </p:sp>
      <p:sp>
        <p:nvSpPr>
          <p:cNvPr id="24580" name="Rectangle 3"/>
          <p:cNvSpPr>
            <a:spLocks noGrp="1" noChangeArrowheads="1"/>
          </p:cNvSpPr>
          <p:nvPr>
            <p:ph type="body" idx="1"/>
          </p:nvPr>
        </p:nvSpPr>
        <p:spPr>
          <a:xfrm>
            <a:off x="409575" y="1962150"/>
            <a:ext cx="8375650" cy="4257675"/>
          </a:xfrm>
        </p:spPr>
        <p:txBody>
          <a:bodyPr/>
          <a:lstStyle/>
          <a:p>
            <a:pPr eaLnBrk="1" hangingPunct="1"/>
            <a:r>
              <a:rPr lang="en-US" altLang="en-US" sz="2400" b="1" smtClean="0"/>
              <a:t>Option 8C: Single relation with one type attribute</a:t>
            </a:r>
          </a:p>
          <a:p>
            <a:pPr lvl="1" eaLnBrk="1" hangingPunct="1"/>
            <a:r>
              <a:rPr lang="en-US" altLang="en-US" sz="2100" smtClean="0"/>
              <a:t>Create a single relation L with attributes Attrs(L) = {k,a</a:t>
            </a:r>
            <a:r>
              <a:rPr lang="en-US" altLang="en-US" sz="2100" baseline="-25000" smtClean="0"/>
              <a:t>1</a:t>
            </a:r>
            <a:r>
              <a:rPr lang="en-US" altLang="en-US" sz="2100" smtClean="0"/>
              <a:t>,…a</a:t>
            </a:r>
            <a:r>
              <a:rPr lang="en-US" altLang="en-US" sz="2100" baseline="-25000" smtClean="0"/>
              <a:t>n</a:t>
            </a:r>
            <a:r>
              <a:rPr lang="en-US" altLang="en-US" sz="2100" smtClean="0"/>
              <a:t>} U {attributes of S</a:t>
            </a:r>
            <a:r>
              <a:rPr lang="en-US" altLang="en-US" sz="2100" baseline="-25000" smtClean="0"/>
              <a:t>1</a:t>
            </a:r>
            <a:r>
              <a:rPr lang="en-US" altLang="en-US" sz="2100" smtClean="0"/>
              <a:t>} U</a:t>
            </a:r>
            <a:r>
              <a:rPr lang="en-US" altLang="en-US" sz="2100" smtClean="0">
                <a:latin typeface="Times New Roman" pitchFamily="71" charset="0"/>
              </a:rPr>
              <a:t>…</a:t>
            </a:r>
            <a:r>
              <a:rPr lang="en-US" altLang="en-US" sz="2100" smtClean="0"/>
              <a:t>U {attributes of S</a:t>
            </a:r>
            <a:r>
              <a:rPr lang="en-US" altLang="en-US" sz="2100" baseline="-25000" smtClean="0"/>
              <a:t>m</a:t>
            </a:r>
            <a:r>
              <a:rPr lang="en-US" altLang="en-US" sz="2100" smtClean="0"/>
              <a:t>} U {t} and PK(L) = k. The attribute t is called a type (or </a:t>
            </a:r>
            <a:r>
              <a:rPr lang="en-US" altLang="en-US" sz="2100" b="1" smtClean="0"/>
              <a:t>discriminating</a:t>
            </a:r>
            <a:r>
              <a:rPr lang="en-US" altLang="en-US" sz="2100" smtClean="0"/>
              <a:t>) attribute that indicates the subclass to which each tuple belongs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5F086923-CE6A-4A3D-ADD0-CE398F2A3291}" type="slidenum">
              <a:rPr lang="en-US" altLang="en-US" sz="1400" smtClean="0">
                <a:solidFill>
                  <a:srgbClr val="990033"/>
                </a:solidFill>
              </a:rPr>
              <a:pPr eaLnBrk="1" hangingPunct="1"/>
              <a:t>22</a:t>
            </a:fld>
            <a:endParaRPr lang="en-CA" altLang="en-US" sz="1400" smtClean="0">
              <a:solidFill>
                <a:srgbClr val="990033"/>
              </a:solidFill>
            </a:endParaRPr>
          </a:p>
        </p:txBody>
      </p:sp>
      <p:sp>
        <p:nvSpPr>
          <p:cNvPr id="25603" name="Rectangle 2"/>
          <p:cNvSpPr>
            <a:spLocks noGrp="1" noChangeArrowheads="1"/>
          </p:cNvSpPr>
          <p:nvPr>
            <p:ph type="title"/>
          </p:nvPr>
        </p:nvSpPr>
        <p:spPr>
          <a:xfrm>
            <a:off x="533400" y="304800"/>
            <a:ext cx="7907338" cy="838200"/>
          </a:xfrm>
        </p:spPr>
        <p:txBody>
          <a:bodyPr anchor="t"/>
          <a:lstStyle/>
          <a:p>
            <a:pPr eaLnBrk="1" hangingPunct="1"/>
            <a:r>
              <a:rPr lang="en-US" altLang="en-US" sz="1800" b="1" smtClean="0"/>
              <a:t>FIGURE 4.4</a:t>
            </a:r>
            <a:r>
              <a:rPr lang="en-US" altLang="en-US" sz="1800" smtClean="0"/>
              <a:t/>
            </a:r>
            <a:br>
              <a:rPr lang="en-US" altLang="en-US" sz="1800" smtClean="0"/>
            </a:br>
            <a:r>
              <a:rPr lang="en-US" altLang="en-US" sz="1800" smtClean="0"/>
              <a:t>EER diagram notation for an attribute-defined specialization on JobType.</a:t>
            </a:r>
            <a:endParaRPr lang="en-US" altLang="en-US" smtClean="0"/>
          </a:p>
        </p:txBody>
      </p:sp>
      <p:pic>
        <p:nvPicPr>
          <p:cNvPr id="2560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058338F5-F113-4C40-BDF7-4CEAC66F471D}" type="slidenum">
              <a:rPr lang="en-US" altLang="en-US" sz="1400" smtClean="0">
                <a:solidFill>
                  <a:srgbClr val="990033"/>
                </a:solidFill>
              </a:rPr>
              <a:pPr eaLnBrk="1" hangingPunct="1"/>
              <a:t>23</a:t>
            </a:fld>
            <a:endParaRPr lang="en-CA" altLang="en-US" sz="1400" smtClean="0">
              <a:solidFill>
                <a:srgbClr val="990033"/>
              </a:solidFill>
            </a:endParaRPr>
          </a:p>
        </p:txBody>
      </p:sp>
      <p:sp>
        <p:nvSpPr>
          <p:cNvPr id="26627"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b="1">
                <a:solidFill>
                  <a:srgbClr val="800000"/>
                </a:solidFill>
              </a:rPr>
              <a:t>FIGURE 7.4</a:t>
            </a:r>
            <a:br>
              <a:rPr lang="en-US" altLang="en-US" sz="1800" b="1">
                <a:solidFill>
                  <a:srgbClr val="800000"/>
                </a:solidFill>
              </a:rPr>
            </a:br>
            <a:r>
              <a:rPr lang="en-US" altLang="en-US" sz="1800">
                <a:solidFill>
                  <a:srgbClr val="800000"/>
                </a:solidFill>
              </a:rPr>
              <a:t>Options for mapping specialization or generalization. </a:t>
            </a:r>
            <a:br>
              <a:rPr lang="en-US" altLang="en-US" sz="1800">
                <a:solidFill>
                  <a:srgbClr val="800000"/>
                </a:solidFill>
              </a:rPr>
            </a:br>
            <a:r>
              <a:rPr lang="en-US" altLang="en-US" sz="1800">
                <a:solidFill>
                  <a:srgbClr val="800000"/>
                </a:solidFill>
              </a:rPr>
              <a:t>(c) Mapping the EER schema in Figure 4.4 using option 8C.</a:t>
            </a:r>
            <a:endParaRPr lang="en-US" altLang="en-US" sz="1800" b="1">
              <a:solidFill>
                <a:srgbClr val="800000"/>
              </a:solidFill>
            </a:endParaRP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034A929-7D13-4915-868A-EEEDB0C5B975}" type="slidenum">
              <a:rPr lang="en-US" altLang="en-US" sz="1400" smtClean="0">
                <a:solidFill>
                  <a:srgbClr val="990033"/>
                </a:solidFill>
              </a:rPr>
              <a:pPr eaLnBrk="1" hangingPunct="1"/>
              <a:t>24</a:t>
            </a:fld>
            <a:endParaRPr lang="en-CA" altLang="en-US" sz="1400" smtClean="0">
              <a:solidFill>
                <a:srgbClr val="990033"/>
              </a:solidFill>
            </a:endParaRPr>
          </a:p>
        </p:txBody>
      </p:sp>
      <p:sp>
        <p:nvSpPr>
          <p:cNvPr id="27651" name="Rectangle 2"/>
          <p:cNvSpPr>
            <a:spLocks noGrp="1" noChangeArrowheads="1"/>
          </p:cNvSpPr>
          <p:nvPr>
            <p:ph type="title"/>
          </p:nvPr>
        </p:nvSpPr>
        <p:spPr>
          <a:xfrm>
            <a:off x="533400" y="304800"/>
            <a:ext cx="7988300" cy="990600"/>
          </a:xfrm>
        </p:spPr>
        <p:txBody>
          <a:bodyPr anchor="t"/>
          <a:lstStyle/>
          <a:p>
            <a:pPr eaLnBrk="1" hangingPunct="1"/>
            <a:r>
              <a:rPr lang="en-US" altLang="en-US" sz="1800" b="1" smtClean="0"/>
              <a:t>FIGURE 4.5</a:t>
            </a:r>
            <a:r>
              <a:rPr lang="en-US" altLang="en-US" sz="1800" smtClean="0"/>
              <a:t/>
            </a:r>
            <a:br>
              <a:rPr lang="en-US" altLang="en-US" sz="1800" smtClean="0"/>
            </a:br>
            <a:r>
              <a:rPr lang="en-US" altLang="en-US" sz="1800" smtClean="0"/>
              <a:t>EER diagram notation for an overlapping (non-disjoint) specialization.</a:t>
            </a:r>
            <a:endParaRPr lang="en-US" altLang="en-US" smtClean="0"/>
          </a:p>
        </p:txBody>
      </p:sp>
      <p:pic>
        <p:nvPicPr>
          <p:cNvPr id="2765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8525" y="1644650"/>
            <a:ext cx="7343775" cy="4451350"/>
          </a:xfr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1678D1B9-8974-4194-BDC3-563DB4A76D5F}" type="slidenum">
              <a:rPr lang="en-US" altLang="en-US" sz="1400" smtClean="0">
                <a:solidFill>
                  <a:srgbClr val="990033"/>
                </a:solidFill>
              </a:rPr>
              <a:pPr eaLnBrk="1" hangingPunct="1"/>
              <a:t>25</a:t>
            </a:fld>
            <a:endParaRPr lang="en-CA" altLang="en-US" sz="1400" smtClean="0">
              <a:solidFill>
                <a:srgbClr val="990033"/>
              </a:solidFill>
            </a:endParaRPr>
          </a:p>
        </p:txBody>
      </p:sp>
      <p:sp>
        <p:nvSpPr>
          <p:cNvPr id="28675"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b="1">
                <a:solidFill>
                  <a:srgbClr val="800000"/>
                </a:solidFill>
              </a:rPr>
              <a:t>FIGURE 7.4</a:t>
            </a:r>
            <a:br>
              <a:rPr lang="en-US" altLang="en-US" sz="1800" b="1">
                <a:solidFill>
                  <a:srgbClr val="800000"/>
                </a:solidFill>
              </a:rPr>
            </a:br>
            <a:r>
              <a:rPr lang="en-US" altLang="en-US" sz="1800">
                <a:solidFill>
                  <a:srgbClr val="800000"/>
                </a:solidFill>
              </a:rPr>
              <a:t>Options for mapping specialization or generalization. (d) Mapping Figure 4.5 using option 8D with Boolean type fields Mflag and Pflag.</a:t>
            </a:r>
            <a:endParaRPr lang="en-US" altLang="en-US" sz="1800" b="1">
              <a:solidFill>
                <a:srgbClr val="800000"/>
              </a:solidFill>
            </a:endParaRP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0" y="1462088"/>
            <a:ext cx="8839200" cy="2678112"/>
          </a:xfrm>
          <a:prstGeom prst="rect">
            <a:avLst/>
          </a:prstGeom>
          <a:noFill/>
        </p:spPr>
        <p:txBody>
          <a:bodyPr>
            <a:spAutoFit/>
          </a:bodyPr>
          <a:lstStyle/>
          <a:p>
            <a:pPr>
              <a:defRPr/>
            </a:pPr>
            <a:r>
              <a:rPr lang="en-US" b="1" dirty="0"/>
              <a:t>Option 8D: Single relation with multiple type attributes</a:t>
            </a:r>
          </a:p>
          <a:p>
            <a:pPr lvl="1">
              <a:defRPr/>
            </a:pPr>
            <a:r>
              <a:rPr lang="en-US" dirty="0">
                <a:latin typeface="+mj-lt"/>
              </a:rPr>
              <a:t>Create a single relation schema L with attributes </a:t>
            </a:r>
            <a:r>
              <a:rPr lang="en-US" dirty="0" err="1">
                <a:latin typeface="+mj-lt"/>
              </a:rPr>
              <a:t>Attrs</a:t>
            </a:r>
            <a:r>
              <a:rPr lang="en-US" dirty="0">
                <a:latin typeface="+mj-lt"/>
              </a:rPr>
              <a:t>(L) = {k,a</a:t>
            </a:r>
            <a:r>
              <a:rPr lang="en-US" baseline="-25000" dirty="0">
                <a:latin typeface="+mj-lt"/>
              </a:rPr>
              <a:t>1</a:t>
            </a:r>
            <a:r>
              <a:rPr lang="en-US" dirty="0">
                <a:latin typeface="+mj-lt"/>
              </a:rPr>
              <a:t>,…a</a:t>
            </a:r>
            <a:r>
              <a:rPr lang="en-US" baseline="-25000" dirty="0">
                <a:latin typeface="+mj-lt"/>
              </a:rPr>
              <a:t>n</a:t>
            </a:r>
            <a:r>
              <a:rPr lang="en-US" dirty="0">
                <a:latin typeface="+mj-lt"/>
              </a:rPr>
              <a:t>} U {attributes of S</a:t>
            </a:r>
            <a:r>
              <a:rPr lang="en-US" baseline="-25000" dirty="0">
                <a:latin typeface="+mj-lt"/>
              </a:rPr>
              <a:t>1</a:t>
            </a:r>
            <a:r>
              <a:rPr lang="en-US" dirty="0">
                <a:latin typeface="+mj-lt"/>
              </a:rPr>
              <a:t>} U…U {attributes of </a:t>
            </a:r>
            <a:r>
              <a:rPr lang="en-US" dirty="0" err="1">
                <a:latin typeface="+mj-lt"/>
              </a:rPr>
              <a:t>S</a:t>
            </a:r>
            <a:r>
              <a:rPr lang="en-US" baseline="-25000" dirty="0" err="1">
                <a:latin typeface="+mj-lt"/>
              </a:rPr>
              <a:t>m</a:t>
            </a:r>
            <a:r>
              <a:rPr lang="en-US" dirty="0">
                <a:latin typeface="+mj-lt"/>
              </a:rPr>
              <a:t>} U {t</a:t>
            </a:r>
            <a:r>
              <a:rPr lang="en-US" baseline="-25000" dirty="0">
                <a:latin typeface="+mj-lt"/>
              </a:rPr>
              <a:t>1</a:t>
            </a:r>
            <a:r>
              <a:rPr lang="en-US" dirty="0">
                <a:latin typeface="+mj-lt"/>
              </a:rPr>
              <a:t>, t</a:t>
            </a:r>
            <a:r>
              <a:rPr lang="en-US" baseline="-25000" dirty="0">
                <a:latin typeface="+mj-lt"/>
              </a:rPr>
              <a:t>2</a:t>
            </a:r>
            <a:r>
              <a:rPr lang="en-US" dirty="0">
                <a:latin typeface="+mj-lt"/>
              </a:rPr>
              <a:t>,…,t</a:t>
            </a:r>
            <a:r>
              <a:rPr lang="en-US" baseline="-25000" dirty="0">
                <a:latin typeface="+mj-lt"/>
              </a:rPr>
              <a:t>m</a:t>
            </a:r>
            <a:r>
              <a:rPr lang="en-US" dirty="0">
                <a:latin typeface="+mj-lt"/>
              </a:rPr>
              <a:t>} and PK(L) = k. Each </a:t>
            </a:r>
            <a:r>
              <a:rPr lang="en-US" dirty="0" err="1">
                <a:latin typeface="+mj-lt"/>
              </a:rPr>
              <a:t>t</a:t>
            </a:r>
            <a:r>
              <a:rPr lang="en-US" baseline="-25000" dirty="0" err="1">
                <a:latin typeface="+mj-lt"/>
              </a:rPr>
              <a:t>i</a:t>
            </a:r>
            <a:r>
              <a:rPr lang="en-US" dirty="0">
                <a:latin typeface="+mj-lt"/>
              </a:rPr>
              <a:t>, 1 &lt; I &lt; m, is a Boolean type attribute indicating whether a tuple belongs to the subclass S</a:t>
            </a:r>
            <a:r>
              <a:rPr lang="en-US" baseline="-25000" dirty="0">
                <a:latin typeface="+mj-lt"/>
              </a:rPr>
              <a:t>i</a:t>
            </a:r>
            <a:r>
              <a:rPr lang="en-US" dirty="0">
                <a:latin typeface="+mj-lt"/>
              </a:rPr>
              <a:t>.</a:t>
            </a:r>
          </a:p>
          <a:p>
            <a:pPr>
              <a:defRPr/>
            </a:pPr>
            <a:endParaRPr 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5B528EFB-2752-4C23-936B-AD6F623964F8}" type="slidenum">
              <a:rPr lang="en-US" altLang="en-US" sz="1400" smtClean="0">
                <a:solidFill>
                  <a:srgbClr val="990033"/>
                </a:solidFill>
              </a:rPr>
              <a:pPr eaLnBrk="1" hangingPunct="1"/>
              <a:t>26</a:t>
            </a:fld>
            <a:endParaRPr lang="en-CA" altLang="en-US" sz="1400" smtClean="0">
              <a:solidFill>
                <a:srgbClr val="990033"/>
              </a:solidFill>
            </a:endParaRPr>
          </a:p>
        </p:txBody>
      </p:sp>
      <p:sp>
        <p:nvSpPr>
          <p:cNvPr id="29699" name="Rectangle 4"/>
          <p:cNvSpPr>
            <a:spLocks noGrp="1" noChangeArrowheads="1"/>
          </p:cNvSpPr>
          <p:nvPr>
            <p:ph type="title"/>
          </p:nvPr>
        </p:nvSpPr>
        <p:spPr/>
        <p:txBody>
          <a:bodyPr/>
          <a:lstStyle/>
          <a:p>
            <a:pPr eaLnBrk="1" hangingPunct="1"/>
            <a:r>
              <a:rPr lang="en-US" altLang="en-US" sz="3200" smtClean="0"/>
              <a:t>Mapping EER Model Constructs to Relations (contd.)</a:t>
            </a:r>
          </a:p>
        </p:txBody>
      </p:sp>
      <p:sp>
        <p:nvSpPr>
          <p:cNvPr id="29700" name="Rectangle 5"/>
          <p:cNvSpPr>
            <a:spLocks noGrp="1" noChangeArrowheads="1"/>
          </p:cNvSpPr>
          <p:nvPr>
            <p:ph type="body" idx="1"/>
          </p:nvPr>
        </p:nvSpPr>
        <p:spPr/>
        <p:txBody>
          <a:bodyPr/>
          <a:lstStyle/>
          <a:p>
            <a:pPr eaLnBrk="1" hangingPunct="1"/>
            <a:r>
              <a:rPr lang="en-US" altLang="en-US" sz="2400" smtClean="0"/>
              <a:t>Mapping of Shared Subclasses (Multiple Inheritance)</a:t>
            </a:r>
          </a:p>
          <a:p>
            <a:pPr lvl="1" eaLnBrk="1" hangingPunct="1"/>
            <a:r>
              <a:rPr lang="en-US" altLang="en-US" sz="2200" smtClean="0"/>
              <a:t>A shared subclass, such as STUDENT_ASSISTANT, is a subclass of several classes, indicating multiple inheritance. These classes must all have the same key attribute; otherwise, the shared subclass would be modeled as a category.</a:t>
            </a:r>
          </a:p>
          <a:p>
            <a:pPr lvl="1" eaLnBrk="1" hangingPunct="1"/>
            <a:r>
              <a:rPr lang="en-US" altLang="en-US" sz="2200" smtClean="0"/>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526B008F-56A4-4EE9-8C19-B3187A838DF5}" type="slidenum">
              <a:rPr lang="en-US" altLang="en-US" sz="1400" smtClean="0">
                <a:solidFill>
                  <a:srgbClr val="990033"/>
                </a:solidFill>
              </a:rPr>
              <a:pPr eaLnBrk="1" hangingPunct="1"/>
              <a:t>27</a:t>
            </a:fld>
            <a:endParaRPr lang="en-CA" altLang="en-US" sz="1400" smtClean="0">
              <a:solidFill>
                <a:srgbClr val="990033"/>
              </a:solidFill>
            </a:endParaRPr>
          </a:p>
        </p:txBody>
      </p:sp>
      <p:sp>
        <p:nvSpPr>
          <p:cNvPr id="30723" name="Rectangle 2"/>
          <p:cNvSpPr>
            <a:spLocks noGrp="1" noChangeArrowheads="1"/>
          </p:cNvSpPr>
          <p:nvPr>
            <p:ph type="title"/>
          </p:nvPr>
        </p:nvSpPr>
        <p:spPr>
          <a:xfrm>
            <a:off x="533400" y="304800"/>
            <a:ext cx="7772400" cy="990600"/>
          </a:xfrm>
        </p:spPr>
        <p:txBody>
          <a:bodyPr anchor="t"/>
          <a:lstStyle/>
          <a:p>
            <a:pPr eaLnBrk="1" hangingPunct="1"/>
            <a:r>
              <a:rPr lang="en-US" altLang="en-US" sz="1800" b="1" smtClean="0"/>
              <a:t>FIGURE 4.7</a:t>
            </a:r>
            <a:r>
              <a:rPr lang="en-US" altLang="en-US" sz="1800" smtClean="0"/>
              <a:t/>
            </a:r>
            <a:br>
              <a:rPr lang="en-US" altLang="en-US" sz="1800" smtClean="0"/>
            </a:br>
            <a:r>
              <a:rPr lang="en-US" altLang="en-US" sz="1800" smtClean="0"/>
              <a:t>A specialization lattice with multiple inheritance for a UNIVERSITY database.</a:t>
            </a:r>
            <a:endParaRPr lang="en-US" altLang="en-US" smtClean="0"/>
          </a:p>
        </p:txBody>
      </p:sp>
      <p:pic>
        <p:nvPicPr>
          <p:cNvPr id="30724"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446338" y="1524000"/>
            <a:ext cx="4335462" cy="4991100"/>
          </a:xfr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92769A39-08D4-4BAE-888C-D3AB3AB4E89D}" type="slidenum">
              <a:rPr lang="en-US" altLang="en-US" sz="1400" smtClean="0">
                <a:solidFill>
                  <a:srgbClr val="990033"/>
                </a:solidFill>
              </a:rPr>
              <a:pPr eaLnBrk="1" hangingPunct="1"/>
              <a:t>28</a:t>
            </a:fld>
            <a:endParaRPr lang="en-CA" altLang="en-US" sz="1400" smtClean="0">
              <a:solidFill>
                <a:srgbClr val="990033"/>
              </a:solidFill>
            </a:endParaRPr>
          </a:p>
        </p:txBody>
      </p:sp>
      <p:sp>
        <p:nvSpPr>
          <p:cNvPr id="31747" name="Rectangle 2"/>
          <p:cNvSpPr>
            <a:spLocks noGrp="1" noChangeArrowheads="1"/>
          </p:cNvSpPr>
          <p:nvPr>
            <p:ph type="title"/>
          </p:nvPr>
        </p:nvSpPr>
        <p:spPr>
          <a:xfrm>
            <a:off x="850900" y="406400"/>
            <a:ext cx="7173913" cy="1143000"/>
          </a:xfrm>
        </p:spPr>
        <p:txBody>
          <a:bodyPr anchor="t"/>
          <a:lstStyle/>
          <a:p>
            <a:pPr eaLnBrk="1" hangingPunct="1"/>
            <a:r>
              <a:rPr lang="en-US" altLang="en-US" sz="1800" b="1" smtClean="0"/>
              <a:t>FIGURE 7.5</a:t>
            </a:r>
            <a:br>
              <a:rPr lang="en-US" altLang="en-US" sz="1800" b="1" smtClean="0"/>
            </a:br>
            <a:r>
              <a:rPr lang="en-US" altLang="en-US" sz="1800" smtClean="0"/>
              <a:t>Mapping the EER specialization lattice in Figure 4.6 using multiple options.</a:t>
            </a:r>
            <a:endParaRPr lang="en-US" altLang="en-US" smtClean="0"/>
          </a:p>
        </p:txBody>
      </p:sp>
      <p:pic>
        <p:nvPicPr>
          <p:cNvPr id="3174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0900" y="2065338"/>
            <a:ext cx="7772400" cy="3132137"/>
          </a:xfr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F48B7F7F-7B2E-4432-9C2C-ECD245B3D3FD}" type="slidenum">
              <a:rPr lang="en-US" altLang="en-US" sz="1400" smtClean="0">
                <a:solidFill>
                  <a:srgbClr val="990033"/>
                </a:solidFill>
              </a:rPr>
              <a:pPr eaLnBrk="1" hangingPunct="1"/>
              <a:t>29</a:t>
            </a:fld>
            <a:endParaRPr lang="en-CA" altLang="en-US" sz="1400" smtClean="0">
              <a:solidFill>
                <a:srgbClr val="990033"/>
              </a:solidFill>
            </a:endParaRPr>
          </a:p>
        </p:txBody>
      </p:sp>
      <p:sp>
        <p:nvSpPr>
          <p:cNvPr id="32771" name="Rectangle 4"/>
          <p:cNvSpPr>
            <a:spLocks noGrp="1" noChangeArrowheads="1"/>
          </p:cNvSpPr>
          <p:nvPr>
            <p:ph type="title"/>
          </p:nvPr>
        </p:nvSpPr>
        <p:spPr/>
        <p:txBody>
          <a:bodyPr/>
          <a:lstStyle/>
          <a:p>
            <a:pPr eaLnBrk="1" hangingPunct="1"/>
            <a:r>
              <a:rPr lang="en-US" altLang="en-US" sz="3200" smtClean="0"/>
              <a:t>Mapping EER Model Constructs to Relations (contd.)</a:t>
            </a:r>
          </a:p>
        </p:txBody>
      </p:sp>
      <p:sp>
        <p:nvSpPr>
          <p:cNvPr id="32772" name="Rectangle 5"/>
          <p:cNvSpPr>
            <a:spLocks noGrp="1" noChangeArrowheads="1"/>
          </p:cNvSpPr>
          <p:nvPr>
            <p:ph type="body" idx="1"/>
          </p:nvPr>
        </p:nvSpPr>
        <p:spPr/>
        <p:txBody>
          <a:bodyPr/>
          <a:lstStyle/>
          <a:p>
            <a:pPr eaLnBrk="1" hangingPunct="1">
              <a:lnSpc>
                <a:spcPct val="90000"/>
              </a:lnSpc>
            </a:pPr>
            <a:r>
              <a:rPr lang="en-US" altLang="en-US" b="1" smtClean="0"/>
              <a:t>Step 9: Mapping of Union Types (Categories).</a:t>
            </a:r>
          </a:p>
          <a:p>
            <a:pPr lvl="1" eaLnBrk="1" hangingPunct="1">
              <a:lnSpc>
                <a:spcPct val="90000"/>
              </a:lnSpc>
            </a:pPr>
            <a:r>
              <a:rPr lang="en-US" altLang="en-US" smtClean="0"/>
              <a:t>For mapping a category whose defining superclass have different keys, it is customary to specify a new key attribute, called a surrogate key, when creating a relation to correspond to the category. </a:t>
            </a:r>
          </a:p>
          <a:p>
            <a:pPr lvl="1" eaLnBrk="1" hangingPunct="1">
              <a:lnSpc>
                <a:spcPct val="90000"/>
              </a:lnSpc>
            </a:pPr>
            <a:r>
              <a:rPr lang="en-US" altLang="en-US" smtClean="0"/>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185672DE-08FD-4D62-B78C-5BCF32FB092E}" type="slidenum">
              <a:rPr lang="en-US" altLang="en-US" sz="1400" smtClean="0">
                <a:solidFill>
                  <a:srgbClr val="990033"/>
                </a:solidFill>
              </a:rPr>
              <a:pPr eaLnBrk="1" hangingPunct="1"/>
              <a:t>3</a:t>
            </a:fld>
            <a:endParaRPr lang="en-CA" altLang="en-US" sz="1400" smtClean="0">
              <a:solidFill>
                <a:srgbClr val="990033"/>
              </a:solidFill>
            </a:endParaRPr>
          </a:p>
        </p:txBody>
      </p:sp>
      <p:sp>
        <p:nvSpPr>
          <p:cNvPr id="6147" name="Rectangle 4"/>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ER-to-Relational Mapping Algorithm</a:t>
            </a:r>
          </a:p>
        </p:txBody>
      </p:sp>
      <p:sp>
        <p:nvSpPr>
          <p:cNvPr id="6148" name="Rectangle 5"/>
          <p:cNvSpPr>
            <a:spLocks noGrp="1" noChangeArrowheads="1"/>
          </p:cNvSpPr>
          <p:nvPr>
            <p:ph type="body" idx="1"/>
          </p:nvPr>
        </p:nvSpPr>
        <p:spPr/>
        <p:txBody>
          <a:bodyPr/>
          <a:lstStyle/>
          <a:p>
            <a:pPr eaLnBrk="1" hangingPunct="1">
              <a:lnSpc>
                <a:spcPct val="80000"/>
              </a:lnSpc>
            </a:pPr>
            <a:r>
              <a:rPr lang="en-US" altLang="en-US" sz="2400" smtClean="0"/>
              <a:t>Step 1: Mapping of Regular Entity Types.</a:t>
            </a:r>
          </a:p>
          <a:p>
            <a:pPr lvl="1" eaLnBrk="1" hangingPunct="1">
              <a:lnSpc>
                <a:spcPct val="80000"/>
              </a:lnSpc>
            </a:pPr>
            <a:r>
              <a:rPr lang="en-US" altLang="en-US" sz="2200" smtClean="0"/>
              <a:t>For each regular (strong) entity type E in the ER schema, create a relation R that includes all the simple attributes of E.</a:t>
            </a:r>
          </a:p>
          <a:p>
            <a:pPr lvl="1" eaLnBrk="1" hangingPunct="1">
              <a:lnSpc>
                <a:spcPct val="80000"/>
              </a:lnSpc>
            </a:pPr>
            <a:r>
              <a:rPr lang="en-US" altLang="en-US" sz="2200" smtClean="0"/>
              <a:t>Choose one of the key attributes of E as the primary key for R.</a:t>
            </a:r>
          </a:p>
          <a:p>
            <a:pPr lvl="1" eaLnBrk="1" hangingPunct="1">
              <a:lnSpc>
                <a:spcPct val="80000"/>
              </a:lnSpc>
            </a:pPr>
            <a:r>
              <a:rPr lang="en-US" altLang="en-US" sz="2200" smtClean="0"/>
              <a:t>If the chosen key of E is composite, the set of simple attributes that form it will together form the primary key of R.</a:t>
            </a:r>
          </a:p>
          <a:p>
            <a:pPr eaLnBrk="1" hangingPunct="1">
              <a:lnSpc>
                <a:spcPct val="80000"/>
              </a:lnSpc>
            </a:pPr>
            <a:r>
              <a:rPr lang="en-US" altLang="en-US" sz="2400" smtClean="0"/>
              <a:t>Example: We create the relations EMPLOYEE, DEPARTMENT, and PROJECT in the relational schema corresponding to the regular entities in the ER diagram.</a:t>
            </a:r>
          </a:p>
          <a:p>
            <a:pPr lvl="1" eaLnBrk="1" hangingPunct="1">
              <a:lnSpc>
                <a:spcPct val="80000"/>
              </a:lnSpc>
            </a:pPr>
            <a:r>
              <a:rPr lang="en-US" altLang="en-US" sz="2200" smtClean="0"/>
              <a:t>SSN, DNUMBER, and PNUMBER are the primary keys for the relations EMPLOYEE, DEPARTMENT, and PROJECT as shown.</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FD6C06F7-6DEE-47E9-9820-89A7481FB8A1}" type="slidenum">
              <a:rPr lang="en-US" altLang="en-US" sz="1400" smtClean="0">
                <a:solidFill>
                  <a:srgbClr val="990033"/>
                </a:solidFill>
              </a:rPr>
              <a:pPr eaLnBrk="1" hangingPunct="1"/>
              <a:t>30</a:t>
            </a:fld>
            <a:endParaRPr lang="en-CA" altLang="en-US" sz="1400" smtClean="0">
              <a:solidFill>
                <a:srgbClr val="990033"/>
              </a:solidFill>
            </a:endParaRPr>
          </a:p>
        </p:txBody>
      </p:sp>
      <p:sp>
        <p:nvSpPr>
          <p:cNvPr id="33795" name="Rectangle 2"/>
          <p:cNvSpPr>
            <a:spLocks noGrp="1" noChangeArrowheads="1"/>
          </p:cNvSpPr>
          <p:nvPr>
            <p:ph type="title"/>
          </p:nvPr>
        </p:nvSpPr>
        <p:spPr>
          <a:xfrm>
            <a:off x="533400" y="304800"/>
            <a:ext cx="8281988" cy="914400"/>
          </a:xfrm>
        </p:spPr>
        <p:txBody>
          <a:bodyPr anchor="t"/>
          <a:lstStyle/>
          <a:p>
            <a:pPr eaLnBrk="1" hangingPunct="1"/>
            <a:r>
              <a:rPr lang="en-US" altLang="en-US" sz="1800" b="1" smtClean="0"/>
              <a:t>FIGURE 4.8</a:t>
            </a:r>
            <a:r>
              <a:rPr lang="en-US" altLang="en-US" sz="1800" smtClean="0"/>
              <a:t/>
            </a:r>
            <a:br>
              <a:rPr lang="en-US" altLang="en-US" sz="1800" smtClean="0"/>
            </a:br>
            <a:r>
              <a:rPr lang="en-US" altLang="en-US" sz="1800" smtClean="0"/>
              <a:t>Two categories (union types): OWNER and REGISTERED_VEHICLE.</a:t>
            </a:r>
            <a:endParaRPr lang="en-US" altLang="en-US" smtClean="0"/>
          </a:p>
        </p:txBody>
      </p:sp>
      <p:pic>
        <p:nvPicPr>
          <p:cNvPr id="33796"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778125" y="1600200"/>
            <a:ext cx="3592513" cy="4953000"/>
          </a:xfr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1B1D9211-A8FF-421F-AF37-866158544291}" type="slidenum">
              <a:rPr lang="en-US" altLang="en-US" sz="1400" smtClean="0">
                <a:solidFill>
                  <a:srgbClr val="990033"/>
                </a:solidFill>
              </a:rPr>
              <a:pPr eaLnBrk="1" hangingPunct="1"/>
              <a:t>31</a:t>
            </a:fld>
            <a:endParaRPr lang="en-CA" altLang="en-US" sz="1400" smtClean="0">
              <a:solidFill>
                <a:srgbClr val="990033"/>
              </a:solidFill>
            </a:endParaRPr>
          </a:p>
        </p:txBody>
      </p:sp>
      <p:sp>
        <p:nvSpPr>
          <p:cNvPr id="34819" name="Rectangle 2"/>
          <p:cNvSpPr>
            <a:spLocks noGrp="1" noChangeArrowheads="1"/>
          </p:cNvSpPr>
          <p:nvPr>
            <p:ph type="title"/>
          </p:nvPr>
        </p:nvSpPr>
        <p:spPr>
          <a:xfrm>
            <a:off x="457200" y="228600"/>
            <a:ext cx="7924800" cy="914400"/>
          </a:xfrm>
        </p:spPr>
        <p:txBody>
          <a:bodyPr anchor="t"/>
          <a:lstStyle/>
          <a:p>
            <a:pPr eaLnBrk="1" hangingPunct="1"/>
            <a:r>
              <a:rPr lang="en-US" altLang="en-US" sz="1800" b="1" smtClean="0"/>
              <a:t>FIGURE 7.6</a:t>
            </a:r>
            <a:br>
              <a:rPr lang="en-US" altLang="en-US" sz="1800" b="1" smtClean="0"/>
            </a:br>
            <a:r>
              <a:rPr lang="en-US" altLang="en-US" sz="1800" smtClean="0"/>
              <a:t>Mapping the EER categories (union types) in Figure 4.7 to relations.</a:t>
            </a:r>
            <a:endParaRPr lang="en-US" altLang="en-US" smtClean="0"/>
          </a:p>
        </p:txBody>
      </p:sp>
      <p:pic>
        <p:nvPicPr>
          <p:cNvPr id="34820" name="Picture 5"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600200"/>
            <a:ext cx="8582025" cy="49530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Content Placeholder 1"/>
          <p:cNvSpPr>
            <a:spLocks noGrp="1"/>
          </p:cNvSpPr>
          <p:nvPr>
            <p:ph idx="1"/>
          </p:nvPr>
        </p:nvSpPr>
        <p:spPr>
          <a:xfrm>
            <a:off x="6400800" y="4267200"/>
            <a:ext cx="2133600" cy="1905000"/>
          </a:xfrm>
        </p:spPr>
        <p:txBody>
          <a:bodyPr/>
          <a:lstStyle/>
          <a:p>
            <a:endParaRPr lang="en-US" altLang="en-US" smtClean="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altLang="en-US" smtClean="0"/>
          </a:p>
        </p:txBody>
      </p:sp>
      <p:sp>
        <p:nvSpPr>
          <p:cNvPr id="35843"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6B0DE24B-461E-4D1B-9FD1-582D5DB780D3}" type="slidenum">
              <a:rPr lang="en-US" altLang="en-US" sz="1400" smtClean="0">
                <a:solidFill>
                  <a:srgbClr val="990033"/>
                </a:solidFill>
              </a:rPr>
              <a:pPr eaLnBrk="1" hangingPunct="1"/>
              <a:t>32</a:t>
            </a:fld>
            <a:endParaRPr lang="en-CA" altLang="en-US" sz="1400" smtClean="0">
              <a:solidFill>
                <a:srgbClr val="990033"/>
              </a:solidFill>
            </a:endParaRPr>
          </a:p>
        </p:txBody>
      </p:sp>
      <p:pic>
        <p:nvPicPr>
          <p:cNvPr id="35844" name="Picture 2"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2181225"/>
            <a:ext cx="3924300" cy="249555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3" descr="Pink tissue pap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747713"/>
            <a:ext cx="7696200" cy="5640387"/>
          </a:xfrm>
          <a:noFill/>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2EE37222-85B5-41C4-B3F2-CDE16D60964D}" type="slidenum">
              <a:rPr lang="en-US" altLang="en-US" sz="1400" smtClean="0">
                <a:solidFill>
                  <a:srgbClr val="990033"/>
                </a:solidFill>
              </a:rPr>
              <a:pPr eaLnBrk="1" hangingPunct="1"/>
              <a:t>33</a:t>
            </a:fld>
            <a:endParaRPr lang="en-CA" altLang="en-US" sz="1400" smtClean="0">
              <a:solidFill>
                <a:srgbClr val="990033"/>
              </a:solidFill>
            </a:endParaRPr>
          </a:p>
        </p:txBody>
      </p:sp>
      <p:pic>
        <p:nvPicPr>
          <p:cNvPr id="368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84338"/>
            <a:ext cx="7304087"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3"/>
          <p:cNvSpPr>
            <a:spLocks noGrp="1" noChangeArrowheads="1"/>
          </p:cNvSpPr>
          <p:nvPr>
            <p:ph type="title"/>
          </p:nvPr>
        </p:nvSpPr>
        <p:spPr>
          <a:xfrm>
            <a:off x="371475" y="303213"/>
            <a:ext cx="8534400" cy="842962"/>
          </a:xfrm>
        </p:spPr>
        <p:txBody>
          <a:bodyPr/>
          <a:lstStyle/>
          <a:p>
            <a:pPr eaLnBrk="1" hangingPunct="1"/>
            <a:r>
              <a:rPr lang="en-US" altLang="en-US" sz="3200" b="1" smtClean="0"/>
              <a:t>Mapping Exercise</a:t>
            </a:r>
          </a:p>
        </p:txBody>
      </p:sp>
      <p:sp>
        <p:nvSpPr>
          <p:cNvPr id="36869" name="Rectangle 4"/>
          <p:cNvSpPr>
            <a:spLocks noGrp="1" noChangeArrowheads="1"/>
          </p:cNvSpPr>
          <p:nvPr>
            <p:ph type="body" idx="1"/>
          </p:nvPr>
        </p:nvSpPr>
        <p:spPr>
          <a:xfrm>
            <a:off x="371475" y="1146175"/>
            <a:ext cx="8413750" cy="5054600"/>
          </a:xfrm>
        </p:spPr>
        <p:txBody>
          <a:bodyPr/>
          <a:lstStyle/>
          <a:p>
            <a:pPr eaLnBrk="1" hangingPunct="1">
              <a:buFont typeface="Wingdings" pitchFamily="2" charset="2"/>
              <a:buNone/>
            </a:pPr>
            <a:r>
              <a:rPr lang="en-US" altLang="en-US" sz="1800" smtClean="0"/>
              <a:t>Exercise 7.4.</a:t>
            </a:r>
            <a:endParaRPr lang="en-US" altLang="en-US" sz="2400" b="1" smtClean="0">
              <a:solidFill>
                <a:srgbClr val="FF0066"/>
              </a:solidFill>
            </a:endParaRPr>
          </a:p>
          <a:p>
            <a:pPr eaLnBrk="1" hangingPunct="1">
              <a:buFont typeface="Wingdings" pitchFamily="2" charset="2"/>
              <a:buNone/>
            </a:pPr>
            <a:endParaRPr lang="en-US" altLang="en-US" sz="2400" smtClean="0"/>
          </a:p>
          <a:p>
            <a:pPr eaLnBrk="1" hangingPunct="1">
              <a:buFont typeface="Wingdings" pitchFamily="2" charset="2"/>
              <a:buNone/>
            </a:pPr>
            <a:endParaRPr lang="en-US" altLang="en-US" sz="2400" smtClean="0"/>
          </a:p>
        </p:txBody>
      </p:sp>
      <p:sp>
        <p:nvSpPr>
          <p:cNvPr id="36870" name="Rectangle 5"/>
          <p:cNvSpPr>
            <a:spLocks noChangeArrowheads="1"/>
          </p:cNvSpPr>
          <p:nvPr/>
        </p:nvSpPr>
        <p:spPr bwMode="auto">
          <a:xfrm>
            <a:off x="5791200" y="1684338"/>
            <a:ext cx="29940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b="1">
                <a:solidFill>
                  <a:srgbClr val="800000"/>
                </a:solidFill>
              </a:rPr>
              <a:t>FIGURE 7.7</a:t>
            </a:r>
            <a:br>
              <a:rPr lang="en-US" altLang="en-US" sz="1800" b="1">
                <a:solidFill>
                  <a:srgbClr val="800000"/>
                </a:solidFill>
              </a:rPr>
            </a:br>
            <a:r>
              <a:rPr lang="en-US" altLang="en-US" sz="1800">
                <a:solidFill>
                  <a:srgbClr val="800000"/>
                </a:solidFill>
              </a:rPr>
              <a:t>An ER schema for a SHIP_TRACKING database.</a:t>
            </a:r>
            <a:r>
              <a:rPr lang="en-US" altLang="en-US" sz="1800" b="1">
                <a:solidFill>
                  <a:srgbClr val="800000"/>
                </a:solidFill>
              </a:rPr>
              <a:t/>
            </a:r>
            <a:br>
              <a:rPr lang="en-US" altLang="en-US" sz="1800" b="1">
                <a:solidFill>
                  <a:srgbClr val="800000"/>
                </a:solidFill>
              </a:rPr>
            </a:br>
            <a:endParaRPr lang="en-US" altLang="en-US" sz="1800" b="1">
              <a:solidFill>
                <a:srgbClr val="80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178C616E-495E-4422-82A2-0E7DC700AE96}" type="slidenum">
              <a:rPr lang="en-US" altLang="en-US" sz="1400" smtClean="0">
                <a:solidFill>
                  <a:srgbClr val="990033"/>
                </a:solidFill>
              </a:rPr>
              <a:pPr eaLnBrk="1" hangingPunct="1"/>
              <a:t>34</a:t>
            </a:fld>
            <a:endParaRPr lang="en-CA" altLang="en-US" sz="1400" smtClean="0">
              <a:solidFill>
                <a:srgbClr val="990033"/>
              </a:solidFill>
            </a:endParaRPr>
          </a:p>
        </p:txBody>
      </p:sp>
      <p:sp>
        <p:nvSpPr>
          <p:cNvPr id="37891" name="Rectangle 2"/>
          <p:cNvSpPr>
            <a:spLocks noGrp="1" noChangeArrowheads="1"/>
          </p:cNvSpPr>
          <p:nvPr>
            <p:ph type="title"/>
          </p:nvPr>
        </p:nvSpPr>
        <p:spPr/>
        <p:txBody>
          <a:bodyPr/>
          <a:lstStyle/>
          <a:p>
            <a:pPr eaLnBrk="1" hangingPunct="1"/>
            <a:r>
              <a:rPr lang="en-US" altLang="en-US" smtClean="0"/>
              <a:t>Chapter Summary</a:t>
            </a:r>
          </a:p>
        </p:txBody>
      </p:sp>
      <p:sp>
        <p:nvSpPr>
          <p:cNvPr id="37892" name="Rectangle 3"/>
          <p:cNvSpPr>
            <a:spLocks noGrp="1" noChangeArrowheads="1"/>
          </p:cNvSpPr>
          <p:nvPr>
            <p:ph type="body" idx="1"/>
          </p:nvPr>
        </p:nvSpPr>
        <p:spPr/>
        <p:txBody>
          <a:bodyPr/>
          <a:lstStyle/>
          <a:p>
            <a:pPr eaLnBrk="1" hangingPunct="1">
              <a:lnSpc>
                <a:spcPct val="80000"/>
              </a:lnSpc>
            </a:pPr>
            <a:r>
              <a:rPr lang="en-US" altLang="en-US" sz="2400" b="1" smtClean="0"/>
              <a:t>ER-to-Relational Mapping Algorithm </a:t>
            </a:r>
          </a:p>
          <a:p>
            <a:pPr lvl="1" eaLnBrk="1" hangingPunct="1">
              <a:lnSpc>
                <a:spcPct val="80000"/>
              </a:lnSpc>
            </a:pPr>
            <a:r>
              <a:rPr lang="en-US" altLang="en-US" sz="2100" smtClean="0"/>
              <a:t>Step 1: Mapping of Regular Entity Types</a:t>
            </a:r>
          </a:p>
          <a:p>
            <a:pPr lvl="1" eaLnBrk="1" hangingPunct="1">
              <a:lnSpc>
                <a:spcPct val="80000"/>
              </a:lnSpc>
            </a:pPr>
            <a:r>
              <a:rPr lang="en-US" altLang="en-US" sz="2100" smtClean="0"/>
              <a:t>Step 2: Mapping of Weak Entity Types</a:t>
            </a:r>
          </a:p>
          <a:p>
            <a:pPr lvl="1" eaLnBrk="1" hangingPunct="1">
              <a:lnSpc>
                <a:spcPct val="80000"/>
              </a:lnSpc>
            </a:pPr>
            <a:r>
              <a:rPr lang="en-US" altLang="en-US" sz="2100" smtClean="0"/>
              <a:t>Step 3: Mapping of Binary 1:1 Relation Types</a:t>
            </a:r>
          </a:p>
          <a:p>
            <a:pPr lvl="1" eaLnBrk="1" hangingPunct="1">
              <a:lnSpc>
                <a:spcPct val="80000"/>
              </a:lnSpc>
            </a:pPr>
            <a:r>
              <a:rPr lang="en-US" altLang="en-US" sz="2100" smtClean="0"/>
              <a:t>Step 4: Mapping of Binary 1:N Relationship Types.</a:t>
            </a:r>
          </a:p>
          <a:p>
            <a:pPr lvl="1" eaLnBrk="1" hangingPunct="1">
              <a:lnSpc>
                <a:spcPct val="80000"/>
              </a:lnSpc>
            </a:pPr>
            <a:r>
              <a:rPr lang="en-US" altLang="en-US" sz="2100" smtClean="0"/>
              <a:t>Step 5: Mapping of Binary M:N Relationship Types.</a:t>
            </a:r>
          </a:p>
          <a:p>
            <a:pPr lvl="1" eaLnBrk="1" hangingPunct="1">
              <a:lnSpc>
                <a:spcPct val="80000"/>
              </a:lnSpc>
            </a:pPr>
            <a:r>
              <a:rPr lang="en-US" altLang="en-US" sz="2100" smtClean="0"/>
              <a:t>Step 6: Mapping of Multivalued attributes.</a:t>
            </a:r>
          </a:p>
          <a:p>
            <a:pPr lvl="1" eaLnBrk="1" hangingPunct="1">
              <a:lnSpc>
                <a:spcPct val="80000"/>
              </a:lnSpc>
            </a:pPr>
            <a:r>
              <a:rPr lang="en-US" altLang="en-US" sz="2100" smtClean="0"/>
              <a:t>Step 7: Mapping of N-ary Relationship Types.</a:t>
            </a:r>
          </a:p>
          <a:p>
            <a:pPr lvl="1" eaLnBrk="1" hangingPunct="1">
              <a:lnSpc>
                <a:spcPct val="80000"/>
              </a:lnSpc>
            </a:pPr>
            <a:endParaRPr lang="en-US" altLang="en-US" sz="2100" smtClean="0"/>
          </a:p>
          <a:p>
            <a:pPr eaLnBrk="1" hangingPunct="1">
              <a:lnSpc>
                <a:spcPct val="80000"/>
              </a:lnSpc>
            </a:pPr>
            <a:r>
              <a:rPr lang="en-US" altLang="en-US" sz="2400" b="1" smtClean="0"/>
              <a:t>Mapping EER Model Constructs to Relations </a:t>
            </a:r>
          </a:p>
          <a:p>
            <a:pPr lvl="1" eaLnBrk="1" hangingPunct="1">
              <a:lnSpc>
                <a:spcPct val="80000"/>
              </a:lnSpc>
            </a:pPr>
            <a:r>
              <a:rPr lang="en-US" altLang="en-US" sz="2100" smtClean="0"/>
              <a:t>Step 8: Options for Mapping Specialization or Generalization.</a:t>
            </a:r>
          </a:p>
          <a:p>
            <a:pPr lvl="1" eaLnBrk="1" hangingPunct="1">
              <a:lnSpc>
                <a:spcPct val="80000"/>
              </a:lnSpc>
            </a:pPr>
            <a:r>
              <a:rPr lang="en-US" altLang="en-US" sz="2100" smtClean="0"/>
              <a:t>Step 9: Mapping of Union Types (Categories).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2020EE15-2DC7-4C6E-A793-FBEEC45992CE}" type="slidenum">
              <a:rPr lang="en-US" altLang="en-US" sz="1400" smtClean="0">
                <a:solidFill>
                  <a:srgbClr val="990033"/>
                </a:solidFill>
              </a:rPr>
              <a:pPr eaLnBrk="1" hangingPunct="1"/>
              <a:t>4</a:t>
            </a:fld>
            <a:endParaRPr lang="en-CA" altLang="en-US" sz="1400" smtClean="0">
              <a:solidFill>
                <a:srgbClr val="990033"/>
              </a:solidFill>
            </a:endParaRPr>
          </a:p>
        </p:txBody>
      </p:sp>
      <p:sp>
        <p:nvSpPr>
          <p:cNvPr id="7171" name="Rectangle 2"/>
          <p:cNvSpPr>
            <a:spLocks noGrp="1" noChangeArrowheads="1"/>
          </p:cNvSpPr>
          <p:nvPr>
            <p:ph type="title"/>
          </p:nvPr>
        </p:nvSpPr>
        <p:spPr/>
        <p:txBody>
          <a:bodyPr anchor="t"/>
          <a:lstStyle/>
          <a:p>
            <a:pPr eaLnBrk="1" hangingPunct="1"/>
            <a:r>
              <a:rPr lang="en-US" altLang="en-US" sz="1800" b="1" smtClean="0"/>
              <a:t>FIGURE 7.1</a:t>
            </a:r>
            <a:r>
              <a:rPr lang="en-US" altLang="en-US" sz="1800" smtClean="0"/>
              <a:t/>
            </a:r>
            <a:br>
              <a:rPr lang="en-US" altLang="en-US" sz="1800" smtClean="0"/>
            </a:br>
            <a:r>
              <a:rPr lang="en-US" altLang="en-US" sz="1800" smtClean="0"/>
              <a:t>The ER conceptual schema diagram for the COMPANY database.</a:t>
            </a:r>
            <a:endParaRPr lang="en-US" altLang="en-US" smtClean="0"/>
          </a:p>
        </p:txBody>
      </p:sp>
      <p:pic>
        <p:nvPicPr>
          <p:cNvPr id="7172"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0"/>
            <a:ext cx="9144000" cy="7010400"/>
          </a:xfr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DA1E22D0-C164-4C2D-A752-41306661861F}" type="slidenum">
              <a:rPr lang="en-US" altLang="en-US" sz="1400" smtClean="0">
                <a:solidFill>
                  <a:srgbClr val="990033"/>
                </a:solidFill>
              </a:rPr>
              <a:pPr eaLnBrk="1" hangingPunct="1"/>
              <a:t>5</a:t>
            </a:fld>
            <a:endParaRPr lang="en-CA" altLang="en-US" sz="1400" smtClean="0">
              <a:solidFill>
                <a:srgbClr val="990033"/>
              </a:solidFill>
            </a:endParaRPr>
          </a:p>
        </p:txBody>
      </p:sp>
      <p:sp>
        <p:nvSpPr>
          <p:cNvPr id="8195" name="Rectangle 2"/>
          <p:cNvSpPr>
            <a:spLocks noGrp="1" noChangeArrowheads="1"/>
          </p:cNvSpPr>
          <p:nvPr>
            <p:ph type="title"/>
          </p:nvPr>
        </p:nvSpPr>
        <p:spPr/>
        <p:txBody>
          <a:bodyPr anchor="t"/>
          <a:lstStyle/>
          <a:p>
            <a:pPr eaLnBrk="1" hangingPunct="1"/>
            <a:r>
              <a:rPr lang="en-US" altLang="en-US" sz="1800" b="1" smtClean="0"/>
              <a:t>FIGURE 7.2</a:t>
            </a:r>
            <a:br>
              <a:rPr lang="en-US" altLang="en-US" sz="1800" b="1" smtClean="0"/>
            </a:br>
            <a:r>
              <a:rPr lang="en-US" altLang="en-US" sz="1800" smtClean="0"/>
              <a:t>Result of mapping the COMPANY ER schema into a relational schema.</a:t>
            </a:r>
            <a:endParaRPr lang="en-US" altLang="en-US" b="1" smtClean="0"/>
          </a:p>
        </p:txBody>
      </p:sp>
      <p:pic>
        <p:nvPicPr>
          <p:cNvPr id="8196" name="Picture 4" descr="fig07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736917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82139360-3C0F-4333-8E12-F8E528000A9F}" type="slidenum">
              <a:rPr lang="en-US" altLang="en-US" sz="1400" smtClean="0">
                <a:solidFill>
                  <a:srgbClr val="990033"/>
                </a:solidFill>
              </a:rPr>
              <a:pPr eaLnBrk="1" hangingPunct="1"/>
              <a:t>6</a:t>
            </a:fld>
            <a:endParaRPr lang="en-CA" altLang="en-US" sz="1400" smtClean="0">
              <a:solidFill>
                <a:srgbClr val="990033"/>
              </a:solidFill>
            </a:endParaRPr>
          </a:p>
        </p:txBody>
      </p:sp>
      <p:sp>
        <p:nvSpPr>
          <p:cNvPr id="9219" name="Rectangle 2"/>
          <p:cNvSpPr>
            <a:spLocks noGrp="1" noChangeArrowheads="1"/>
          </p:cNvSpPr>
          <p:nvPr>
            <p:ph type="title"/>
          </p:nvPr>
        </p:nvSpPr>
        <p:spPr>
          <a:xfrm>
            <a:off x="685800" y="258763"/>
            <a:ext cx="7772400" cy="766762"/>
          </a:xfrm>
        </p:spPr>
        <p:txBody>
          <a:bodyPr/>
          <a:lstStyle/>
          <a:p>
            <a:pPr eaLnBrk="1" hangingPunct="1"/>
            <a:r>
              <a:rPr lang="en-US" altLang="en-US" b="1" smtClean="0"/>
              <a:t/>
            </a:r>
            <a:br>
              <a:rPr lang="en-US" altLang="en-US" b="1" smtClean="0"/>
            </a:br>
            <a:r>
              <a:rPr lang="en-US" altLang="en-US" sz="2800" b="1" smtClean="0"/>
              <a:t>ER-to-Relational Mapping Algorithm (contd.)</a:t>
            </a:r>
            <a:endParaRPr lang="en-US" altLang="en-US" sz="2800" smtClean="0"/>
          </a:p>
        </p:txBody>
      </p:sp>
      <p:sp>
        <p:nvSpPr>
          <p:cNvPr id="9220" name="Rectangle 3"/>
          <p:cNvSpPr>
            <a:spLocks noGrp="1" noChangeArrowheads="1"/>
          </p:cNvSpPr>
          <p:nvPr>
            <p:ph type="body" idx="1"/>
          </p:nvPr>
        </p:nvSpPr>
        <p:spPr>
          <a:xfrm>
            <a:off x="428625" y="1704975"/>
            <a:ext cx="8248650" cy="4886325"/>
          </a:xfrm>
        </p:spPr>
        <p:txBody>
          <a:bodyPr/>
          <a:lstStyle/>
          <a:p>
            <a:pPr eaLnBrk="1" hangingPunct="1">
              <a:lnSpc>
                <a:spcPct val="80000"/>
              </a:lnSpc>
            </a:pPr>
            <a:r>
              <a:rPr lang="en-US" altLang="en-US" sz="2400" b="1" smtClean="0"/>
              <a:t>Step 2: Mapping of Weak Entity Types</a:t>
            </a:r>
          </a:p>
          <a:p>
            <a:pPr lvl="1" eaLnBrk="1" hangingPunct="1">
              <a:lnSpc>
                <a:spcPct val="80000"/>
              </a:lnSpc>
            </a:pPr>
            <a:r>
              <a:rPr lang="en-US" altLang="en-US" sz="2000" smtClean="0"/>
              <a:t>For each weak entity type W in the ER schema with owner entity type E, create a relation R &amp; include all simple attributes (or simple components of composite attributes) of W as attributes of R.</a:t>
            </a:r>
          </a:p>
          <a:p>
            <a:pPr lvl="1" eaLnBrk="1" hangingPunct="1">
              <a:lnSpc>
                <a:spcPct val="80000"/>
              </a:lnSpc>
            </a:pPr>
            <a:r>
              <a:rPr lang="en-US" altLang="en-US" sz="2000" smtClean="0"/>
              <a:t>Also, include as foreign key attributes of R the primary key attribute(s) of the relation(s) that correspond to the owner entity type(s).</a:t>
            </a:r>
          </a:p>
          <a:p>
            <a:pPr lvl="1" eaLnBrk="1" hangingPunct="1">
              <a:lnSpc>
                <a:spcPct val="80000"/>
              </a:lnSpc>
            </a:pPr>
            <a:r>
              <a:rPr lang="en-US" altLang="en-US" sz="2000" smtClean="0"/>
              <a:t>The primary key of R is the </a:t>
            </a:r>
            <a:r>
              <a:rPr lang="en-US" altLang="en-US" sz="2000" i="1" smtClean="0"/>
              <a:t>combination of</a:t>
            </a:r>
            <a:r>
              <a:rPr lang="en-US" altLang="en-US" sz="2000" smtClean="0"/>
              <a:t> the primary key(s) of the owner(s) and the partial key of the weak entity type W, if any.</a:t>
            </a:r>
          </a:p>
          <a:p>
            <a:pPr eaLnBrk="1" hangingPunct="1">
              <a:lnSpc>
                <a:spcPct val="80000"/>
              </a:lnSpc>
            </a:pPr>
            <a:r>
              <a:rPr lang="en-US" altLang="en-US" sz="2400" b="1" smtClean="0"/>
              <a:t>Example:</a:t>
            </a:r>
            <a:r>
              <a:rPr lang="en-US" altLang="en-US" sz="2400" smtClean="0"/>
              <a:t> Create the relation DEPENDENT in this step to correspond to the weak entity type DEPENDENT.</a:t>
            </a:r>
          </a:p>
          <a:p>
            <a:pPr lvl="1" eaLnBrk="1" hangingPunct="1">
              <a:lnSpc>
                <a:spcPct val="80000"/>
              </a:lnSpc>
            </a:pPr>
            <a:r>
              <a:rPr lang="en-US" altLang="en-US" sz="2000" smtClean="0"/>
              <a:t>Include the primary key SSN of the EMPLOYEE relation as a foreign key attribute of DEPENDENT (renamed to ESSN). </a:t>
            </a:r>
          </a:p>
          <a:p>
            <a:pPr lvl="1" eaLnBrk="1" hangingPunct="1">
              <a:lnSpc>
                <a:spcPct val="80000"/>
              </a:lnSpc>
            </a:pPr>
            <a:r>
              <a:rPr lang="en-US" altLang="en-US" sz="2000" smtClean="0"/>
              <a:t>The primary key of the DEPENDENT relation is the combination {ESSN, DEPENDENT_NAME} because DEPENDENT_NAME is the partial key of DEPENDENT. </a:t>
            </a:r>
            <a:endParaRPr lang="en-US" altLang="en-US" sz="170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07ABB94C-3605-41C8-A21F-3D0B4B6F6862}" type="slidenum">
              <a:rPr lang="en-US" altLang="en-US" sz="1400" smtClean="0">
                <a:solidFill>
                  <a:srgbClr val="990033"/>
                </a:solidFill>
              </a:rPr>
              <a:pPr eaLnBrk="1" hangingPunct="1"/>
              <a:t>7</a:t>
            </a:fld>
            <a:endParaRPr lang="en-CA" altLang="en-US" sz="1400" smtClean="0">
              <a:solidFill>
                <a:srgbClr val="990033"/>
              </a:solidFill>
            </a:endParaRPr>
          </a:p>
        </p:txBody>
      </p:sp>
      <p:sp>
        <p:nvSpPr>
          <p:cNvPr id="10243" name="Rectangle 4"/>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10244" name="Rectangle 5"/>
          <p:cNvSpPr>
            <a:spLocks noGrp="1" noChangeArrowheads="1"/>
          </p:cNvSpPr>
          <p:nvPr>
            <p:ph type="body" idx="1"/>
          </p:nvPr>
        </p:nvSpPr>
        <p:spPr/>
        <p:txBody>
          <a:bodyPr/>
          <a:lstStyle/>
          <a:p>
            <a:pPr eaLnBrk="1" hangingPunct="1">
              <a:lnSpc>
                <a:spcPct val="80000"/>
              </a:lnSpc>
            </a:pPr>
            <a:r>
              <a:rPr lang="en-US" altLang="en-US" sz="2000" b="1" smtClean="0"/>
              <a:t>Step 3: Mapping of Binary 1:1 Relation Types</a:t>
            </a:r>
          </a:p>
          <a:p>
            <a:pPr marL="781050" lvl="1" indent="-323850" eaLnBrk="1" hangingPunct="1">
              <a:lnSpc>
                <a:spcPct val="80000"/>
              </a:lnSpc>
            </a:pPr>
            <a:r>
              <a:rPr lang="en-US" altLang="en-US" sz="1800" smtClean="0"/>
              <a:t>For each binary 1:1 relationship type R in the ER schema, identify the relations S and T that correspond to the entity types participating in R.</a:t>
            </a:r>
          </a:p>
          <a:p>
            <a:pPr eaLnBrk="1" hangingPunct="1">
              <a:lnSpc>
                <a:spcPct val="80000"/>
              </a:lnSpc>
            </a:pPr>
            <a:r>
              <a:rPr lang="en-US" altLang="en-US" sz="2000" smtClean="0"/>
              <a:t>There are three possible approaches:</a:t>
            </a:r>
          </a:p>
          <a:p>
            <a:pPr marL="781050" lvl="1" indent="-323850" eaLnBrk="1" hangingPunct="1">
              <a:lnSpc>
                <a:spcPct val="80000"/>
              </a:lnSpc>
              <a:buSzTx/>
              <a:buFont typeface="Wingdings" pitchFamily="2" charset="2"/>
              <a:buAutoNum type="arabicPeriod"/>
            </a:pPr>
            <a:r>
              <a:rPr lang="en-US" altLang="en-US" sz="1800" b="1" smtClean="0"/>
              <a:t>Foreign Key approach:</a:t>
            </a:r>
            <a:r>
              <a:rPr lang="en-US" altLang="en-US" sz="1800" smtClean="0"/>
              <a:t> Choose one of the relations-say S-and include a foreign key in S the primary key of T. It is better to choose an entity type with total participation in R in the role of S. </a:t>
            </a:r>
          </a:p>
          <a:p>
            <a:pPr marL="1219200" lvl="2" indent="-304800" eaLnBrk="1" hangingPunct="1">
              <a:lnSpc>
                <a:spcPct val="80000"/>
              </a:lnSpc>
            </a:pPr>
            <a:r>
              <a:rPr lang="en-US" altLang="en-US" sz="1600" smtClean="0"/>
              <a:t>Example: 1:1 relation MANAGES is mapped by choosing the participating entity type DEPARTMENT to serve in the role of S, because its participation in the MANAGES relationship type is total.</a:t>
            </a:r>
          </a:p>
          <a:p>
            <a:pPr marL="781050" lvl="1" indent="-323850" eaLnBrk="1" hangingPunct="1">
              <a:lnSpc>
                <a:spcPct val="80000"/>
              </a:lnSpc>
              <a:buSzTx/>
              <a:buFont typeface="Wingdings" pitchFamily="2" charset="2"/>
              <a:buAutoNum type="arabicPeriod"/>
            </a:pPr>
            <a:r>
              <a:rPr lang="en-US" altLang="en-US" sz="1800" b="1" smtClean="0"/>
              <a:t>Merged relation option:</a:t>
            </a:r>
            <a:r>
              <a:rPr lang="en-US" altLang="en-US" sz="1800" smtClean="0"/>
              <a:t> An alternate mapping of a 1:1 relationship type is possible by merging the two entity types and the relationship into a single relation. This may be appropriate when both participations are total.</a:t>
            </a:r>
          </a:p>
          <a:p>
            <a:pPr marL="781050" lvl="1" indent="-323850" eaLnBrk="1" hangingPunct="1">
              <a:lnSpc>
                <a:spcPct val="80000"/>
              </a:lnSpc>
              <a:buSzTx/>
              <a:buFont typeface="Wingdings" pitchFamily="2" charset="2"/>
              <a:buAutoNum type="arabicPeriod"/>
            </a:pPr>
            <a:r>
              <a:rPr lang="en-US" altLang="en-US" sz="1800" b="1" smtClean="0"/>
              <a:t>Cross-reference</a:t>
            </a:r>
            <a:r>
              <a:rPr lang="en-US" altLang="en-US" sz="1800" smtClean="0"/>
              <a:t> </a:t>
            </a:r>
            <a:r>
              <a:rPr lang="en-US" altLang="en-US" sz="1800" b="1" smtClean="0"/>
              <a:t>or relationship relation option:</a:t>
            </a:r>
            <a:r>
              <a:rPr lang="en-US" altLang="en-US" sz="1800" smtClean="0"/>
              <a:t> The third alternative is to set up a third relation R for the purpose of cross-referencing the primary keys of the two relations S and T representing the entity types.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07BAEF4-2908-4DCD-87A9-E1F707B6EEEE}" type="slidenum">
              <a:rPr lang="en-US" altLang="en-US" sz="1400" smtClean="0">
                <a:solidFill>
                  <a:srgbClr val="990033"/>
                </a:solidFill>
              </a:rPr>
              <a:pPr eaLnBrk="1" hangingPunct="1"/>
              <a:t>8</a:t>
            </a:fld>
            <a:endParaRPr lang="en-CA" altLang="en-US" sz="1400" smtClean="0">
              <a:solidFill>
                <a:srgbClr val="990033"/>
              </a:solidFill>
            </a:endParaRPr>
          </a:p>
        </p:txBody>
      </p:sp>
      <p:sp>
        <p:nvSpPr>
          <p:cNvPr id="11267" name="Rectangle 4"/>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11268" name="Rectangle 5"/>
          <p:cNvSpPr>
            <a:spLocks noGrp="1" noChangeArrowheads="1"/>
          </p:cNvSpPr>
          <p:nvPr>
            <p:ph type="body" idx="1"/>
          </p:nvPr>
        </p:nvSpPr>
        <p:spPr/>
        <p:txBody>
          <a:bodyPr/>
          <a:lstStyle/>
          <a:p>
            <a:pPr eaLnBrk="1" hangingPunct="1">
              <a:lnSpc>
                <a:spcPct val="90000"/>
              </a:lnSpc>
            </a:pPr>
            <a:r>
              <a:rPr lang="en-US" altLang="en-US" sz="2400" smtClean="0"/>
              <a:t>Step 4: Mapping of Binary 1:N Relationship Types.</a:t>
            </a:r>
          </a:p>
          <a:p>
            <a:pPr lvl="1" eaLnBrk="1" hangingPunct="1">
              <a:lnSpc>
                <a:spcPct val="90000"/>
              </a:lnSpc>
            </a:pPr>
            <a:r>
              <a:rPr lang="en-US" altLang="en-US" sz="2200" smtClean="0"/>
              <a:t>For each regular binary 1:N relationship type R, identify the relation S that represent the participating entity type at the N-side of the relationship type. </a:t>
            </a:r>
          </a:p>
          <a:p>
            <a:pPr lvl="1" eaLnBrk="1" hangingPunct="1">
              <a:lnSpc>
                <a:spcPct val="90000"/>
              </a:lnSpc>
            </a:pPr>
            <a:r>
              <a:rPr lang="en-US" altLang="en-US" sz="2200" smtClean="0"/>
              <a:t>Include as foreign key in S the primary key of the relation T that represents the other entity type participating in R. </a:t>
            </a:r>
          </a:p>
          <a:p>
            <a:pPr lvl="1" eaLnBrk="1" hangingPunct="1">
              <a:lnSpc>
                <a:spcPct val="90000"/>
              </a:lnSpc>
            </a:pPr>
            <a:r>
              <a:rPr lang="en-US" altLang="en-US" sz="2200" smtClean="0"/>
              <a:t>Include any simple attributes of the 1:N relation type as attributes of S. </a:t>
            </a:r>
          </a:p>
          <a:p>
            <a:pPr eaLnBrk="1" hangingPunct="1">
              <a:lnSpc>
                <a:spcPct val="90000"/>
              </a:lnSpc>
            </a:pPr>
            <a:r>
              <a:rPr lang="en-US" altLang="en-US" sz="2400" smtClean="0"/>
              <a:t>Example: 1:N relationship types WORKS_FOR, CONTROLS, and SUPERVISION in the figure.</a:t>
            </a:r>
          </a:p>
          <a:p>
            <a:pPr lvl="1" eaLnBrk="1" hangingPunct="1">
              <a:lnSpc>
                <a:spcPct val="90000"/>
              </a:lnSpc>
            </a:pPr>
            <a:r>
              <a:rPr lang="en-US" altLang="en-US" sz="2200" smtClean="0"/>
              <a:t>For WORKS_FOR we include the primary key DNUMBER of the DEPARTMENT relation as foreign key in the EMPLOYEE relation and call it DNO.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solidFill>
                  <a:srgbClr val="990033"/>
                </a:solidFill>
              </a:rPr>
              <a:t>Slide 7- </a:t>
            </a:r>
            <a:fld id="{E2D71D00-F404-44FE-A062-9A3C4C5661FF}" type="slidenum">
              <a:rPr lang="en-US" altLang="en-US" sz="1400" smtClean="0">
                <a:solidFill>
                  <a:srgbClr val="990033"/>
                </a:solidFill>
              </a:rPr>
              <a:pPr eaLnBrk="1" hangingPunct="1"/>
              <a:t>9</a:t>
            </a:fld>
            <a:endParaRPr lang="en-CA" altLang="en-US" sz="1400" smtClean="0">
              <a:solidFill>
                <a:srgbClr val="990033"/>
              </a:solidFill>
            </a:endParaRPr>
          </a:p>
        </p:txBody>
      </p:sp>
      <p:sp>
        <p:nvSpPr>
          <p:cNvPr id="12291" name="Rectangle 2"/>
          <p:cNvSpPr>
            <a:spLocks noGrp="1" noChangeArrowheads="1"/>
          </p:cNvSpPr>
          <p:nvPr>
            <p:ph type="title"/>
          </p:nvPr>
        </p:nvSpPr>
        <p:spPr>
          <a:xfrm>
            <a:off x="304800" y="528638"/>
            <a:ext cx="7772400" cy="7667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12292" name="Rectangle 3"/>
          <p:cNvSpPr>
            <a:spLocks noGrp="1" noChangeArrowheads="1"/>
          </p:cNvSpPr>
          <p:nvPr>
            <p:ph type="body" idx="1"/>
          </p:nvPr>
        </p:nvSpPr>
        <p:spPr>
          <a:xfrm>
            <a:off x="333375" y="1504950"/>
            <a:ext cx="8582025" cy="5019675"/>
          </a:xfrm>
        </p:spPr>
        <p:txBody>
          <a:bodyPr/>
          <a:lstStyle/>
          <a:p>
            <a:pPr eaLnBrk="1" hangingPunct="1">
              <a:lnSpc>
                <a:spcPct val="80000"/>
              </a:lnSpc>
            </a:pPr>
            <a:r>
              <a:rPr lang="en-US" altLang="en-US" sz="2400" b="1" smtClean="0"/>
              <a:t>Step 5: Mapping of Binary M:N Relationship Types.</a:t>
            </a:r>
          </a:p>
          <a:p>
            <a:pPr lvl="1" eaLnBrk="1" hangingPunct="1">
              <a:lnSpc>
                <a:spcPct val="80000"/>
              </a:lnSpc>
            </a:pPr>
            <a:r>
              <a:rPr lang="en-US" altLang="en-US" sz="2100" smtClean="0"/>
              <a:t>For each regular binary M:N relationship type R, </a:t>
            </a:r>
            <a:r>
              <a:rPr lang="en-US" altLang="en-US" sz="2000" i="1" smtClean="0"/>
              <a:t>create a new relation</a:t>
            </a:r>
            <a:r>
              <a:rPr lang="en-US" altLang="en-US" sz="2000" smtClean="0"/>
              <a:t> S to represent R. </a:t>
            </a:r>
          </a:p>
          <a:p>
            <a:pPr lvl="1" eaLnBrk="1" hangingPunct="1">
              <a:lnSpc>
                <a:spcPct val="80000"/>
              </a:lnSpc>
            </a:pPr>
            <a:r>
              <a:rPr lang="en-US" altLang="en-US" sz="2000" smtClean="0"/>
              <a:t>Include as foreign key attributes in S the primary keys of the relations that represent the participating entity types; </a:t>
            </a:r>
            <a:r>
              <a:rPr lang="en-US" altLang="en-US" sz="2000" i="1" smtClean="0"/>
              <a:t>their combination will form the primary key</a:t>
            </a:r>
            <a:r>
              <a:rPr lang="en-US" altLang="en-US" sz="2000" smtClean="0"/>
              <a:t> of S. </a:t>
            </a:r>
          </a:p>
          <a:p>
            <a:pPr lvl="1" eaLnBrk="1" hangingPunct="1">
              <a:lnSpc>
                <a:spcPct val="80000"/>
              </a:lnSpc>
            </a:pPr>
            <a:r>
              <a:rPr lang="en-US" altLang="en-US" sz="2000" smtClean="0"/>
              <a:t>Also include any simple attributes of the M:N relationship type (or simple components of composite attributes) as attributes of S.</a:t>
            </a:r>
          </a:p>
          <a:p>
            <a:pPr eaLnBrk="1" hangingPunct="1">
              <a:lnSpc>
                <a:spcPct val="80000"/>
              </a:lnSpc>
            </a:pPr>
            <a:r>
              <a:rPr lang="en-US" altLang="en-US" sz="2400" smtClean="0"/>
              <a:t>Example: The M:N relationship type WORKS_ON from the ER  diagram is mapped by creating a relation WORKS_ON in the relational database schema.</a:t>
            </a:r>
          </a:p>
          <a:p>
            <a:pPr lvl="1" eaLnBrk="1" hangingPunct="1">
              <a:lnSpc>
                <a:spcPct val="80000"/>
              </a:lnSpc>
            </a:pPr>
            <a:r>
              <a:rPr lang="en-US" altLang="en-US" sz="2000" smtClean="0"/>
              <a:t>The primary keys of the PROJECT and EMPLOYEE relations are included as foreign keys in WORKS_ON and renamed PNO and ESSN, respectively. </a:t>
            </a:r>
          </a:p>
          <a:p>
            <a:pPr lvl="1" eaLnBrk="1" hangingPunct="1">
              <a:lnSpc>
                <a:spcPct val="80000"/>
              </a:lnSpc>
            </a:pPr>
            <a:r>
              <a:rPr lang="en-US" altLang="en-US" sz="2000" smtClean="0"/>
              <a:t>Attribute HOURS in WORKS_ON represents the HOURS attribute of the relation type. The primary key of the WORKS_ON relation is the combination of the foreign key attributes {ESSN, PNO}.</a:t>
            </a:r>
            <a:endParaRPr lang="en-US" altLang="en-US" sz="1300" smtClean="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91A877936F4F4895848517DF90D692" ma:contentTypeVersion="8" ma:contentTypeDescription="Create a new document." ma:contentTypeScope="" ma:versionID="f7bd9a8c9754ce3e6a387cb764c9b332">
  <xsd:schema xmlns:xsd="http://www.w3.org/2001/XMLSchema" xmlns:xs="http://www.w3.org/2001/XMLSchema" xmlns:p="http://schemas.microsoft.com/office/2006/metadata/properties" xmlns:ns2="ef69443e-9dea-4a49-bf07-ba9706c8de42" targetNamespace="http://schemas.microsoft.com/office/2006/metadata/properties" ma:root="true" ma:fieldsID="863a3510d8cf12353281551d14e28deb" ns2:_="">
    <xsd:import namespace="ef69443e-9dea-4a49-bf07-ba9706c8de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9443e-9dea-4a49-bf07-ba9706c8de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CB3FC2-C9C6-4C6F-A609-33E131EB6506}"/>
</file>

<file path=customXml/itemProps2.xml><?xml version="1.0" encoding="utf-8"?>
<ds:datastoreItem xmlns:ds="http://schemas.openxmlformats.org/officeDocument/2006/customXml" ds:itemID="{4A074898-053B-4F7F-BC57-51FBF7A971CB}"/>
</file>

<file path=customXml/itemProps3.xml><?xml version="1.0" encoding="utf-8"?>
<ds:datastoreItem xmlns:ds="http://schemas.openxmlformats.org/officeDocument/2006/customXml" ds:itemID="{96E8AFD7-9187-4081-B5D0-651F93EB8B09}"/>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1007</TotalTime>
  <Words>1999</Words>
  <Application>Microsoft Office PowerPoint</Application>
  <PresentationFormat>Letter Paper (8.5x11 in)</PresentationFormat>
  <Paragraphs>212</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Blends</vt:lpstr>
      <vt:lpstr>Chapter 7</vt:lpstr>
      <vt:lpstr>Chapter Outline</vt:lpstr>
      <vt:lpstr> ER-to-Relational Mapping Algorithm</vt:lpstr>
      <vt:lpstr>FIGURE 7.1 The ER conceptual schema diagram for the COMPANY database.</vt:lpstr>
      <vt:lpstr>FIGURE 7.2 Result of mapping the COMPANY ER schema into a relational schema.</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FIGURE 4.11 Ternary relationship types. (a) The SUPPLY relationship. </vt:lpstr>
      <vt:lpstr>FIGURE 7.3 Mapping the n-ary relationship type SUPPLY from Figure 4.11a.</vt:lpstr>
      <vt:lpstr> Summary of Mapping constructs and constraints</vt:lpstr>
      <vt:lpstr>Mapping EER Model Constructs to Relations </vt:lpstr>
      <vt:lpstr>Mapping EER Model Constructs to Relations </vt:lpstr>
      <vt:lpstr>FIGURE 4.4 EER diagram notation for an attribute-defined specialization on JobType.</vt:lpstr>
      <vt:lpstr>PowerPoint Presentation</vt:lpstr>
      <vt:lpstr>FIGURE 4.3 Generalization. (b) Generalizing CAR and TRUCK into the superclass VEHICLE.</vt:lpstr>
      <vt:lpstr>PowerPoint Presentation</vt:lpstr>
      <vt:lpstr>Mapping EER Model Constructs to Relations (contd.)</vt:lpstr>
      <vt:lpstr>FIGURE 4.4 EER diagram notation for an attribute-defined specialization on JobType.</vt:lpstr>
      <vt:lpstr>PowerPoint Presentation</vt:lpstr>
      <vt:lpstr>FIGURE 4.5 EER diagram notation for an overlapping (non-disjoint) specialization.</vt:lpstr>
      <vt:lpstr>PowerPoint Presentation</vt:lpstr>
      <vt:lpstr>Mapping EER Model Constructs to Relations (contd.)</vt:lpstr>
      <vt:lpstr>FIGURE 4.7 A specialization lattice with multiple inheritance for a UNIVERSITY database.</vt:lpstr>
      <vt:lpstr>FIGURE 7.5 Mapping the EER specialization lattice in Figure 4.6 using multiple options.</vt:lpstr>
      <vt:lpstr>Mapping EER Model Constructs to Relations (contd.)</vt:lpstr>
      <vt:lpstr>FIGURE 4.8 Two categories (union types): OWNER and REGISTERED_VEHICLE.</vt:lpstr>
      <vt:lpstr>FIGURE 7.6 Mapping the EER categories (union types) in Figure 4.7 to relations.</vt:lpstr>
      <vt:lpstr>PowerPoint Presentation</vt:lpstr>
      <vt:lpstr>Mapping Exercise</vt:lpstr>
      <vt:lpstr>Chapter Summary</vt:lpstr>
    </vt:vector>
  </TitlesOfParts>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Relational Database Design by ER- and EERR-to-Relational Mapping</dc:subject>
  <dc:creator>Elmasri/Navathe</dc:creator>
  <cp:lastModifiedBy>Admin</cp:lastModifiedBy>
  <cp:revision>65</cp:revision>
  <cp:lastPrinted>2001-11-04T00:51:13Z</cp:lastPrinted>
  <dcterms:created xsi:type="dcterms:W3CDTF">2005-02-25T19:46:41Z</dcterms:created>
  <dcterms:modified xsi:type="dcterms:W3CDTF">2021-02-16T11:09:38Z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