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3"/>
  </p:notesMasterIdLst>
  <p:sldIdLst>
    <p:sldId id="261" r:id="rId2"/>
    <p:sldId id="287" r:id="rId3"/>
    <p:sldId id="288" r:id="rId4"/>
    <p:sldId id="289" r:id="rId5"/>
    <p:sldId id="296" r:id="rId6"/>
    <p:sldId id="290" r:id="rId7"/>
    <p:sldId id="291" r:id="rId8"/>
    <p:sldId id="292" r:id="rId9"/>
    <p:sldId id="293" r:id="rId10"/>
    <p:sldId id="294" r:id="rId11"/>
    <p:sldId id="29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60"/>
  </p:normalViewPr>
  <p:slideViewPr>
    <p:cSldViewPr snapToGrid="0">
      <p:cViewPr>
        <p:scale>
          <a:sx n="100" d="100"/>
          <a:sy n="100" d="100"/>
        </p:scale>
        <p:origin x="1296" y="42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4CF931-667B-478D-BF90-9672ECFC7188}" type="datetimeFigureOut">
              <a:rPr lang="en-US" smtClean="0"/>
              <a:t>7/16/2022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92DEDC-C7A6-46D6-8BED-3F53FDB420A4}" type="slidenum">
              <a:rPr lang="en-US" smtClean="0"/>
              <a:t>‹#›</a:t>
            </a:fld>
            <a:endParaRPr lang="en-US" dirty="0"/>
          </a:p>
        </p:txBody>
      </p:sp>
    </p:spTree>
    <p:extLst>
      <p:ext uri="{BB962C8B-B14F-4D97-AF65-F5344CB8AC3E}">
        <p14:creationId xmlns:p14="http://schemas.microsoft.com/office/powerpoint/2010/main" val="728918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solidFill>
                  <a:srgbClr val="FF0000"/>
                </a:solidFill>
              </a:defRPr>
            </a:lvl1pPr>
            <a:extLst/>
          </a:lstStyle>
          <a:p>
            <a:r>
              <a:rPr lang="en-US" smtClean="0"/>
              <a:t>Chandramouli, Asha, Abhilash, Meena </a:t>
            </a:r>
            <a:endParaRPr lang="en-US" dirty="0"/>
          </a:p>
        </p:txBody>
      </p:sp>
      <p:sp>
        <p:nvSpPr>
          <p:cNvPr id="3" name="Footer Placeholder 2"/>
          <p:cNvSpPr>
            <a:spLocks noGrp="1"/>
          </p:cNvSpPr>
          <p:nvPr>
            <p:ph type="ftr" sz="quarter" idx="11"/>
          </p:nvPr>
        </p:nvSpPr>
        <p:spPr/>
        <p:txBody>
          <a:bodyPr/>
          <a:lstStyle>
            <a:lvl1pPr algn="ctr">
              <a:defRPr>
                <a:solidFill>
                  <a:srgbClr val="FF0000"/>
                </a:solidFill>
              </a:defRPr>
            </a:lvl1pPr>
            <a:extLst/>
          </a:lstStyle>
          <a:p>
            <a:r>
              <a:rPr lang="en-US" dirty="0" smtClean="0"/>
              <a:t>Blockchain Technology</a:t>
            </a:r>
            <a:endParaRPr lang="en-US" dirty="0"/>
          </a:p>
        </p:txBody>
      </p:sp>
      <p:sp>
        <p:nvSpPr>
          <p:cNvPr id="4" name="Slide Number Placeholder 3"/>
          <p:cNvSpPr>
            <a:spLocks noGrp="1"/>
          </p:cNvSpPr>
          <p:nvPr>
            <p:ph type="sldNum" sz="quarter" idx="12"/>
          </p:nvPr>
        </p:nvSpPr>
        <p:spPr/>
        <p:txBody>
          <a:bodyPr/>
          <a:lstStyle>
            <a:lvl1pPr>
              <a:defRPr>
                <a:solidFill>
                  <a:srgbClr val="FF0000"/>
                </a:solidFill>
              </a:defRPr>
            </a:lvl1pPr>
            <a:extLst/>
          </a:lstStyle>
          <a:p>
            <a:fld id="{C907BEAD-9010-4B5C-B8BE-AC45621AD67D}" type="slidenum">
              <a:rPr lang="en-US" smtClean="0"/>
              <a:pPr/>
              <a:t>‹#›</a:t>
            </a:fld>
            <a:endParaRPr lang="en-US" dirty="0"/>
          </a:p>
        </p:txBody>
      </p:sp>
      <p:pic>
        <p:nvPicPr>
          <p:cNvPr id="5" name="Picture 1" descr="D:\General\upil_logo.tiff"/>
          <p:cNvPicPr>
            <a:picLocks noChangeAspect="1" noChangeArrowheads="1"/>
          </p:cNvPicPr>
          <p:nvPr userDrawn="1"/>
        </p:nvPicPr>
        <p:blipFill>
          <a:blip r:embed="rId2" cstate="print"/>
          <a:srcRect/>
          <a:stretch>
            <a:fillRect/>
          </a:stretch>
        </p:blipFill>
        <p:spPr bwMode="auto">
          <a:xfrm>
            <a:off x="76200" y="6353175"/>
            <a:ext cx="404813" cy="428625"/>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219457" y="147085"/>
            <a:ext cx="11747795"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727200" y="6400800"/>
            <a:ext cx="5616352"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r>
              <a:rPr lang="en-US" smtClean="0"/>
              <a:t>Blockchain Technology</a:t>
            </a:r>
            <a:endParaRPr lang="en-US" dirty="0"/>
          </a:p>
        </p:txBody>
      </p:sp>
      <p:sp>
        <p:nvSpPr>
          <p:cNvPr id="14" name="Date Placeholder 13"/>
          <p:cNvSpPr>
            <a:spLocks noGrp="1"/>
          </p:cNvSpPr>
          <p:nvPr>
            <p:ph type="dt" sz="half" idx="2"/>
          </p:nvPr>
        </p:nvSpPr>
        <p:spPr>
          <a:xfrm>
            <a:off x="7416800" y="6400800"/>
            <a:ext cx="400304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r>
              <a:rPr lang="en-US" smtClean="0"/>
              <a:t>Chandramouli, Asha, Abhilash, Meena </a:t>
            </a:r>
            <a:endParaRPr lang="en-US" dirty="0"/>
          </a:p>
        </p:txBody>
      </p:sp>
      <p:sp>
        <p:nvSpPr>
          <p:cNvPr id="23" name="Slide Number Placeholder 22"/>
          <p:cNvSpPr>
            <a:spLocks noGrp="1"/>
          </p:cNvSpPr>
          <p:nvPr>
            <p:ph type="sldNum" sz="quarter" idx="4"/>
          </p:nvPr>
        </p:nvSpPr>
        <p:spPr>
          <a:xfrm>
            <a:off x="11518604" y="6514568"/>
            <a:ext cx="619051"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C907BEAD-9010-4B5C-B8BE-AC45621AD67D}" type="slidenum">
              <a:rPr lang="en-US" smtClean="0"/>
              <a:t>‹#›</a:t>
            </a:fld>
            <a:endParaRPr lang="en-US" dirty="0"/>
          </a:p>
        </p:txBody>
      </p:sp>
      <p:sp>
        <p:nvSpPr>
          <p:cNvPr id="22" name="Title Placeholder 21"/>
          <p:cNvSpPr>
            <a:spLocks noGrp="1"/>
          </p:cNvSpPr>
          <p:nvPr>
            <p:ph type="title"/>
          </p:nvPr>
        </p:nvSpPr>
        <p:spPr>
          <a:xfrm>
            <a:off x="609600" y="253536"/>
            <a:ext cx="109728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46237"/>
            <a:ext cx="109728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81" r:id="rId1"/>
  </p:sldLayoutIdLst>
  <p:hf hdr="0"/>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853441" y="954587"/>
            <a:ext cx="10733315" cy="5264198"/>
          </a:xfrm>
          <a:prstGeom prst="rect">
            <a:avLst/>
          </a:prstGeom>
        </p:spPr>
        <p:txBody>
          <a:bodyPr wrap="square">
            <a:spAutoFit/>
          </a:bodyPr>
          <a:lstStyle/>
          <a:p>
            <a:pPr algn="just">
              <a:lnSpc>
                <a:spcPct val="115000"/>
              </a:lnSpc>
              <a:spcAft>
                <a:spcPts val="1000"/>
              </a:spcAft>
            </a:pPr>
            <a:r>
              <a:rPr lang="en-US" sz="2800" dirty="0" smtClean="0">
                <a:latin typeface="+mj-lt"/>
                <a:ea typeface="Times New Roman" panose="02020603050405020304" pitchFamily="18" charset="0"/>
                <a:cs typeface="Times New Roman" panose="02020603050405020304" pitchFamily="18" charset="0"/>
              </a:rPr>
              <a:t>Blockchain </a:t>
            </a:r>
            <a:r>
              <a:rPr lang="en-US" sz="2800" dirty="0">
                <a:latin typeface="+mj-lt"/>
                <a:ea typeface="Times New Roman" panose="02020603050405020304" pitchFamily="18" charset="0"/>
                <a:cs typeface="Times New Roman" panose="02020603050405020304" pitchFamily="18" charset="0"/>
              </a:rPr>
              <a:t>is defined as a </a:t>
            </a:r>
            <a:r>
              <a:rPr lang="en-US" sz="2800" b="1" dirty="0">
                <a:latin typeface="+mj-lt"/>
                <a:ea typeface="Times New Roman" panose="02020603050405020304" pitchFamily="18" charset="0"/>
                <a:cs typeface="Times New Roman" panose="02020603050405020304" pitchFamily="18" charset="0"/>
              </a:rPr>
              <a:t>distributed, replicated peer-to-peer network of databases</a:t>
            </a:r>
            <a:r>
              <a:rPr lang="en-US" sz="2800" dirty="0">
                <a:latin typeface="+mj-lt"/>
                <a:ea typeface="Times New Roman" panose="02020603050405020304" pitchFamily="18" charset="0"/>
                <a:cs typeface="Times New Roman" panose="02020603050405020304" pitchFamily="18" charset="0"/>
              </a:rPr>
              <a:t> that allows multiple non-trusting parties to transact </a:t>
            </a:r>
            <a:r>
              <a:rPr lang="en-US" sz="2800" b="1" dirty="0">
                <a:latin typeface="+mj-lt"/>
                <a:ea typeface="Times New Roman" panose="02020603050405020304" pitchFamily="18" charset="0"/>
                <a:cs typeface="Times New Roman" panose="02020603050405020304" pitchFamily="18" charset="0"/>
              </a:rPr>
              <a:t>without a trusted intermediary</a:t>
            </a:r>
            <a:r>
              <a:rPr lang="en-US" sz="2800" dirty="0">
                <a:latin typeface="+mj-lt"/>
                <a:ea typeface="Times New Roman" panose="02020603050405020304" pitchFamily="18" charset="0"/>
                <a:cs typeface="Times New Roman" panose="02020603050405020304" pitchFamily="18" charset="0"/>
              </a:rPr>
              <a:t> and maintains an ever-growing, append-only, </a:t>
            </a:r>
            <a:r>
              <a:rPr lang="en-US" sz="2800" b="1" dirty="0">
                <a:latin typeface="+mj-lt"/>
                <a:ea typeface="Times New Roman" panose="02020603050405020304" pitchFamily="18" charset="0"/>
                <a:cs typeface="Times New Roman" panose="02020603050405020304" pitchFamily="18" charset="0"/>
              </a:rPr>
              <a:t>tamper-resistant list </a:t>
            </a:r>
            <a:r>
              <a:rPr lang="en-US" sz="2800" dirty="0">
                <a:latin typeface="+mj-lt"/>
                <a:ea typeface="Times New Roman" panose="02020603050405020304" pitchFamily="18" charset="0"/>
                <a:cs typeface="Times New Roman" panose="02020603050405020304" pitchFamily="18" charset="0"/>
              </a:rPr>
              <a:t>of time-sequenced records.  </a:t>
            </a:r>
            <a:endParaRPr lang="en-US" sz="2800" dirty="0" smtClean="0">
              <a:latin typeface="+mj-lt"/>
              <a:ea typeface="Times New Roman" panose="02020603050405020304" pitchFamily="18" charset="0"/>
              <a:cs typeface="Times New Roman" panose="02020603050405020304" pitchFamily="18" charset="0"/>
            </a:endParaRPr>
          </a:p>
          <a:p>
            <a:pPr algn="just">
              <a:lnSpc>
                <a:spcPct val="115000"/>
              </a:lnSpc>
              <a:spcAft>
                <a:spcPts val="1000"/>
              </a:spcAft>
            </a:pPr>
            <a:endParaRPr lang="en-US" sz="2800" dirty="0">
              <a:latin typeface="+mj-lt"/>
              <a:ea typeface="Times New Roman" panose="02020603050405020304" pitchFamily="18" charset="0"/>
              <a:cs typeface="Times New Roman" panose="02020603050405020304" pitchFamily="18" charset="0"/>
            </a:endParaRPr>
          </a:p>
          <a:p>
            <a:pPr algn="just">
              <a:lnSpc>
                <a:spcPct val="115000"/>
              </a:lnSpc>
              <a:spcAft>
                <a:spcPts val="1000"/>
              </a:spcAft>
            </a:pPr>
            <a:r>
              <a:rPr lang="en-US" sz="2800" dirty="0" smtClean="0">
                <a:latin typeface="+mj-lt"/>
                <a:ea typeface="Times New Roman" panose="02020603050405020304" pitchFamily="18" charset="0"/>
                <a:cs typeface="Times New Roman" panose="02020603050405020304" pitchFamily="18" charset="0"/>
              </a:rPr>
              <a:t>Blockchain can be considered as </a:t>
            </a:r>
            <a:r>
              <a:rPr lang="en-US" sz="2800" dirty="0">
                <a:latin typeface="+mj-lt"/>
                <a:ea typeface="Times New Roman" panose="02020603050405020304" pitchFamily="18" charset="0"/>
                <a:cs typeface="Times New Roman" panose="02020603050405020304" pitchFamily="18" charset="0"/>
              </a:rPr>
              <a:t>a type of a </a:t>
            </a:r>
            <a:r>
              <a:rPr lang="en-US" sz="2800" b="1" dirty="0">
                <a:latin typeface="+mj-lt"/>
                <a:ea typeface="Times New Roman" panose="02020603050405020304" pitchFamily="18" charset="0"/>
                <a:cs typeface="Times New Roman" panose="02020603050405020304" pitchFamily="18" charset="0"/>
              </a:rPr>
              <a:t>distributed ledger </a:t>
            </a:r>
            <a:r>
              <a:rPr lang="en-US" sz="2800" dirty="0">
                <a:latin typeface="+mj-lt"/>
                <a:ea typeface="Times New Roman" panose="02020603050405020304" pitchFamily="18" charset="0"/>
                <a:cs typeface="Times New Roman" panose="02020603050405020304" pitchFamily="18" charset="0"/>
              </a:rPr>
              <a:t>that sits on the internet for recording transactions and maintaining a permanent and </a:t>
            </a:r>
            <a:r>
              <a:rPr lang="en-US" sz="2800" b="1" dirty="0">
                <a:latin typeface="+mj-lt"/>
                <a:ea typeface="Times New Roman" panose="02020603050405020304" pitchFamily="18" charset="0"/>
                <a:cs typeface="Times New Roman" panose="02020603050405020304" pitchFamily="18" charset="0"/>
              </a:rPr>
              <a:t>verifiable record-set of information</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a:t>
            </a:r>
          </a:p>
        </p:txBody>
      </p:sp>
      <p:sp>
        <p:nvSpPr>
          <p:cNvPr id="2" name="Footer Placeholder 1"/>
          <p:cNvSpPr>
            <a:spLocks noGrp="1"/>
          </p:cNvSpPr>
          <p:nvPr>
            <p:ph type="ftr" sz="quarter" idx="11"/>
          </p:nvPr>
        </p:nvSpPr>
        <p:spPr/>
        <p:txBody>
          <a:bodyPr/>
          <a:lstStyle/>
          <a:p>
            <a:r>
              <a:rPr lang="en-US" smtClean="0"/>
              <a:t>Blockchain Technology</a:t>
            </a:r>
            <a:endParaRPr lang="en-US" dirty="0"/>
          </a:p>
        </p:txBody>
      </p:sp>
      <p:sp>
        <p:nvSpPr>
          <p:cNvPr id="3" name="Slide Number Placeholder 2"/>
          <p:cNvSpPr>
            <a:spLocks noGrp="1"/>
          </p:cNvSpPr>
          <p:nvPr>
            <p:ph type="sldNum" sz="quarter" idx="12"/>
          </p:nvPr>
        </p:nvSpPr>
        <p:spPr/>
        <p:txBody>
          <a:bodyPr/>
          <a:lstStyle/>
          <a:p>
            <a:fld id="{C907BEAD-9010-4B5C-B8BE-AC45621AD67D}" type="slidenum">
              <a:rPr lang="en-US" smtClean="0"/>
              <a:t>1</a:t>
            </a:fld>
            <a:endParaRPr lang="en-US" dirty="0"/>
          </a:p>
        </p:txBody>
      </p:sp>
      <p:sp>
        <p:nvSpPr>
          <p:cNvPr id="4" name="Date Placeholder 3"/>
          <p:cNvSpPr>
            <a:spLocks noGrp="1"/>
          </p:cNvSpPr>
          <p:nvPr>
            <p:ph type="dt" sz="half" idx="10"/>
          </p:nvPr>
        </p:nvSpPr>
        <p:spPr/>
        <p:txBody>
          <a:bodyPr/>
          <a:lstStyle/>
          <a:p>
            <a:r>
              <a:rPr lang="en-US" smtClean="0"/>
              <a:t>Chandramouli, Asha, Abhilash, Meena </a:t>
            </a:r>
            <a:endParaRPr lang="en-US" dirty="0"/>
          </a:p>
        </p:txBody>
      </p:sp>
    </p:spTree>
    <p:extLst>
      <p:ext uri="{BB962C8B-B14F-4D97-AF65-F5344CB8AC3E}">
        <p14:creationId xmlns:p14="http://schemas.microsoft.com/office/powerpoint/2010/main" val="33353018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357052" y="111217"/>
            <a:ext cx="10733315" cy="677943"/>
          </a:xfrm>
          <a:prstGeom prst="rect">
            <a:avLst/>
          </a:prstGeom>
        </p:spPr>
        <p:txBody>
          <a:bodyPr wrap="square">
            <a:spAutoFit/>
          </a:bodyPr>
          <a:lstStyle/>
          <a:p>
            <a:pPr algn="just">
              <a:lnSpc>
                <a:spcPct val="115000"/>
              </a:lnSpc>
              <a:spcAft>
                <a:spcPts val="1000"/>
              </a:spcAft>
            </a:pPr>
            <a:r>
              <a:rPr lang="en-US" sz="3600" dirty="0" smtClean="0">
                <a:latin typeface="+mj-lt"/>
                <a:cs typeface="Times New Roman" panose="02020603050405020304" pitchFamily="18" charset="0"/>
              </a:rPr>
              <a:t>Trustlessness</a:t>
            </a:r>
            <a:endParaRPr lang="en-US" sz="3600" dirty="0">
              <a:latin typeface="+mj-lt"/>
              <a:ea typeface="Times New Roman" panose="02020603050405020304" pitchFamily="18" charset="0"/>
              <a:cs typeface="Times New Roman" panose="02020603050405020304" pitchFamily="18" charset="0"/>
            </a:endParaRPr>
          </a:p>
        </p:txBody>
      </p:sp>
      <p:sp>
        <p:nvSpPr>
          <p:cNvPr id="2" name="Rectangle 1"/>
          <p:cNvSpPr/>
          <p:nvPr/>
        </p:nvSpPr>
        <p:spPr>
          <a:xfrm>
            <a:off x="448493" y="794817"/>
            <a:ext cx="11373395" cy="5940088"/>
          </a:xfrm>
          <a:prstGeom prst="rect">
            <a:avLst/>
          </a:prstGeom>
        </p:spPr>
        <p:txBody>
          <a:bodyPr wrap="square">
            <a:spAutoFit/>
          </a:bodyPr>
          <a:lstStyle/>
          <a:p>
            <a:r>
              <a:rPr lang="en-US" sz="1950" dirty="0"/>
              <a:t>In the blockchain, cryptography completely replaces the need for third parties to ensure trust.  Also, the complex consensus protocols that are run within the blockchain network to unanimously and securely agree on what should be added and should not be added to the ledger secures it further, thus ensuring its integrity at all times. </a:t>
            </a:r>
          </a:p>
          <a:p>
            <a:r>
              <a:rPr lang="en-US" sz="1950" dirty="0"/>
              <a:t> </a:t>
            </a:r>
          </a:p>
          <a:p>
            <a:r>
              <a:rPr lang="en-US" sz="1950" b="1" dirty="0" smtClean="0"/>
              <a:t>Pros</a:t>
            </a:r>
            <a:endParaRPr lang="en-US" sz="1950" dirty="0"/>
          </a:p>
          <a:p>
            <a:pPr marL="285750" lvl="0" indent="-285750">
              <a:buFont typeface="Arial" panose="020B0604020202020204" pitchFamily="34" charset="0"/>
              <a:buChar char="•"/>
            </a:pPr>
            <a:r>
              <a:rPr lang="en-US" sz="1950" dirty="0"/>
              <a:t>Allows for multiple </a:t>
            </a:r>
            <a:r>
              <a:rPr lang="en-US" sz="1950" dirty="0">
                <a:latin typeface="Times New Roman" panose="02020603050405020304" pitchFamily="18" charset="0"/>
                <a:cs typeface="Times New Roman" panose="02020603050405020304" pitchFamily="18" charset="0"/>
              </a:rPr>
              <a:t>entities</a:t>
            </a:r>
            <a:r>
              <a:rPr lang="en-US" sz="1950" dirty="0"/>
              <a:t> or key players who do not trust each other (i.e., unknown to each other or across borders) to transact directly with one </a:t>
            </a:r>
            <a:r>
              <a:rPr lang="en-US" sz="1950" dirty="0" smtClean="0"/>
              <a:t>another</a:t>
            </a:r>
            <a:endParaRPr lang="en-US" sz="1950" dirty="0"/>
          </a:p>
          <a:p>
            <a:pPr marL="285750" lvl="0" indent="-285750">
              <a:buFont typeface="Arial" panose="020B0604020202020204" pitchFamily="34" charset="0"/>
              <a:buChar char="•"/>
            </a:pPr>
            <a:r>
              <a:rPr lang="en-US" sz="1950" dirty="0"/>
              <a:t>Ensures valid and accurate </a:t>
            </a:r>
            <a:r>
              <a:rPr lang="en-US" sz="1950" dirty="0" smtClean="0"/>
              <a:t>data</a:t>
            </a:r>
            <a:endParaRPr lang="en-US" sz="1950" dirty="0"/>
          </a:p>
          <a:p>
            <a:pPr marL="285750" lvl="0" indent="-285750">
              <a:buFont typeface="Arial" panose="020B0604020202020204" pitchFamily="34" charset="0"/>
              <a:buChar char="•"/>
            </a:pPr>
            <a:r>
              <a:rPr lang="en-US" sz="1950" dirty="0"/>
              <a:t>Disintermediation (removal of the middleman) reduces the overall cost of transacting.</a:t>
            </a:r>
          </a:p>
          <a:p>
            <a:r>
              <a:rPr lang="en-US" sz="1950" dirty="0"/>
              <a:t> </a:t>
            </a:r>
          </a:p>
          <a:p>
            <a:r>
              <a:rPr lang="en-US" sz="1950" b="1" dirty="0" smtClean="0"/>
              <a:t>Cons</a:t>
            </a:r>
            <a:endParaRPr lang="en-US" sz="1950" dirty="0"/>
          </a:p>
          <a:p>
            <a:pPr marL="285750" lvl="0" indent="-285750">
              <a:buFont typeface="Arial" panose="020B0604020202020204" pitchFamily="34" charset="0"/>
              <a:buChar char="•"/>
            </a:pPr>
            <a:r>
              <a:rPr lang="en-US" sz="1950" dirty="0"/>
              <a:t>The integrity of data is obtained at the expense of time.  Every node needs to run the blockchain to verify transactions and maintain consensus.   Currently, blockchain </a:t>
            </a:r>
            <a:r>
              <a:rPr lang="en-US" sz="1950" dirty="0" smtClean="0"/>
              <a:t>can, on an average,  </a:t>
            </a:r>
            <a:r>
              <a:rPr lang="en-US" sz="1950" dirty="0"/>
              <a:t>process only 5 </a:t>
            </a:r>
            <a:r>
              <a:rPr lang="en-US" sz="1950" dirty="0" smtClean="0"/>
              <a:t>transactions/sec. </a:t>
            </a:r>
            <a:endParaRPr lang="en-US" sz="1950" dirty="0"/>
          </a:p>
          <a:p>
            <a:pPr marL="285750" lvl="0" indent="-285750">
              <a:buFont typeface="Arial" panose="020B0604020202020204" pitchFamily="34" charset="0"/>
              <a:buChar char="•"/>
            </a:pPr>
            <a:r>
              <a:rPr lang="en-US" sz="1950" dirty="0"/>
              <a:t>Significant computing power is expended by miners leading to substantial energy consumption and wastage.  Hence </a:t>
            </a:r>
            <a:r>
              <a:rPr lang="en-US" sz="1950" dirty="0" smtClean="0"/>
              <a:t>it is not </a:t>
            </a:r>
            <a:r>
              <a:rPr lang="en-US" sz="1950" dirty="0"/>
              <a:t>suitable for organizations that require instant transaction results within milliseconds.</a:t>
            </a:r>
          </a:p>
          <a:p>
            <a:pPr marL="285750" lvl="0" indent="-285750">
              <a:buFont typeface="Arial" panose="020B0604020202020204" pitchFamily="34" charset="0"/>
              <a:buChar char="•"/>
            </a:pPr>
            <a:r>
              <a:rPr lang="en-US" sz="1950" dirty="0"/>
              <a:t>Nodes may prioritize transactions with higher rewards. </a:t>
            </a:r>
          </a:p>
        </p:txBody>
      </p:sp>
      <p:sp>
        <p:nvSpPr>
          <p:cNvPr id="3" name="Footer Placeholder 2"/>
          <p:cNvSpPr>
            <a:spLocks noGrp="1"/>
          </p:cNvSpPr>
          <p:nvPr>
            <p:ph type="ftr" sz="quarter" idx="11"/>
          </p:nvPr>
        </p:nvSpPr>
        <p:spPr/>
        <p:txBody>
          <a:bodyPr/>
          <a:lstStyle/>
          <a:p>
            <a:r>
              <a:rPr lang="en-US" smtClean="0"/>
              <a:t>Blockchain Technology</a:t>
            </a:r>
            <a:endParaRPr lang="en-US" dirty="0"/>
          </a:p>
        </p:txBody>
      </p:sp>
      <p:sp>
        <p:nvSpPr>
          <p:cNvPr id="4" name="Slide Number Placeholder 3"/>
          <p:cNvSpPr>
            <a:spLocks noGrp="1"/>
          </p:cNvSpPr>
          <p:nvPr>
            <p:ph type="sldNum" sz="quarter" idx="12"/>
          </p:nvPr>
        </p:nvSpPr>
        <p:spPr/>
        <p:txBody>
          <a:bodyPr/>
          <a:lstStyle/>
          <a:p>
            <a:fld id="{C907BEAD-9010-4B5C-B8BE-AC45621AD67D}" type="slidenum">
              <a:rPr lang="en-US" smtClean="0"/>
              <a:t>10</a:t>
            </a:fld>
            <a:endParaRPr lang="en-US" dirty="0"/>
          </a:p>
        </p:txBody>
      </p:sp>
      <p:sp>
        <p:nvSpPr>
          <p:cNvPr id="5" name="Date Placeholder 4"/>
          <p:cNvSpPr>
            <a:spLocks noGrp="1"/>
          </p:cNvSpPr>
          <p:nvPr>
            <p:ph type="dt" sz="half" idx="10"/>
          </p:nvPr>
        </p:nvSpPr>
        <p:spPr/>
        <p:txBody>
          <a:bodyPr/>
          <a:lstStyle/>
          <a:p>
            <a:r>
              <a:rPr lang="en-US" smtClean="0"/>
              <a:t>Chandramouli, Asha, Abhilash, Meena </a:t>
            </a:r>
            <a:endParaRPr lang="en-US" dirty="0"/>
          </a:p>
        </p:txBody>
      </p:sp>
    </p:spTree>
    <p:extLst>
      <p:ext uri="{BB962C8B-B14F-4D97-AF65-F5344CB8AC3E}">
        <p14:creationId xmlns:p14="http://schemas.microsoft.com/office/powerpoint/2010/main" val="6365633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357052" y="111217"/>
            <a:ext cx="10733315" cy="677943"/>
          </a:xfrm>
          <a:prstGeom prst="rect">
            <a:avLst/>
          </a:prstGeom>
        </p:spPr>
        <p:txBody>
          <a:bodyPr wrap="square">
            <a:spAutoFit/>
          </a:bodyPr>
          <a:lstStyle/>
          <a:p>
            <a:pPr algn="just">
              <a:lnSpc>
                <a:spcPct val="115000"/>
              </a:lnSpc>
              <a:spcAft>
                <a:spcPts val="1000"/>
              </a:spcAft>
            </a:pPr>
            <a:r>
              <a:rPr lang="en-US" sz="3600" dirty="0" smtClean="0">
                <a:latin typeface="+mj-lt"/>
                <a:cs typeface="Times New Roman" panose="02020603050405020304" pitchFamily="18" charset="0"/>
              </a:rPr>
              <a:t>Immutability</a:t>
            </a:r>
            <a:endParaRPr lang="en-US" sz="3600" dirty="0">
              <a:latin typeface="+mj-lt"/>
              <a:ea typeface="Times New Roman" panose="02020603050405020304" pitchFamily="18" charset="0"/>
              <a:cs typeface="Times New Roman" panose="02020603050405020304" pitchFamily="18" charset="0"/>
            </a:endParaRPr>
          </a:p>
        </p:txBody>
      </p:sp>
      <p:sp>
        <p:nvSpPr>
          <p:cNvPr id="2" name="Rectangle 1"/>
          <p:cNvSpPr/>
          <p:nvPr/>
        </p:nvSpPr>
        <p:spPr>
          <a:xfrm>
            <a:off x="448493" y="985317"/>
            <a:ext cx="11373395" cy="5355312"/>
          </a:xfrm>
          <a:prstGeom prst="rect">
            <a:avLst/>
          </a:prstGeom>
        </p:spPr>
        <p:txBody>
          <a:bodyPr wrap="square">
            <a:spAutoFit/>
          </a:bodyPr>
          <a:lstStyle/>
          <a:p>
            <a:r>
              <a:rPr lang="en-US" dirty="0"/>
              <a:t>In blockchain technology, one cannot modify data or transactions once they are recorded in the blockchain database.  It becomes a permanent record that is </a:t>
            </a:r>
            <a:r>
              <a:rPr lang="en-US" dirty="0" smtClean="0"/>
              <a:t>close-to-impossible </a:t>
            </a:r>
            <a:r>
              <a:rPr lang="en-US" dirty="0"/>
              <a:t>to undo.  Any change required can be addressed only by adding a new block of data to the existing chain of blocks in chronological order ensuring </a:t>
            </a:r>
            <a:r>
              <a:rPr lang="en-US" dirty="0" smtClean="0"/>
              <a:t>that </a:t>
            </a:r>
            <a:r>
              <a:rPr lang="en-US" dirty="0"/>
              <a:t>the database is complete and consistent.</a:t>
            </a:r>
          </a:p>
          <a:p>
            <a:r>
              <a:rPr lang="en-US" dirty="0"/>
              <a:t> </a:t>
            </a:r>
          </a:p>
          <a:p>
            <a:r>
              <a:rPr lang="en-US" b="1" dirty="0" smtClean="0"/>
              <a:t>Pros</a:t>
            </a:r>
            <a:endParaRPr lang="en-US" dirty="0"/>
          </a:p>
          <a:p>
            <a:pPr marL="285750" lvl="0" indent="-285750">
              <a:buFont typeface="Arial" panose="020B0604020202020204" pitchFamily="34" charset="0"/>
              <a:buChar char="•"/>
            </a:pPr>
            <a:r>
              <a:rPr lang="en-US" dirty="0"/>
              <a:t>Contains a verifiable record of all transactions made that is auditable</a:t>
            </a:r>
          </a:p>
          <a:p>
            <a:pPr marL="285750" lvl="0" indent="-285750">
              <a:buFont typeface="Arial" panose="020B0604020202020204" pitchFamily="34" charset="0"/>
              <a:buChar char="•"/>
            </a:pPr>
            <a:r>
              <a:rPr lang="en-US" dirty="0"/>
              <a:t>Consensus algorithms and block propagation mitigate the risk of double-spending, fraud, and manipulation of data.</a:t>
            </a:r>
          </a:p>
          <a:p>
            <a:pPr marL="285750" lvl="0" indent="-285750">
              <a:buFont typeface="Arial" panose="020B0604020202020204" pitchFamily="34" charset="0"/>
              <a:buChar char="•"/>
            </a:pPr>
            <a:r>
              <a:rPr lang="en-US" dirty="0"/>
              <a:t>There is provenance, i.e., ability to track transaction or product movement across accounts.</a:t>
            </a:r>
          </a:p>
          <a:p>
            <a:r>
              <a:rPr lang="en-US" dirty="0"/>
              <a:t> </a:t>
            </a:r>
          </a:p>
          <a:p>
            <a:r>
              <a:rPr lang="en-US" dirty="0"/>
              <a:t> </a:t>
            </a:r>
          </a:p>
          <a:p>
            <a:r>
              <a:rPr lang="en-US" b="1" dirty="0" smtClean="0"/>
              <a:t>Cons</a:t>
            </a:r>
            <a:endParaRPr lang="en-US" dirty="0"/>
          </a:p>
          <a:p>
            <a:pPr marL="285750" lvl="0" indent="-285750">
              <a:buFont typeface="Arial" panose="020B0604020202020204" pitchFamily="34" charset="0"/>
              <a:buChar char="•"/>
            </a:pPr>
            <a:r>
              <a:rPr lang="en-US" dirty="0"/>
              <a:t>Not every </a:t>
            </a:r>
            <a:r>
              <a:rPr lang="en-US" dirty="0" smtClean="0"/>
              <a:t>node </a:t>
            </a:r>
            <a:r>
              <a:rPr lang="en-US" dirty="0"/>
              <a:t>has the capacity to maintain and run a full copy of the blockchain.  This can potentially affect consensus and immutability.</a:t>
            </a:r>
          </a:p>
          <a:p>
            <a:pPr marL="285750" lvl="0" indent="-285750">
              <a:buFont typeface="Arial" panose="020B0604020202020204" pitchFamily="34" charset="0"/>
              <a:buChar char="•"/>
            </a:pPr>
            <a:r>
              <a:rPr lang="en-US" dirty="0"/>
              <a:t>In smaller blockchains, there is a risk of a 51% attack. If one or </a:t>
            </a:r>
            <a:r>
              <a:rPr lang="en-US" dirty="0" smtClean="0"/>
              <a:t>a group </a:t>
            </a:r>
            <a:r>
              <a:rPr lang="en-US" dirty="0"/>
              <a:t>of malicious nodes can get 51% of the mining hash rate, they can manipulate the transactions.</a:t>
            </a:r>
          </a:p>
          <a:p>
            <a:pPr marL="285750" lvl="0" indent="-285750">
              <a:buFont typeface="Arial" panose="020B0604020202020204" pitchFamily="34" charset="0"/>
              <a:buChar char="•"/>
            </a:pPr>
            <a:r>
              <a:rPr lang="en-US" dirty="0"/>
              <a:t>Quantum computing can potentially break the cryptographic algorithm to reverse engineer public keys of blockchain networks to obtain the private keys.</a:t>
            </a:r>
          </a:p>
        </p:txBody>
      </p:sp>
      <p:sp>
        <p:nvSpPr>
          <p:cNvPr id="3" name="Footer Placeholder 2"/>
          <p:cNvSpPr>
            <a:spLocks noGrp="1"/>
          </p:cNvSpPr>
          <p:nvPr>
            <p:ph type="ftr" sz="quarter" idx="11"/>
          </p:nvPr>
        </p:nvSpPr>
        <p:spPr/>
        <p:txBody>
          <a:bodyPr/>
          <a:lstStyle/>
          <a:p>
            <a:r>
              <a:rPr lang="en-US" smtClean="0"/>
              <a:t>Blockchain Technology</a:t>
            </a:r>
            <a:endParaRPr lang="en-US" dirty="0"/>
          </a:p>
        </p:txBody>
      </p:sp>
      <p:sp>
        <p:nvSpPr>
          <p:cNvPr id="4" name="Slide Number Placeholder 3"/>
          <p:cNvSpPr>
            <a:spLocks noGrp="1"/>
          </p:cNvSpPr>
          <p:nvPr>
            <p:ph type="sldNum" sz="quarter" idx="12"/>
          </p:nvPr>
        </p:nvSpPr>
        <p:spPr/>
        <p:txBody>
          <a:bodyPr/>
          <a:lstStyle/>
          <a:p>
            <a:fld id="{C907BEAD-9010-4B5C-B8BE-AC45621AD67D}" type="slidenum">
              <a:rPr lang="en-US" smtClean="0"/>
              <a:t>11</a:t>
            </a:fld>
            <a:endParaRPr lang="en-US" dirty="0"/>
          </a:p>
        </p:txBody>
      </p:sp>
      <p:sp>
        <p:nvSpPr>
          <p:cNvPr id="5" name="Date Placeholder 4"/>
          <p:cNvSpPr>
            <a:spLocks noGrp="1"/>
          </p:cNvSpPr>
          <p:nvPr>
            <p:ph type="dt" sz="half" idx="10"/>
          </p:nvPr>
        </p:nvSpPr>
        <p:spPr/>
        <p:txBody>
          <a:bodyPr/>
          <a:lstStyle/>
          <a:p>
            <a:r>
              <a:rPr lang="en-US" smtClean="0"/>
              <a:t>Chandramouli, Asha, Abhilash, Meena </a:t>
            </a:r>
            <a:endParaRPr lang="en-US" dirty="0"/>
          </a:p>
        </p:txBody>
      </p:sp>
    </p:spTree>
    <p:extLst>
      <p:ext uri="{BB962C8B-B14F-4D97-AF65-F5344CB8AC3E}">
        <p14:creationId xmlns:p14="http://schemas.microsoft.com/office/powerpoint/2010/main" val="8564504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748939" y="503103"/>
            <a:ext cx="10733315" cy="1578894"/>
          </a:xfrm>
          <a:prstGeom prst="rect">
            <a:avLst/>
          </a:prstGeom>
        </p:spPr>
        <p:txBody>
          <a:bodyPr wrap="square">
            <a:spAutoFit/>
          </a:bodyPr>
          <a:lstStyle/>
          <a:p>
            <a:pPr algn="just">
              <a:lnSpc>
                <a:spcPct val="115000"/>
              </a:lnSpc>
              <a:spcAft>
                <a:spcPts val="1000"/>
              </a:spcAft>
            </a:pPr>
            <a:r>
              <a:rPr lang="en-US" sz="2800" dirty="0">
                <a:latin typeface="+mj-lt"/>
                <a:cs typeface="Times New Roman" panose="02020603050405020304" pitchFamily="18" charset="0"/>
              </a:rPr>
              <a:t>Though </a:t>
            </a:r>
            <a:r>
              <a:rPr lang="en-US" sz="2800" dirty="0" smtClean="0">
                <a:latin typeface="+mj-lt"/>
                <a:cs typeface="Times New Roman" panose="02020603050405020304" pitchFamily="18" charset="0"/>
              </a:rPr>
              <a:t>the terms ‘Bitcoin’ </a:t>
            </a:r>
            <a:r>
              <a:rPr lang="en-US" sz="2800" dirty="0">
                <a:latin typeface="+mj-lt"/>
                <a:cs typeface="Times New Roman" panose="02020603050405020304" pitchFamily="18" charset="0"/>
              </a:rPr>
              <a:t>and </a:t>
            </a:r>
            <a:r>
              <a:rPr lang="en-US" sz="2800" dirty="0" smtClean="0">
                <a:latin typeface="+mj-lt"/>
                <a:cs typeface="Times New Roman" panose="02020603050405020304" pitchFamily="18" charset="0"/>
              </a:rPr>
              <a:t>‘Blockchain’ </a:t>
            </a:r>
            <a:r>
              <a:rPr lang="en-US" sz="2800" dirty="0">
                <a:latin typeface="+mj-lt"/>
                <a:cs typeface="Times New Roman" panose="02020603050405020304" pitchFamily="18" charset="0"/>
              </a:rPr>
              <a:t>are often </a:t>
            </a:r>
            <a:r>
              <a:rPr lang="en-US" sz="2800" dirty="0" smtClean="0">
                <a:latin typeface="+mj-lt"/>
                <a:cs typeface="Times New Roman" panose="02020603050405020304" pitchFamily="18" charset="0"/>
              </a:rPr>
              <a:t>used </a:t>
            </a:r>
            <a:r>
              <a:rPr lang="en-US" sz="2800" dirty="0">
                <a:latin typeface="+mj-lt"/>
                <a:cs typeface="Times New Roman" panose="02020603050405020304" pitchFamily="18" charset="0"/>
              </a:rPr>
              <a:t>to interchangeably, they are not the same.  </a:t>
            </a:r>
            <a:r>
              <a:rPr lang="en-US" sz="2800" dirty="0" smtClean="0">
                <a:latin typeface="+mj-lt"/>
                <a:cs typeface="Times New Roman" panose="02020603050405020304" pitchFamily="18" charset="0"/>
              </a:rPr>
              <a:t>Blockchain </a:t>
            </a:r>
            <a:r>
              <a:rPr lang="en-US" sz="2800" dirty="0">
                <a:latin typeface="+mj-lt"/>
                <a:cs typeface="Times New Roman" panose="02020603050405020304" pitchFamily="18" charset="0"/>
              </a:rPr>
              <a:t>is the underpinning technology that the Bitcoin was built on. </a:t>
            </a:r>
            <a:endParaRPr lang="en-US" sz="2800" dirty="0">
              <a:latin typeface="+mj-lt"/>
              <a:ea typeface="Times New Roman" panose="02020603050405020304" pitchFamily="18" charset="0"/>
              <a:cs typeface="Times New Roman" panose="02020603050405020304" pitchFamily="18" charset="0"/>
            </a:endParaRPr>
          </a:p>
        </p:txBody>
      </p:sp>
      <p:sp>
        <p:nvSpPr>
          <p:cNvPr id="2" name="Rectangle 1"/>
          <p:cNvSpPr/>
          <p:nvPr/>
        </p:nvSpPr>
        <p:spPr>
          <a:xfrm>
            <a:off x="748939" y="2211817"/>
            <a:ext cx="10942319" cy="4184735"/>
          </a:xfrm>
          <a:prstGeom prst="rect">
            <a:avLst/>
          </a:prstGeom>
        </p:spPr>
        <p:txBody>
          <a:bodyPr wrap="square">
            <a:spAutoFit/>
          </a:bodyPr>
          <a:lstStyle/>
          <a:p>
            <a:pPr algn="just">
              <a:lnSpc>
                <a:spcPct val="115000"/>
              </a:lnSpc>
              <a:spcAft>
                <a:spcPts val="1000"/>
              </a:spcAft>
            </a:pPr>
            <a:r>
              <a:rPr lang="en-US" sz="2800" b="1" dirty="0">
                <a:latin typeface="Times New Roman" panose="02020603050405020304" pitchFamily="18" charset="0"/>
                <a:ea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ea typeface="Times New Roman" panose="02020603050405020304" pitchFamily="18" charset="0"/>
                <a:cs typeface="Times New Roman" panose="02020603050405020304" pitchFamily="18" charset="0"/>
              </a:rPr>
              <a:t>A purely peer-to-peer version of electronic cash would allow online payments to be sent directly from one party to another without going through a financial institution. Digital signatures provide part of the solution, but the main benefits are lost if a trusted third party is still required to prevent double spending.  We propose a solution to the double-spending problem using a peer-to-peer network</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a:t>
            </a:r>
          </a:p>
          <a:p>
            <a:pPr marL="342900" marR="0" lvl="0" indent="-342900" algn="r">
              <a:lnSpc>
                <a:spcPct val="115000"/>
              </a:lnSpc>
              <a:spcBef>
                <a:spcPts val="0"/>
              </a:spcBef>
              <a:spcAft>
                <a:spcPts val="1000"/>
              </a:spcAft>
              <a:buFont typeface="Times New Roman" panose="02020603050405020304" pitchFamily="18" charset="0"/>
              <a:buChar char="-"/>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Part of the abstract from the paper “A Peer-to-Peer Electronic Cash System." </a:t>
            </a:r>
          </a:p>
        </p:txBody>
      </p:sp>
      <p:sp>
        <p:nvSpPr>
          <p:cNvPr id="3" name="Footer Placeholder 2"/>
          <p:cNvSpPr>
            <a:spLocks noGrp="1"/>
          </p:cNvSpPr>
          <p:nvPr>
            <p:ph type="ftr" sz="quarter" idx="11"/>
          </p:nvPr>
        </p:nvSpPr>
        <p:spPr/>
        <p:txBody>
          <a:bodyPr/>
          <a:lstStyle/>
          <a:p>
            <a:r>
              <a:rPr lang="en-US" smtClean="0"/>
              <a:t>Blockchain Technology</a:t>
            </a:r>
            <a:endParaRPr lang="en-US" dirty="0"/>
          </a:p>
        </p:txBody>
      </p:sp>
      <p:sp>
        <p:nvSpPr>
          <p:cNvPr id="4" name="Slide Number Placeholder 3"/>
          <p:cNvSpPr>
            <a:spLocks noGrp="1"/>
          </p:cNvSpPr>
          <p:nvPr>
            <p:ph type="sldNum" sz="quarter" idx="12"/>
          </p:nvPr>
        </p:nvSpPr>
        <p:spPr/>
        <p:txBody>
          <a:bodyPr/>
          <a:lstStyle/>
          <a:p>
            <a:fld id="{C907BEAD-9010-4B5C-B8BE-AC45621AD67D}" type="slidenum">
              <a:rPr lang="en-US" smtClean="0"/>
              <a:t>2</a:t>
            </a:fld>
            <a:endParaRPr lang="en-US" dirty="0"/>
          </a:p>
        </p:txBody>
      </p:sp>
      <p:sp>
        <p:nvSpPr>
          <p:cNvPr id="5" name="Date Placeholder 4"/>
          <p:cNvSpPr>
            <a:spLocks noGrp="1"/>
          </p:cNvSpPr>
          <p:nvPr>
            <p:ph type="dt" sz="half" idx="10"/>
          </p:nvPr>
        </p:nvSpPr>
        <p:spPr/>
        <p:txBody>
          <a:bodyPr/>
          <a:lstStyle/>
          <a:p>
            <a:r>
              <a:rPr lang="en-US" smtClean="0"/>
              <a:t>Chandramouli, Asha, Abhilash, Meena </a:t>
            </a:r>
            <a:endParaRPr lang="en-US" dirty="0"/>
          </a:p>
        </p:txBody>
      </p:sp>
    </p:spTree>
    <p:extLst>
      <p:ext uri="{BB962C8B-B14F-4D97-AF65-F5344CB8AC3E}">
        <p14:creationId xmlns:p14="http://schemas.microsoft.com/office/powerpoint/2010/main" val="1651574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500744" y="479699"/>
            <a:ext cx="10733315" cy="678327"/>
          </a:xfrm>
          <a:prstGeom prst="rect">
            <a:avLst/>
          </a:prstGeom>
        </p:spPr>
        <p:txBody>
          <a:bodyPr wrap="square">
            <a:spAutoFit/>
          </a:bodyPr>
          <a:lstStyle/>
          <a:p>
            <a:pPr algn="just">
              <a:lnSpc>
                <a:spcPct val="115000"/>
              </a:lnSpc>
              <a:spcAft>
                <a:spcPts val="1000"/>
              </a:spcAft>
            </a:pPr>
            <a:r>
              <a:rPr lang="en-US" sz="3600" dirty="0" smtClean="0">
                <a:latin typeface="+mj-lt"/>
                <a:cs typeface="Times New Roman" panose="02020603050405020304" pitchFamily="18" charset="0"/>
              </a:rPr>
              <a:t>Key Concepts of Blockchain</a:t>
            </a:r>
            <a:endParaRPr lang="en-US" sz="3600" dirty="0">
              <a:latin typeface="+mj-lt"/>
              <a:ea typeface="Times New Roman" panose="02020603050405020304" pitchFamily="18" charset="0"/>
              <a:cs typeface="Times New Roman" panose="02020603050405020304" pitchFamily="18" charset="0"/>
            </a:endParaRPr>
          </a:p>
        </p:txBody>
      </p:sp>
      <p:sp>
        <p:nvSpPr>
          <p:cNvPr id="2" name="Rectangle 1"/>
          <p:cNvSpPr/>
          <p:nvPr/>
        </p:nvSpPr>
        <p:spPr>
          <a:xfrm>
            <a:off x="814254" y="1676240"/>
            <a:ext cx="10942319" cy="4449936"/>
          </a:xfrm>
          <a:prstGeom prst="rect">
            <a:avLst/>
          </a:prstGeom>
        </p:spPr>
        <p:txBody>
          <a:bodyPr wrap="square">
            <a:spAutoFit/>
          </a:bodyPr>
          <a:lstStyle/>
          <a:p>
            <a:pPr algn="just">
              <a:lnSpc>
                <a:spcPct val="115000"/>
              </a:lnSpc>
              <a:spcAft>
                <a:spcPts val="1000"/>
              </a:spcAft>
            </a:pPr>
            <a:r>
              <a:rPr lang="en-US" sz="3600" dirty="0" smtClean="0"/>
              <a:t>1. Peer-to-peer network</a:t>
            </a:r>
          </a:p>
          <a:p>
            <a:pPr algn="just">
              <a:lnSpc>
                <a:spcPct val="115000"/>
              </a:lnSpc>
              <a:spcAft>
                <a:spcPts val="1000"/>
              </a:spcAft>
            </a:pPr>
            <a:r>
              <a:rPr lang="en-US" sz="3600" dirty="0" smtClean="0"/>
              <a:t>2. Public </a:t>
            </a:r>
            <a:r>
              <a:rPr lang="en-US" sz="3600" dirty="0"/>
              <a:t>Key </a:t>
            </a:r>
            <a:r>
              <a:rPr lang="en-US" sz="3600" dirty="0" smtClean="0"/>
              <a:t>Cryptography</a:t>
            </a:r>
          </a:p>
          <a:p>
            <a:pPr algn="just">
              <a:lnSpc>
                <a:spcPct val="115000"/>
              </a:lnSpc>
              <a:spcAft>
                <a:spcPts val="1000"/>
              </a:spcAft>
            </a:pPr>
            <a:r>
              <a:rPr lang="en-US" sz="3600" dirty="0" smtClean="0"/>
              <a:t>3. Distributed </a:t>
            </a:r>
            <a:r>
              <a:rPr lang="en-US" sz="3600" dirty="0"/>
              <a:t>Consensus  </a:t>
            </a:r>
          </a:p>
          <a:p>
            <a:pPr algn="just">
              <a:lnSpc>
                <a:spcPct val="115000"/>
              </a:lnSpc>
              <a:spcAft>
                <a:spcPts val="1000"/>
              </a:spcAft>
            </a:pPr>
            <a:r>
              <a:rPr lang="en-US" b="1" dirty="0" smtClean="0"/>
              <a:t>  </a:t>
            </a:r>
            <a:endParaRPr lang="en-US" b="1" dirty="0"/>
          </a:p>
          <a:p>
            <a:pPr algn="just">
              <a:lnSpc>
                <a:spcPct val="115000"/>
              </a:lnSpc>
              <a:spcAft>
                <a:spcPts val="1000"/>
              </a:spcAft>
            </a:pPr>
            <a:r>
              <a:rPr lang="en-US" sz="3600" b="1" dirty="0" smtClean="0"/>
              <a:t>  </a:t>
            </a:r>
            <a:endParaRPr lang="en-US" sz="3600" b="1" dirty="0"/>
          </a:p>
          <a:p>
            <a:pPr algn="just">
              <a:lnSpc>
                <a:spcPct val="115000"/>
              </a:lnSpc>
              <a:spcAft>
                <a:spcPts val="1000"/>
              </a:spcAft>
            </a:pPr>
            <a:endParaRPr lang="en-US" sz="48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Blockchain Technology</a:t>
            </a:r>
            <a:endParaRPr lang="en-US" dirty="0"/>
          </a:p>
        </p:txBody>
      </p:sp>
      <p:sp>
        <p:nvSpPr>
          <p:cNvPr id="4" name="Slide Number Placeholder 3"/>
          <p:cNvSpPr>
            <a:spLocks noGrp="1"/>
          </p:cNvSpPr>
          <p:nvPr>
            <p:ph type="sldNum" sz="quarter" idx="12"/>
          </p:nvPr>
        </p:nvSpPr>
        <p:spPr/>
        <p:txBody>
          <a:bodyPr/>
          <a:lstStyle/>
          <a:p>
            <a:fld id="{C907BEAD-9010-4B5C-B8BE-AC45621AD67D}" type="slidenum">
              <a:rPr lang="en-US" smtClean="0"/>
              <a:t>3</a:t>
            </a:fld>
            <a:endParaRPr lang="en-US" dirty="0"/>
          </a:p>
        </p:txBody>
      </p:sp>
      <p:sp>
        <p:nvSpPr>
          <p:cNvPr id="5" name="Date Placeholder 4"/>
          <p:cNvSpPr>
            <a:spLocks noGrp="1"/>
          </p:cNvSpPr>
          <p:nvPr>
            <p:ph type="dt" sz="half" idx="10"/>
          </p:nvPr>
        </p:nvSpPr>
        <p:spPr/>
        <p:txBody>
          <a:bodyPr/>
          <a:lstStyle/>
          <a:p>
            <a:r>
              <a:rPr lang="en-US" smtClean="0"/>
              <a:t>Chandramouli, Asha, Abhilash, Meena </a:t>
            </a:r>
            <a:endParaRPr lang="en-US" dirty="0"/>
          </a:p>
        </p:txBody>
      </p:sp>
    </p:spTree>
    <p:extLst>
      <p:ext uri="{BB962C8B-B14F-4D97-AF65-F5344CB8AC3E}">
        <p14:creationId xmlns:p14="http://schemas.microsoft.com/office/powerpoint/2010/main" val="20672995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357052" y="339817"/>
            <a:ext cx="10733315" cy="678327"/>
          </a:xfrm>
          <a:prstGeom prst="rect">
            <a:avLst/>
          </a:prstGeom>
        </p:spPr>
        <p:txBody>
          <a:bodyPr wrap="square">
            <a:spAutoFit/>
          </a:bodyPr>
          <a:lstStyle/>
          <a:p>
            <a:pPr algn="just">
              <a:lnSpc>
                <a:spcPct val="115000"/>
              </a:lnSpc>
              <a:spcAft>
                <a:spcPts val="1000"/>
              </a:spcAft>
            </a:pPr>
            <a:r>
              <a:rPr lang="en-US" sz="3600" dirty="0" smtClean="0">
                <a:latin typeface="+mj-lt"/>
                <a:cs typeface="Times New Roman" panose="02020603050405020304" pitchFamily="18" charset="0"/>
              </a:rPr>
              <a:t>Components of Blockchain</a:t>
            </a:r>
            <a:endParaRPr lang="en-US" sz="3600" dirty="0">
              <a:latin typeface="+mj-lt"/>
              <a:ea typeface="Times New Roman" panose="02020603050405020304" pitchFamily="18" charset="0"/>
              <a:cs typeface="Times New Roman" panose="02020603050405020304" pitchFamily="18" charset="0"/>
            </a:endParaRPr>
          </a:p>
        </p:txBody>
      </p:sp>
      <p:sp>
        <p:nvSpPr>
          <p:cNvPr id="2" name="Rectangle 1"/>
          <p:cNvSpPr/>
          <p:nvPr/>
        </p:nvSpPr>
        <p:spPr>
          <a:xfrm>
            <a:off x="644438" y="1626216"/>
            <a:ext cx="10942319" cy="4290598"/>
          </a:xfrm>
          <a:prstGeom prst="rect">
            <a:avLst/>
          </a:prstGeom>
        </p:spPr>
        <p:txBody>
          <a:bodyPr wrap="square">
            <a:spAutoFit/>
          </a:bodyPr>
          <a:lstStyle/>
          <a:p>
            <a:pPr algn="just">
              <a:lnSpc>
                <a:spcPct val="115000"/>
              </a:lnSpc>
              <a:spcAft>
                <a:spcPts val="1000"/>
              </a:spcAft>
            </a:pPr>
            <a:r>
              <a:rPr lang="en-US" sz="2800" dirty="0" smtClean="0">
                <a:latin typeface="+mj-lt"/>
              </a:rPr>
              <a:t>1. Node</a:t>
            </a:r>
          </a:p>
          <a:p>
            <a:pPr algn="just">
              <a:lnSpc>
                <a:spcPct val="115000"/>
              </a:lnSpc>
              <a:spcAft>
                <a:spcPts val="1000"/>
              </a:spcAft>
            </a:pPr>
            <a:r>
              <a:rPr lang="en-US" sz="2800" dirty="0" smtClean="0">
                <a:latin typeface="+mj-lt"/>
              </a:rPr>
              <a:t>2. Ledger</a:t>
            </a:r>
          </a:p>
          <a:p>
            <a:pPr algn="just">
              <a:lnSpc>
                <a:spcPct val="115000"/>
              </a:lnSpc>
              <a:spcAft>
                <a:spcPts val="1000"/>
              </a:spcAft>
            </a:pPr>
            <a:r>
              <a:rPr lang="en-US" sz="2800" dirty="0" smtClean="0">
                <a:latin typeface="+mj-lt"/>
              </a:rPr>
              <a:t>3. Wallet</a:t>
            </a:r>
          </a:p>
          <a:p>
            <a:pPr algn="just">
              <a:lnSpc>
                <a:spcPct val="115000"/>
              </a:lnSpc>
              <a:spcAft>
                <a:spcPts val="1000"/>
              </a:spcAft>
            </a:pPr>
            <a:r>
              <a:rPr lang="en-US" sz="2800" dirty="0" smtClean="0">
                <a:latin typeface="+mj-lt"/>
              </a:rPr>
              <a:t>4. Nonce</a:t>
            </a:r>
          </a:p>
          <a:p>
            <a:pPr algn="just">
              <a:lnSpc>
                <a:spcPct val="115000"/>
              </a:lnSpc>
              <a:spcAft>
                <a:spcPts val="1000"/>
              </a:spcAft>
            </a:pPr>
            <a:r>
              <a:rPr lang="en-US" sz="2800" dirty="0" smtClean="0">
                <a:latin typeface="+mj-lt"/>
              </a:rPr>
              <a:t>5. Hash</a:t>
            </a:r>
          </a:p>
          <a:p>
            <a:pPr algn="just">
              <a:lnSpc>
                <a:spcPct val="115000"/>
              </a:lnSpc>
              <a:spcAft>
                <a:spcPts val="1000"/>
              </a:spcAft>
            </a:pPr>
            <a:r>
              <a:rPr lang="en-US" sz="2800" dirty="0" smtClean="0">
                <a:latin typeface="+mj-lt"/>
              </a:rPr>
              <a:t>6. Mining</a:t>
            </a:r>
          </a:p>
          <a:p>
            <a:pPr algn="just">
              <a:lnSpc>
                <a:spcPct val="115000"/>
              </a:lnSpc>
              <a:spcAft>
                <a:spcPts val="1000"/>
              </a:spcAft>
            </a:pPr>
            <a:r>
              <a:rPr lang="en-US" sz="2800" dirty="0" smtClean="0">
                <a:latin typeface="+mj-lt"/>
                <a:ea typeface="Times New Roman" panose="02020603050405020304" pitchFamily="18" charset="0"/>
                <a:cs typeface="Times New Roman" panose="02020603050405020304" pitchFamily="18" charset="0"/>
              </a:rPr>
              <a:t>7. </a:t>
            </a:r>
            <a:r>
              <a:rPr lang="en-US" sz="2800" dirty="0">
                <a:latin typeface="+mj-lt"/>
              </a:rPr>
              <a:t>Consensus protocol</a:t>
            </a:r>
          </a:p>
        </p:txBody>
      </p:sp>
      <p:sp>
        <p:nvSpPr>
          <p:cNvPr id="3" name="Footer Placeholder 2"/>
          <p:cNvSpPr>
            <a:spLocks noGrp="1"/>
          </p:cNvSpPr>
          <p:nvPr>
            <p:ph type="ftr" sz="quarter" idx="11"/>
          </p:nvPr>
        </p:nvSpPr>
        <p:spPr/>
        <p:txBody>
          <a:bodyPr/>
          <a:lstStyle/>
          <a:p>
            <a:r>
              <a:rPr lang="en-US" smtClean="0"/>
              <a:t>Blockchain Technology</a:t>
            </a:r>
            <a:endParaRPr lang="en-US" dirty="0"/>
          </a:p>
        </p:txBody>
      </p:sp>
      <p:sp>
        <p:nvSpPr>
          <p:cNvPr id="4" name="Slide Number Placeholder 3"/>
          <p:cNvSpPr>
            <a:spLocks noGrp="1"/>
          </p:cNvSpPr>
          <p:nvPr>
            <p:ph type="sldNum" sz="quarter" idx="12"/>
          </p:nvPr>
        </p:nvSpPr>
        <p:spPr/>
        <p:txBody>
          <a:bodyPr/>
          <a:lstStyle/>
          <a:p>
            <a:fld id="{C907BEAD-9010-4B5C-B8BE-AC45621AD67D}" type="slidenum">
              <a:rPr lang="en-US" smtClean="0"/>
              <a:t>4</a:t>
            </a:fld>
            <a:endParaRPr lang="en-US" dirty="0"/>
          </a:p>
        </p:txBody>
      </p:sp>
      <p:sp>
        <p:nvSpPr>
          <p:cNvPr id="5" name="Date Placeholder 4"/>
          <p:cNvSpPr>
            <a:spLocks noGrp="1"/>
          </p:cNvSpPr>
          <p:nvPr>
            <p:ph type="dt" sz="half" idx="10"/>
          </p:nvPr>
        </p:nvSpPr>
        <p:spPr/>
        <p:txBody>
          <a:bodyPr/>
          <a:lstStyle/>
          <a:p>
            <a:r>
              <a:rPr lang="en-US" smtClean="0"/>
              <a:t>Chandramouli, Asha, Abhilash, Meena </a:t>
            </a:r>
            <a:endParaRPr lang="en-US" dirty="0"/>
          </a:p>
        </p:txBody>
      </p:sp>
    </p:spTree>
    <p:extLst>
      <p:ext uri="{BB962C8B-B14F-4D97-AF65-F5344CB8AC3E}">
        <p14:creationId xmlns:p14="http://schemas.microsoft.com/office/powerpoint/2010/main" val="7164937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357052" y="149317"/>
            <a:ext cx="10733315" cy="677943"/>
          </a:xfrm>
          <a:prstGeom prst="rect">
            <a:avLst/>
          </a:prstGeom>
        </p:spPr>
        <p:txBody>
          <a:bodyPr wrap="square">
            <a:spAutoFit/>
          </a:bodyPr>
          <a:lstStyle/>
          <a:p>
            <a:pPr algn="just">
              <a:lnSpc>
                <a:spcPct val="115000"/>
              </a:lnSpc>
              <a:spcAft>
                <a:spcPts val="1000"/>
              </a:spcAft>
            </a:pPr>
            <a:r>
              <a:rPr lang="en-US" sz="3600" dirty="0" smtClean="0">
                <a:latin typeface="+mj-lt"/>
                <a:cs typeface="Times New Roman" panose="02020603050405020304" pitchFamily="18" charset="0"/>
              </a:rPr>
              <a:t>Characteristics of Blockchain</a:t>
            </a:r>
            <a:endParaRPr lang="en-US" sz="3600" dirty="0">
              <a:latin typeface="+mj-lt"/>
              <a:ea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357052" y="1005840"/>
            <a:ext cx="11399519" cy="5564777"/>
          </a:xfrm>
          <a:prstGeom prst="rect">
            <a:avLst/>
          </a:prstGeom>
        </p:spPr>
      </p:pic>
      <p:sp>
        <p:nvSpPr>
          <p:cNvPr id="2" name="Footer Placeholder 1"/>
          <p:cNvSpPr>
            <a:spLocks noGrp="1"/>
          </p:cNvSpPr>
          <p:nvPr>
            <p:ph type="ftr" sz="quarter" idx="11"/>
          </p:nvPr>
        </p:nvSpPr>
        <p:spPr/>
        <p:txBody>
          <a:bodyPr/>
          <a:lstStyle/>
          <a:p>
            <a:r>
              <a:rPr lang="en-US" smtClean="0"/>
              <a:t>Blockchain Technology</a:t>
            </a:r>
            <a:endParaRPr lang="en-US" dirty="0"/>
          </a:p>
        </p:txBody>
      </p:sp>
      <p:sp>
        <p:nvSpPr>
          <p:cNvPr id="3" name="Slide Number Placeholder 2"/>
          <p:cNvSpPr>
            <a:spLocks noGrp="1"/>
          </p:cNvSpPr>
          <p:nvPr>
            <p:ph type="sldNum" sz="quarter" idx="12"/>
          </p:nvPr>
        </p:nvSpPr>
        <p:spPr/>
        <p:txBody>
          <a:bodyPr/>
          <a:lstStyle/>
          <a:p>
            <a:fld id="{C907BEAD-9010-4B5C-B8BE-AC45621AD67D}" type="slidenum">
              <a:rPr lang="en-US" smtClean="0"/>
              <a:t>5</a:t>
            </a:fld>
            <a:endParaRPr lang="en-US" dirty="0"/>
          </a:p>
        </p:txBody>
      </p:sp>
      <p:sp>
        <p:nvSpPr>
          <p:cNvPr id="5" name="Date Placeholder 4"/>
          <p:cNvSpPr>
            <a:spLocks noGrp="1"/>
          </p:cNvSpPr>
          <p:nvPr>
            <p:ph type="dt" sz="half" idx="10"/>
          </p:nvPr>
        </p:nvSpPr>
        <p:spPr/>
        <p:txBody>
          <a:bodyPr/>
          <a:lstStyle/>
          <a:p>
            <a:r>
              <a:rPr lang="en-US" smtClean="0"/>
              <a:t>Chandramouli, Asha, Abhilash, Meena </a:t>
            </a:r>
            <a:endParaRPr lang="en-US" dirty="0"/>
          </a:p>
        </p:txBody>
      </p:sp>
    </p:spTree>
    <p:extLst>
      <p:ext uri="{BB962C8B-B14F-4D97-AF65-F5344CB8AC3E}">
        <p14:creationId xmlns:p14="http://schemas.microsoft.com/office/powerpoint/2010/main" val="40241267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357052" y="292192"/>
            <a:ext cx="10733315" cy="678327"/>
          </a:xfrm>
          <a:prstGeom prst="rect">
            <a:avLst/>
          </a:prstGeom>
        </p:spPr>
        <p:txBody>
          <a:bodyPr wrap="square">
            <a:spAutoFit/>
          </a:bodyPr>
          <a:lstStyle/>
          <a:p>
            <a:pPr algn="just">
              <a:lnSpc>
                <a:spcPct val="115000"/>
              </a:lnSpc>
              <a:spcAft>
                <a:spcPts val="1000"/>
              </a:spcAft>
            </a:pPr>
            <a:r>
              <a:rPr lang="en-US" sz="3600" dirty="0" smtClean="0">
                <a:latin typeface="+mj-lt"/>
                <a:cs typeface="Times New Roman" panose="02020603050405020304" pitchFamily="18" charset="0"/>
              </a:rPr>
              <a:t>What is a Block?</a:t>
            </a:r>
            <a:endParaRPr lang="en-US" sz="3600" dirty="0">
              <a:latin typeface="+mj-lt"/>
              <a:ea typeface="Times New Roman" panose="02020603050405020304" pitchFamily="18" charset="0"/>
              <a:cs typeface="Times New Roman" panose="02020603050405020304" pitchFamily="18" charset="0"/>
            </a:endParaRPr>
          </a:p>
        </p:txBody>
      </p:sp>
      <p:sp>
        <p:nvSpPr>
          <p:cNvPr id="2" name="Rectangle 1"/>
          <p:cNvSpPr/>
          <p:nvPr/>
        </p:nvSpPr>
        <p:spPr>
          <a:xfrm>
            <a:off x="357054" y="1246574"/>
            <a:ext cx="11582399" cy="4955203"/>
          </a:xfrm>
          <a:prstGeom prst="rect">
            <a:avLst/>
          </a:prstGeom>
        </p:spPr>
        <p:txBody>
          <a:bodyPr wrap="square">
            <a:spAutoFit/>
          </a:bodyPr>
          <a:lstStyle/>
          <a:p>
            <a:r>
              <a:rPr lang="en-US" sz="3200" dirty="0"/>
              <a:t>The block is a record that contains the transaction data details.  It comprises of following details:</a:t>
            </a:r>
          </a:p>
          <a:p>
            <a:pPr marL="1200150" lvl="2" indent="-285750">
              <a:buFont typeface="Arial" panose="020B0604020202020204" pitchFamily="34" charset="0"/>
              <a:buChar char="•"/>
            </a:pPr>
            <a:r>
              <a:rPr lang="en-US" sz="2800" dirty="0"/>
              <a:t>Hash of the block – Alphanumeric number to identify the block</a:t>
            </a:r>
          </a:p>
          <a:p>
            <a:pPr marL="1200150" lvl="2" indent="-285750">
              <a:buFont typeface="Arial" panose="020B0604020202020204" pitchFamily="34" charset="0"/>
              <a:buChar char="•"/>
            </a:pPr>
            <a:r>
              <a:rPr lang="en-US" sz="2800" dirty="0"/>
              <a:t>Hash of the previous block.</a:t>
            </a:r>
          </a:p>
          <a:p>
            <a:pPr marL="1200150" lvl="2" indent="-285750">
              <a:buFont typeface="Arial" panose="020B0604020202020204" pitchFamily="34" charset="0"/>
              <a:buChar char="•"/>
            </a:pPr>
            <a:r>
              <a:rPr lang="en-US" sz="2800" dirty="0"/>
              <a:t>Timestamp</a:t>
            </a:r>
          </a:p>
          <a:p>
            <a:pPr marL="1200150" lvl="2" indent="-285750">
              <a:buFont typeface="Arial" panose="020B0604020202020204" pitchFamily="34" charset="0"/>
              <a:buChar char="•"/>
            </a:pPr>
            <a:r>
              <a:rPr lang="en-US" sz="2800" dirty="0"/>
              <a:t>Nonce – the random number used to vary the value of the hash</a:t>
            </a:r>
          </a:p>
          <a:p>
            <a:pPr marL="1200150" lvl="2" indent="-285750">
              <a:buFont typeface="Arial" panose="020B0604020202020204" pitchFamily="34" charset="0"/>
              <a:buChar char="•"/>
            </a:pPr>
            <a:r>
              <a:rPr lang="en-US" sz="2800" dirty="0"/>
              <a:t>Merkle Root – hash of all the hashes of all the transactions in the block</a:t>
            </a:r>
          </a:p>
          <a:p>
            <a:pPr marL="1200150" lvl="2" indent="-285750">
              <a:buFont typeface="Arial" panose="020B0604020202020204" pitchFamily="34" charset="0"/>
              <a:buChar char="•"/>
            </a:pPr>
            <a:r>
              <a:rPr lang="en-US" sz="2800" dirty="0"/>
              <a:t>Transaction data.  (Note:  This contains details of several transactions)</a:t>
            </a:r>
          </a:p>
        </p:txBody>
      </p:sp>
      <p:sp>
        <p:nvSpPr>
          <p:cNvPr id="3" name="Footer Placeholder 2"/>
          <p:cNvSpPr>
            <a:spLocks noGrp="1"/>
          </p:cNvSpPr>
          <p:nvPr>
            <p:ph type="ftr" sz="quarter" idx="11"/>
          </p:nvPr>
        </p:nvSpPr>
        <p:spPr/>
        <p:txBody>
          <a:bodyPr/>
          <a:lstStyle/>
          <a:p>
            <a:r>
              <a:rPr lang="en-US" smtClean="0"/>
              <a:t>Blockchain Technology</a:t>
            </a:r>
            <a:endParaRPr lang="en-US" dirty="0"/>
          </a:p>
        </p:txBody>
      </p:sp>
      <p:sp>
        <p:nvSpPr>
          <p:cNvPr id="4" name="Slide Number Placeholder 3"/>
          <p:cNvSpPr>
            <a:spLocks noGrp="1"/>
          </p:cNvSpPr>
          <p:nvPr>
            <p:ph type="sldNum" sz="quarter" idx="12"/>
          </p:nvPr>
        </p:nvSpPr>
        <p:spPr/>
        <p:txBody>
          <a:bodyPr/>
          <a:lstStyle/>
          <a:p>
            <a:fld id="{C907BEAD-9010-4B5C-B8BE-AC45621AD67D}" type="slidenum">
              <a:rPr lang="en-US" smtClean="0"/>
              <a:t>6</a:t>
            </a:fld>
            <a:endParaRPr lang="en-US" dirty="0"/>
          </a:p>
        </p:txBody>
      </p:sp>
      <p:sp>
        <p:nvSpPr>
          <p:cNvPr id="5" name="Date Placeholder 4"/>
          <p:cNvSpPr>
            <a:spLocks noGrp="1"/>
          </p:cNvSpPr>
          <p:nvPr>
            <p:ph type="dt" sz="half" idx="10"/>
          </p:nvPr>
        </p:nvSpPr>
        <p:spPr/>
        <p:txBody>
          <a:bodyPr/>
          <a:lstStyle/>
          <a:p>
            <a:r>
              <a:rPr lang="en-US" smtClean="0"/>
              <a:t>Chandramouli, Asha, Abhilash, Meena </a:t>
            </a:r>
            <a:endParaRPr lang="en-US" dirty="0"/>
          </a:p>
        </p:txBody>
      </p:sp>
    </p:spTree>
    <p:extLst>
      <p:ext uri="{BB962C8B-B14F-4D97-AF65-F5344CB8AC3E}">
        <p14:creationId xmlns:p14="http://schemas.microsoft.com/office/powerpoint/2010/main" val="37760824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357052" y="215992"/>
            <a:ext cx="10733315" cy="678327"/>
          </a:xfrm>
          <a:prstGeom prst="rect">
            <a:avLst/>
          </a:prstGeom>
        </p:spPr>
        <p:txBody>
          <a:bodyPr wrap="square">
            <a:spAutoFit/>
          </a:bodyPr>
          <a:lstStyle/>
          <a:p>
            <a:pPr algn="just">
              <a:lnSpc>
                <a:spcPct val="115000"/>
              </a:lnSpc>
              <a:spcAft>
                <a:spcPts val="1000"/>
              </a:spcAft>
            </a:pPr>
            <a:r>
              <a:rPr lang="en-US" sz="3600" dirty="0" smtClean="0">
                <a:latin typeface="+mj-lt"/>
                <a:cs typeface="Times New Roman" panose="02020603050405020304" pitchFamily="18" charset="0"/>
              </a:rPr>
              <a:t>Double-spending</a:t>
            </a:r>
            <a:endParaRPr lang="en-US" sz="3600" dirty="0">
              <a:latin typeface="+mj-lt"/>
              <a:ea typeface="Times New Roman" panose="02020603050405020304" pitchFamily="18" charset="0"/>
              <a:cs typeface="Times New Roman" panose="02020603050405020304" pitchFamily="18" charset="0"/>
            </a:endParaRPr>
          </a:p>
        </p:txBody>
      </p:sp>
      <p:sp>
        <p:nvSpPr>
          <p:cNvPr id="2" name="Rectangle 1"/>
          <p:cNvSpPr/>
          <p:nvPr/>
        </p:nvSpPr>
        <p:spPr>
          <a:xfrm>
            <a:off x="252550" y="1142071"/>
            <a:ext cx="11582399" cy="5447645"/>
          </a:xfrm>
          <a:prstGeom prst="rect">
            <a:avLst/>
          </a:prstGeom>
        </p:spPr>
        <p:txBody>
          <a:bodyPr wrap="square">
            <a:spAutoFit/>
          </a:bodyPr>
          <a:lstStyle/>
          <a:p>
            <a:pPr marL="457200" indent="-457200">
              <a:buFont typeface="Arial" panose="020B0604020202020204" pitchFamily="34" charset="0"/>
              <a:buChar char="•"/>
            </a:pPr>
            <a:r>
              <a:rPr lang="en-US" sz="2800" dirty="0" smtClean="0"/>
              <a:t>Double-spending is </a:t>
            </a:r>
            <a:r>
              <a:rPr lang="en-US" sz="2800" dirty="0"/>
              <a:t>spending the money more than once. </a:t>
            </a:r>
            <a:endParaRPr lang="en-US" sz="2800" dirty="0" smtClean="0"/>
          </a:p>
          <a:p>
            <a:pPr marL="457200" indent="-457200">
              <a:buFont typeface="Arial" panose="020B0604020202020204" pitchFamily="34" charset="0"/>
              <a:buChar char="•"/>
            </a:pPr>
            <a:r>
              <a:rPr lang="en-US" sz="2800" dirty="0" smtClean="0"/>
              <a:t>The </a:t>
            </a:r>
            <a:r>
              <a:rPr lang="en-US" sz="2800" dirty="0"/>
              <a:t>double-spend problem is circumvented in blockchain through its consensus mechanism and the basic chronological structure of how the </a:t>
            </a:r>
            <a:r>
              <a:rPr lang="en-US" sz="2800" dirty="0" smtClean="0"/>
              <a:t>blocks </a:t>
            </a:r>
            <a:r>
              <a:rPr lang="en-US" sz="2800" dirty="0"/>
              <a:t>are chained together.  </a:t>
            </a:r>
          </a:p>
          <a:p>
            <a:pPr marL="457200" indent="-457200">
              <a:buFont typeface="Arial" panose="020B0604020202020204" pitchFamily="34" charset="0"/>
              <a:buChar char="•"/>
            </a:pPr>
            <a:r>
              <a:rPr lang="en-US" sz="2800" dirty="0"/>
              <a:t>A transaction is verified and added to a block via the consensus mechanism after a considerable amount of computational power and resources are spent.  </a:t>
            </a:r>
            <a:endParaRPr lang="en-US" sz="2800" dirty="0" smtClean="0"/>
          </a:p>
          <a:p>
            <a:pPr marL="457200" indent="-457200">
              <a:buFont typeface="Arial" panose="020B0604020202020204" pitchFamily="34" charset="0"/>
              <a:buChar char="•"/>
            </a:pPr>
            <a:r>
              <a:rPr lang="en-US" sz="2800" dirty="0" smtClean="0"/>
              <a:t>Once </a:t>
            </a:r>
            <a:r>
              <a:rPr lang="en-US" sz="2800" dirty="0"/>
              <a:t>a transaction is confirmed, it is nearly impossible to double-spend </a:t>
            </a:r>
            <a:r>
              <a:rPr lang="en-US" sz="2800" dirty="0" smtClean="0"/>
              <a:t>it</a:t>
            </a:r>
          </a:p>
          <a:p>
            <a:pPr marL="457200" indent="-457200">
              <a:buFont typeface="Arial" panose="020B0604020202020204" pitchFamily="34" charset="0"/>
              <a:buChar char="•"/>
            </a:pPr>
            <a:r>
              <a:rPr lang="en-US" sz="2800" dirty="0" smtClean="0"/>
              <a:t>The </a:t>
            </a:r>
            <a:r>
              <a:rPr lang="en-US" sz="2800" dirty="0"/>
              <a:t>more confirmed blocks in the chain, the harder it is to double-spend the crypto. </a:t>
            </a:r>
          </a:p>
          <a:p>
            <a:endParaRPr lang="en-US" sz="4000" dirty="0"/>
          </a:p>
        </p:txBody>
      </p:sp>
      <p:sp>
        <p:nvSpPr>
          <p:cNvPr id="3" name="Footer Placeholder 2"/>
          <p:cNvSpPr>
            <a:spLocks noGrp="1"/>
          </p:cNvSpPr>
          <p:nvPr>
            <p:ph type="ftr" sz="quarter" idx="11"/>
          </p:nvPr>
        </p:nvSpPr>
        <p:spPr/>
        <p:txBody>
          <a:bodyPr/>
          <a:lstStyle/>
          <a:p>
            <a:r>
              <a:rPr lang="en-US" smtClean="0"/>
              <a:t>Blockchain Technology</a:t>
            </a:r>
            <a:endParaRPr lang="en-US" dirty="0"/>
          </a:p>
        </p:txBody>
      </p:sp>
      <p:sp>
        <p:nvSpPr>
          <p:cNvPr id="4" name="Slide Number Placeholder 3"/>
          <p:cNvSpPr>
            <a:spLocks noGrp="1"/>
          </p:cNvSpPr>
          <p:nvPr>
            <p:ph type="sldNum" sz="quarter" idx="12"/>
          </p:nvPr>
        </p:nvSpPr>
        <p:spPr/>
        <p:txBody>
          <a:bodyPr/>
          <a:lstStyle/>
          <a:p>
            <a:fld id="{C907BEAD-9010-4B5C-B8BE-AC45621AD67D}" type="slidenum">
              <a:rPr lang="en-US" smtClean="0"/>
              <a:t>7</a:t>
            </a:fld>
            <a:endParaRPr lang="en-US" dirty="0"/>
          </a:p>
        </p:txBody>
      </p:sp>
      <p:sp>
        <p:nvSpPr>
          <p:cNvPr id="5" name="Date Placeholder 4"/>
          <p:cNvSpPr>
            <a:spLocks noGrp="1"/>
          </p:cNvSpPr>
          <p:nvPr>
            <p:ph type="dt" sz="half" idx="10"/>
          </p:nvPr>
        </p:nvSpPr>
        <p:spPr/>
        <p:txBody>
          <a:bodyPr/>
          <a:lstStyle/>
          <a:p>
            <a:r>
              <a:rPr lang="en-US" smtClean="0"/>
              <a:t>Chandramouli, Asha, Abhilash, Meena </a:t>
            </a:r>
            <a:endParaRPr lang="en-US" dirty="0"/>
          </a:p>
        </p:txBody>
      </p:sp>
    </p:spTree>
    <p:extLst>
      <p:ext uri="{BB962C8B-B14F-4D97-AF65-F5344CB8AC3E}">
        <p14:creationId xmlns:p14="http://schemas.microsoft.com/office/powerpoint/2010/main" val="5650063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357052" y="149317"/>
            <a:ext cx="10733315" cy="677943"/>
          </a:xfrm>
          <a:prstGeom prst="rect">
            <a:avLst/>
          </a:prstGeom>
        </p:spPr>
        <p:txBody>
          <a:bodyPr wrap="square">
            <a:spAutoFit/>
          </a:bodyPr>
          <a:lstStyle/>
          <a:p>
            <a:pPr algn="just">
              <a:lnSpc>
                <a:spcPct val="115000"/>
              </a:lnSpc>
              <a:spcAft>
                <a:spcPts val="1000"/>
              </a:spcAft>
            </a:pPr>
            <a:r>
              <a:rPr lang="en-US" sz="3600" dirty="0" smtClean="0">
                <a:latin typeface="+mj-lt"/>
                <a:cs typeface="Times New Roman" panose="02020603050405020304" pitchFamily="18" charset="0"/>
              </a:rPr>
              <a:t>Blockchain Layers</a:t>
            </a:r>
            <a:endParaRPr lang="en-US" sz="3600" dirty="0">
              <a:latin typeface="+mj-lt"/>
              <a:ea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914401" y="850992"/>
            <a:ext cx="10541727" cy="5603965"/>
          </a:xfrm>
          <a:prstGeom prst="rect">
            <a:avLst/>
          </a:prstGeom>
        </p:spPr>
      </p:pic>
      <p:sp>
        <p:nvSpPr>
          <p:cNvPr id="2" name="Footer Placeholder 1"/>
          <p:cNvSpPr>
            <a:spLocks noGrp="1"/>
          </p:cNvSpPr>
          <p:nvPr>
            <p:ph type="ftr" sz="quarter" idx="11"/>
          </p:nvPr>
        </p:nvSpPr>
        <p:spPr/>
        <p:txBody>
          <a:bodyPr/>
          <a:lstStyle/>
          <a:p>
            <a:r>
              <a:rPr lang="en-US" smtClean="0"/>
              <a:t>Blockchain Technology</a:t>
            </a:r>
            <a:endParaRPr lang="en-US" dirty="0"/>
          </a:p>
        </p:txBody>
      </p:sp>
      <p:sp>
        <p:nvSpPr>
          <p:cNvPr id="3" name="Slide Number Placeholder 2"/>
          <p:cNvSpPr>
            <a:spLocks noGrp="1"/>
          </p:cNvSpPr>
          <p:nvPr>
            <p:ph type="sldNum" sz="quarter" idx="12"/>
          </p:nvPr>
        </p:nvSpPr>
        <p:spPr/>
        <p:txBody>
          <a:bodyPr/>
          <a:lstStyle/>
          <a:p>
            <a:fld id="{C907BEAD-9010-4B5C-B8BE-AC45621AD67D}" type="slidenum">
              <a:rPr lang="en-US" smtClean="0"/>
              <a:t>8</a:t>
            </a:fld>
            <a:endParaRPr lang="en-US" dirty="0"/>
          </a:p>
        </p:txBody>
      </p:sp>
      <p:sp>
        <p:nvSpPr>
          <p:cNvPr id="5" name="Date Placeholder 4"/>
          <p:cNvSpPr>
            <a:spLocks noGrp="1"/>
          </p:cNvSpPr>
          <p:nvPr>
            <p:ph type="dt" sz="half" idx="10"/>
          </p:nvPr>
        </p:nvSpPr>
        <p:spPr/>
        <p:txBody>
          <a:bodyPr/>
          <a:lstStyle/>
          <a:p>
            <a:r>
              <a:rPr lang="en-US" smtClean="0"/>
              <a:t>Chandramouli, Asha, Abhilash, Meena </a:t>
            </a:r>
            <a:endParaRPr lang="en-US" dirty="0"/>
          </a:p>
        </p:txBody>
      </p:sp>
    </p:spTree>
    <p:extLst>
      <p:ext uri="{BB962C8B-B14F-4D97-AF65-F5344CB8AC3E}">
        <p14:creationId xmlns:p14="http://schemas.microsoft.com/office/powerpoint/2010/main" val="29308757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357052" y="111217"/>
            <a:ext cx="10733315" cy="678327"/>
          </a:xfrm>
          <a:prstGeom prst="rect">
            <a:avLst/>
          </a:prstGeom>
        </p:spPr>
        <p:txBody>
          <a:bodyPr wrap="square">
            <a:spAutoFit/>
          </a:bodyPr>
          <a:lstStyle/>
          <a:p>
            <a:pPr algn="just">
              <a:lnSpc>
                <a:spcPct val="115000"/>
              </a:lnSpc>
              <a:spcAft>
                <a:spcPts val="1000"/>
              </a:spcAft>
            </a:pPr>
            <a:r>
              <a:rPr lang="en-US" sz="3600" dirty="0" smtClean="0">
                <a:latin typeface="+mj-lt"/>
                <a:cs typeface="Times New Roman" panose="02020603050405020304" pitchFamily="18" charset="0"/>
              </a:rPr>
              <a:t>Decentralized and Distributed</a:t>
            </a:r>
            <a:endParaRPr lang="en-US" sz="3600" dirty="0">
              <a:latin typeface="+mj-lt"/>
              <a:ea typeface="Times New Roman" panose="02020603050405020304" pitchFamily="18" charset="0"/>
              <a:cs typeface="Times New Roman" panose="02020603050405020304" pitchFamily="18" charset="0"/>
            </a:endParaRPr>
          </a:p>
        </p:txBody>
      </p:sp>
      <p:sp>
        <p:nvSpPr>
          <p:cNvPr id="2" name="Rectangle 1"/>
          <p:cNvSpPr/>
          <p:nvPr/>
        </p:nvSpPr>
        <p:spPr>
          <a:xfrm>
            <a:off x="357052" y="854689"/>
            <a:ext cx="11373395" cy="5507662"/>
          </a:xfrm>
          <a:prstGeom prst="rect">
            <a:avLst/>
          </a:prstGeom>
        </p:spPr>
        <p:txBody>
          <a:bodyPr wrap="square">
            <a:spAutoFit/>
          </a:bodyPr>
          <a:lstStyle/>
          <a:p>
            <a:pPr marL="228600" marR="0" algn="just">
              <a:lnSpc>
                <a:spcPct val="115000"/>
              </a:lnSpc>
              <a:spcBef>
                <a:spcPts val="0"/>
              </a:spcBef>
              <a:spcAft>
                <a:spcPts val="0"/>
              </a:spcAft>
            </a:pPr>
            <a:r>
              <a:rPr lang="en-US" dirty="0">
                <a:latin typeface="+mj-lt"/>
                <a:ea typeface="Times New Roman" panose="02020603050405020304" pitchFamily="18" charset="0"/>
                <a:cs typeface="Times New Roman" panose="02020603050405020304" pitchFamily="18" charset="0"/>
              </a:rPr>
              <a:t>Blockchain technology works on the principle of ledger data distributed to all nodes that are non-hierarchical with no single central control. </a:t>
            </a:r>
          </a:p>
          <a:p>
            <a:pPr marL="228600" marR="0" algn="just">
              <a:lnSpc>
                <a:spcPct val="115000"/>
              </a:lnSpc>
              <a:spcBef>
                <a:spcPts val="0"/>
              </a:spcBef>
              <a:spcAft>
                <a:spcPts val="0"/>
              </a:spcAft>
            </a:pPr>
            <a:r>
              <a:rPr lang="en-US" dirty="0">
                <a:latin typeface="+mj-lt"/>
                <a:ea typeface="Times New Roman" panose="02020603050405020304" pitchFamily="18" charset="0"/>
                <a:cs typeface="Times New Roman" panose="02020603050405020304" pitchFamily="18" charset="0"/>
              </a:rPr>
              <a:t> </a:t>
            </a:r>
          </a:p>
          <a:p>
            <a:pPr marL="228600" marR="0" algn="just">
              <a:lnSpc>
                <a:spcPct val="115000"/>
              </a:lnSpc>
              <a:spcBef>
                <a:spcPts val="0"/>
              </a:spcBef>
              <a:spcAft>
                <a:spcPts val="0"/>
              </a:spcAft>
            </a:pPr>
            <a:r>
              <a:rPr lang="en-US" b="1" dirty="0" smtClean="0">
                <a:latin typeface="+mj-lt"/>
                <a:ea typeface="Times New Roman" panose="02020603050405020304" pitchFamily="18" charset="0"/>
                <a:cs typeface="Times New Roman" panose="02020603050405020304" pitchFamily="18" charset="0"/>
              </a:rPr>
              <a:t>Pros</a:t>
            </a:r>
            <a:r>
              <a:rPr lang="en-US" dirty="0" smtClean="0">
                <a:latin typeface="+mj-lt"/>
                <a:ea typeface="Times New Roman" panose="02020603050405020304" pitchFamily="18" charset="0"/>
                <a:cs typeface="Times New Roman" panose="02020603050405020304" pitchFamily="18" charset="0"/>
              </a:rPr>
              <a:t>  </a:t>
            </a:r>
            <a:endParaRPr lang="en-US" dirty="0">
              <a:latin typeface="+mj-lt"/>
              <a:ea typeface="Times New Roman" panose="02020603050405020304" pitchFamily="18" charset="0"/>
              <a:cs typeface="Times New Roman" panose="02020603050405020304" pitchFamily="18" charset="0"/>
            </a:endParaRPr>
          </a:p>
          <a:p>
            <a:pPr marL="342900" marR="0" lvl="0" indent="-342900" algn="just">
              <a:lnSpc>
                <a:spcPct val="115000"/>
              </a:lnSpc>
              <a:spcBef>
                <a:spcPts val="0"/>
              </a:spcBef>
              <a:spcAft>
                <a:spcPts val="0"/>
              </a:spcAft>
              <a:buFont typeface="Times New Roman" panose="02020603050405020304" pitchFamily="18" charset="0"/>
              <a:buChar char="-"/>
            </a:pPr>
            <a:r>
              <a:rPr lang="en-US" dirty="0">
                <a:latin typeface="+mj-lt"/>
                <a:ea typeface="Times New Roman" panose="02020603050405020304" pitchFamily="18" charset="0"/>
                <a:cs typeface="Times New Roman" panose="02020603050405020304" pitchFamily="18" charset="0"/>
              </a:rPr>
              <a:t>Removes any single point of failure by replicating the ledger on every node in the </a:t>
            </a:r>
            <a:r>
              <a:rPr lang="en-US" dirty="0" smtClean="0">
                <a:latin typeface="+mj-lt"/>
                <a:ea typeface="Times New Roman" panose="02020603050405020304" pitchFamily="18" charset="0"/>
                <a:cs typeface="Times New Roman" panose="02020603050405020304" pitchFamily="18" charset="0"/>
              </a:rPr>
              <a:t>network</a:t>
            </a:r>
            <a:endParaRPr lang="en-US" dirty="0">
              <a:latin typeface="+mj-lt"/>
              <a:ea typeface="Times New Roman" panose="02020603050405020304" pitchFamily="18" charset="0"/>
              <a:cs typeface="Times New Roman" panose="02020603050405020304" pitchFamily="18" charset="0"/>
            </a:endParaRPr>
          </a:p>
          <a:p>
            <a:pPr marL="342900" marR="0" lvl="0" indent="-342900" algn="just">
              <a:lnSpc>
                <a:spcPct val="115000"/>
              </a:lnSpc>
              <a:spcBef>
                <a:spcPts val="0"/>
              </a:spcBef>
              <a:spcAft>
                <a:spcPts val="0"/>
              </a:spcAft>
              <a:buFont typeface="Times New Roman" panose="02020603050405020304" pitchFamily="18" charset="0"/>
              <a:buChar char="-"/>
            </a:pPr>
            <a:r>
              <a:rPr lang="en-US" dirty="0">
                <a:latin typeface="+mj-lt"/>
                <a:ea typeface="Times New Roman" panose="02020603050405020304" pitchFamily="18" charset="0"/>
                <a:cs typeface="Times New Roman" panose="02020603050405020304" pitchFamily="18" charset="0"/>
              </a:rPr>
              <a:t>Better communication between nodes </a:t>
            </a:r>
            <a:r>
              <a:rPr lang="en-US" dirty="0" smtClean="0">
                <a:latin typeface="+mj-lt"/>
                <a:ea typeface="Times New Roman" panose="02020603050405020304" pitchFamily="18" charset="0"/>
                <a:cs typeface="Times New Roman" panose="02020603050405020304" pitchFamily="18" charset="0"/>
              </a:rPr>
              <a:t>fosters </a:t>
            </a:r>
            <a:r>
              <a:rPr lang="en-US" dirty="0">
                <a:latin typeface="+mj-lt"/>
                <a:ea typeface="Times New Roman" panose="02020603050405020304" pitchFamily="18" charset="0"/>
                <a:cs typeface="Times New Roman" panose="02020603050405020304" pitchFamily="18" charset="0"/>
              </a:rPr>
              <a:t>transparency and faster consensus and synching of </a:t>
            </a:r>
            <a:r>
              <a:rPr lang="en-US" dirty="0" smtClean="0">
                <a:latin typeface="+mj-lt"/>
                <a:ea typeface="Times New Roman" panose="02020603050405020304" pitchFamily="18" charset="0"/>
                <a:cs typeface="Times New Roman" panose="02020603050405020304" pitchFamily="18" charset="0"/>
              </a:rPr>
              <a:t>data</a:t>
            </a:r>
            <a:endParaRPr lang="en-US" dirty="0">
              <a:latin typeface="+mj-lt"/>
              <a:ea typeface="Times New Roman" panose="02020603050405020304" pitchFamily="18" charset="0"/>
              <a:cs typeface="Times New Roman" panose="02020603050405020304" pitchFamily="18" charset="0"/>
            </a:endParaRPr>
          </a:p>
          <a:p>
            <a:pPr marL="342900" marR="0" lvl="0" indent="-342900" algn="just">
              <a:lnSpc>
                <a:spcPct val="115000"/>
              </a:lnSpc>
              <a:spcBef>
                <a:spcPts val="0"/>
              </a:spcBef>
              <a:spcAft>
                <a:spcPts val="0"/>
              </a:spcAft>
              <a:buFont typeface="Times New Roman" panose="02020603050405020304" pitchFamily="18" charset="0"/>
              <a:buChar char="-"/>
            </a:pPr>
            <a:r>
              <a:rPr lang="en-US" dirty="0">
                <a:latin typeface="+mj-lt"/>
                <a:ea typeface="Times New Roman" panose="02020603050405020304" pitchFamily="18" charset="0"/>
                <a:cs typeface="Times New Roman" panose="02020603050405020304" pitchFamily="18" charset="0"/>
              </a:rPr>
              <a:t>It allows for more engagement as everyone is involved in the decision-making process and keeping the network honest.</a:t>
            </a:r>
          </a:p>
          <a:p>
            <a:pPr marL="228600" marR="0" algn="just">
              <a:lnSpc>
                <a:spcPct val="115000"/>
              </a:lnSpc>
              <a:spcBef>
                <a:spcPts val="0"/>
              </a:spcBef>
              <a:spcAft>
                <a:spcPts val="0"/>
              </a:spcAft>
            </a:pPr>
            <a:r>
              <a:rPr lang="en-US" dirty="0">
                <a:latin typeface="+mj-lt"/>
                <a:ea typeface="Times New Roman" panose="02020603050405020304" pitchFamily="18" charset="0"/>
                <a:cs typeface="Times New Roman" panose="02020603050405020304" pitchFamily="18" charset="0"/>
              </a:rPr>
              <a:t> </a:t>
            </a:r>
          </a:p>
          <a:p>
            <a:pPr marL="228600" marR="0" algn="just">
              <a:lnSpc>
                <a:spcPct val="115000"/>
              </a:lnSpc>
              <a:spcBef>
                <a:spcPts val="0"/>
              </a:spcBef>
              <a:spcAft>
                <a:spcPts val="0"/>
              </a:spcAft>
            </a:pPr>
            <a:r>
              <a:rPr lang="en-US" b="1" dirty="0" smtClean="0">
                <a:latin typeface="+mj-lt"/>
                <a:ea typeface="Times New Roman" panose="02020603050405020304" pitchFamily="18" charset="0"/>
                <a:cs typeface="Times New Roman" panose="02020603050405020304" pitchFamily="18" charset="0"/>
              </a:rPr>
              <a:t>Cons</a:t>
            </a:r>
            <a:endParaRPr lang="en-US" dirty="0">
              <a:latin typeface="+mj-lt"/>
              <a:ea typeface="Times New Roman" panose="02020603050405020304" pitchFamily="18" charset="0"/>
              <a:cs typeface="Times New Roman" panose="02020603050405020304" pitchFamily="18" charset="0"/>
            </a:endParaRPr>
          </a:p>
          <a:p>
            <a:pPr marL="342900" marR="0" lvl="0" indent="-342900" algn="just">
              <a:lnSpc>
                <a:spcPct val="115000"/>
              </a:lnSpc>
              <a:spcBef>
                <a:spcPts val="0"/>
              </a:spcBef>
              <a:spcAft>
                <a:spcPts val="0"/>
              </a:spcAft>
              <a:buFont typeface="Times New Roman" panose="02020603050405020304" pitchFamily="18" charset="0"/>
              <a:buChar char="-"/>
            </a:pPr>
            <a:r>
              <a:rPr lang="en-US" dirty="0">
                <a:latin typeface="+mj-lt"/>
                <a:ea typeface="Times New Roman" panose="02020603050405020304" pitchFamily="18" charset="0"/>
                <a:cs typeface="Times New Roman" panose="02020603050405020304" pitchFamily="18" charset="0"/>
              </a:rPr>
              <a:t>In some cases, the traditional database may be more suited and do the work a lot faster and cheaper</a:t>
            </a:r>
          </a:p>
          <a:p>
            <a:pPr marL="342900" marR="0" lvl="0" indent="-342900" algn="just">
              <a:lnSpc>
                <a:spcPct val="115000"/>
              </a:lnSpc>
              <a:spcBef>
                <a:spcPts val="0"/>
              </a:spcBef>
              <a:spcAft>
                <a:spcPts val="0"/>
              </a:spcAft>
              <a:buFont typeface="Times New Roman" panose="02020603050405020304" pitchFamily="18" charset="0"/>
              <a:buChar char="-"/>
            </a:pPr>
            <a:r>
              <a:rPr lang="en-US" dirty="0">
                <a:latin typeface="+mj-lt"/>
                <a:ea typeface="Times New Roman" panose="02020603050405020304" pitchFamily="18" charset="0"/>
                <a:cs typeface="Times New Roman" panose="02020603050405020304" pitchFamily="18" charset="0"/>
              </a:rPr>
              <a:t>Specific and trusted third parties exist in some domains that may guarantee more efficient and specialized services using other technologies</a:t>
            </a:r>
          </a:p>
          <a:p>
            <a:pPr marL="342900" marR="0" lvl="0" indent="-342900" algn="just">
              <a:lnSpc>
                <a:spcPct val="115000"/>
              </a:lnSpc>
              <a:spcBef>
                <a:spcPts val="0"/>
              </a:spcBef>
              <a:spcAft>
                <a:spcPts val="0"/>
              </a:spcAft>
              <a:buFont typeface="Times New Roman" panose="02020603050405020304" pitchFamily="18" charset="0"/>
              <a:buChar char="-"/>
            </a:pPr>
            <a:r>
              <a:rPr lang="en-US" dirty="0">
                <a:latin typeface="+mj-lt"/>
                <a:ea typeface="Times New Roman" panose="02020603050405020304" pitchFamily="18" charset="0"/>
                <a:cs typeface="Times New Roman" panose="02020603050405020304" pitchFamily="18" charset="0"/>
              </a:rPr>
              <a:t>If a time-tested and fully functional database and the operational network is already in place, the benefits of replacing or introducing blockchain may not produce the required return-on-investment.</a:t>
            </a:r>
          </a:p>
          <a:p>
            <a:pPr marL="342900" marR="0" lvl="0" indent="-342900" algn="just">
              <a:lnSpc>
                <a:spcPct val="115000"/>
              </a:lnSpc>
              <a:spcBef>
                <a:spcPts val="0"/>
              </a:spcBef>
              <a:spcAft>
                <a:spcPts val="1000"/>
              </a:spcAft>
              <a:buFont typeface="Times New Roman" panose="02020603050405020304" pitchFamily="18" charset="0"/>
              <a:buChar char="-"/>
            </a:pPr>
            <a:r>
              <a:rPr lang="en-US" dirty="0">
                <a:latin typeface="+mj-lt"/>
                <a:ea typeface="Times New Roman" panose="02020603050405020304" pitchFamily="18" charset="0"/>
                <a:cs typeface="Times New Roman" panose="02020603050405020304" pitchFamily="18" charset="0"/>
              </a:rPr>
              <a:t>Stronger players (nodes with higher computing power or with pooling) can take control of the network, impacting decentralization.</a:t>
            </a:r>
          </a:p>
        </p:txBody>
      </p:sp>
      <p:sp>
        <p:nvSpPr>
          <p:cNvPr id="3" name="Footer Placeholder 2"/>
          <p:cNvSpPr>
            <a:spLocks noGrp="1"/>
          </p:cNvSpPr>
          <p:nvPr>
            <p:ph type="ftr" sz="quarter" idx="11"/>
          </p:nvPr>
        </p:nvSpPr>
        <p:spPr/>
        <p:txBody>
          <a:bodyPr/>
          <a:lstStyle/>
          <a:p>
            <a:r>
              <a:rPr lang="en-US" smtClean="0"/>
              <a:t>Blockchain Technology</a:t>
            </a:r>
            <a:endParaRPr lang="en-US" dirty="0"/>
          </a:p>
        </p:txBody>
      </p:sp>
      <p:sp>
        <p:nvSpPr>
          <p:cNvPr id="4" name="Slide Number Placeholder 3"/>
          <p:cNvSpPr>
            <a:spLocks noGrp="1"/>
          </p:cNvSpPr>
          <p:nvPr>
            <p:ph type="sldNum" sz="quarter" idx="12"/>
          </p:nvPr>
        </p:nvSpPr>
        <p:spPr/>
        <p:txBody>
          <a:bodyPr/>
          <a:lstStyle/>
          <a:p>
            <a:fld id="{C907BEAD-9010-4B5C-B8BE-AC45621AD67D}" type="slidenum">
              <a:rPr lang="en-US" smtClean="0"/>
              <a:t>9</a:t>
            </a:fld>
            <a:endParaRPr lang="en-US" dirty="0"/>
          </a:p>
        </p:txBody>
      </p:sp>
      <p:sp>
        <p:nvSpPr>
          <p:cNvPr id="5" name="Date Placeholder 4"/>
          <p:cNvSpPr>
            <a:spLocks noGrp="1"/>
          </p:cNvSpPr>
          <p:nvPr>
            <p:ph type="dt" sz="half" idx="10"/>
          </p:nvPr>
        </p:nvSpPr>
        <p:spPr/>
        <p:txBody>
          <a:bodyPr/>
          <a:lstStyle/>
          <a:p>
            <a:r>
              <a:rPr lang="en-US" smtClean="0"/>
              <a:t>Chandramouli, Asha, Abhilash, Meena </a:t>
            </a:r>
            <a:endParaRPr lang="en-US" dirty="0"/>
          </a:p>
        </p:txBody>
      </p:sp>
    </p:spTree>
    <p:extLst>
      <p:ext uri="{BB962C8B-B14F-4D97-AF65-F5344CB8AC3E}">
        <p14:creationId xmlns:p14="http://schemas.microsoft.com/office/powerpoint/2010/main" val="22168469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Essential</Template>
  <TotalTime>4891</TotalTime>
  <Words>659</Words>
  <Application>Microsoft Office PowerPoint</Application>
  <PresentationFormat>Custom</PresentationFormat>
  <Paragraphs>107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Foundry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Asha A. George</dc:creator>
  <cp:lastModifiedBy>vishal</cp:lastModifiedBy>
  <cp:revision>167</cp:revision>
  <dcterms:created xsi:type="dcterms:W3CDTF">2019-05-03T17:02:10Z</dcterms:created>
  <dcterms:modified xsi:type="dcterms:W3CDTF">2022-07-16T04:09:37Z</dcterms:modified>
</cp:coreProperties>
</file>